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7" r:id="rId8"/>
    <p:sldId id="268" r:id="rId9"/>
    <p:sldId id="27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4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5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8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5E1AD-3650-4F7F-8BB1-FFD5A6B82072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36CA-1601-4F19-B551-A2D85C05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3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2364">
            <a:off x="8932913" y="689573"/>
            <a:ext cx="3081878" cy="3168286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3075807" y="-2240043"/>
            <a:ext cx="5817031" cy="11095689"/>
          </a:xfrm>
          <a:prstGeom prst="rect">
            <a:avLst/>
          </a:prstGeom>
        </p:spPr>
      </p:pic>
      <p:grpSp>
        <p:nvGrpSpPr>
          <p:cNvPr id="27" name="Group 5"/>
          <p:cNvGrpSpPr/>
          <p:nvPr/>
        </p:nvGrpSpPr>
        <p:grpSpPr>
          <a:xfrm>
            <a:off x="885984" y="1887392"/>
            <a:ext cx="10363199" cy="3939433"/>
            <a:chOff x="0" y="0"/>
            <a:chExt cx="3403061" cy="1879496"/>
          </a:xfrm>
        </p:grpSpPr>
        <p:sp>
          <p:nvSpPr>
            <p:cNvPr id="28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80231">
            <a:off x="297119" y="4965078"/>
            <a:ext cx="1430491" cy="1462397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1999" y="5139367"/>
            <a:ext cx="1332173" cy="148619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185448">
            <a:off x="4391261" y="4576997"/>
            <a:ext cx="1862300" cy="1862300"/>
          </a:xfrm>
          <a:prstGeom prst="rect">
            <a:avLst/>
          </a:prstGeom>
        </p:spPr>
      </p:pic>
      <p:sp>
        <p:nvSpPr>
          <p:cNvPr id="33" name="TextBox 4"/>
          <p:cNvSpPr txBox="1"/>
          <p:nvPr/>
        </p:nvSpPr>
        <p:spPr>
          <a:xfrm>
            <a:off x="89747" y="2632722"/>
            <a:ext cx="11942838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67"/>
              </a:lnSpc>
              <a:spcBef>
                <a:spcPct val="0"/>
              </a:spcBef>
            </a:pPr>
            <a:r>
              <a:rPr lang="en-US" sz="46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>
              <a:lnSpc>
                <a:spcPts val="6667"/>
              </a:lnSpc>
              <a:spcBef>
                <a:spcPct val="0"/>
              </a:spcBef>
            </a:pPr>
            <a:r>
              <a:rPr lang="en-US" sz="46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55021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4161">
            <a:off x="3112394" y="337469"/>
            <a:ext cx="5319591" cy="1254051"/>
          </a:xfrm>
          <a:prstGeom prst="rect">
            <a:avLst/>
          </a:prstGeom>
        </p:spPr>
      </p:pic>
      <p:sp>
        <p:nvSpPr>
          <p:cNvPr id="11" name="TextBox 9"/>
          <p:cNvSpPr txBox="1"/>
          <p:nvPr/>
        </p:nvSpPr>
        <p:spPr>
          <a:xfrm>
            <a:off x="3460767" y="638456"/>
            <a:ext cx="4566269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75965"/>
            <a:ext cx="9906000" cy="3783909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893585" y="4198330"/>
            <a:ext cx="1817038" cy="2594857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9396">
            <a:off x="-9579" y="4703410"/>
            <a:ext cx="1384417" cy="2023592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97473">
            <a:off x="9838815" y="937536"/>
            <a:ext cx="821560" cy="805129"/>
          </a:xfrm>
          <a:prstGeom prst="rect">
            <a:avLst/>
          </a:prstGeom>
        </p:spPr>
      </p:pic>
      <p:pic>
        <p:nvPicPr>
          <p:cNvPr id="23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0615">
            <a:off x="-7415" y="1219829"/>
            <a:ext cx="1565616" cy="51238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26232" y="2952028"/>
            <a:ext cx="9081033" cy="1810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ts val="4667"/>
              </a:lnSpc>
              <a:buFont typeface="Arial" panose="020B0604020202020204" pitchFamily="34" charset="0"/>
              <a:buChar char="•"/>
            </a:pPr>
            <a:r>
              <a:rPr lang="nl-NL" sz="3334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 đặt tình huống, nói và đáp lời khen ngợi. </a:t>
            </a:r>
          </a:p>
          <a:p>
            <a:pPr marL="457223" indent="-457223" algn="just">
              <a:lnSpc>
                <a:spcPts val="4667"/>
              </a:lnSpc>
              <a:buFont typeface="Arial" panose="020B0604020202020204" pitchFamily="34" charset="0"/>
              <a:buChar char="•"/>
            </a:pPr>
            <a:r>
              <a:rPr lang="nl-NL" sz="3334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Sưu tầm bài thơ nói về trẻ em.</a:t>
            </a:r>
          </a:p>
          <a:p>
            <a:pPr algn="just"/>
            <a:endParaRPr lang="en-US" sz="3334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471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 b="84121"/>
          <a:stretch>
            <a:fillRect/>
          </a:stretch>
        </p:blipFill>
        <p:spPr>
          <a:xfrm>
            <a:off x="-385370" y="6172200"/>
            <a:ext cx="12730603" cy="10326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5915" y="302658"/>
            <a:ext cx="2102877" cy="20646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4161">
            <a:off x="1505566" y="2248698"/>
            <a:ext cx="9785336" cy="23116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8257" y="5622422"/>
            <a:ext cx="2743200" cy="9416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957602"/>
            <a:ext cx="2438635" cy="26247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3732" y="4438716"/>
            <a:ext cx="1561322" cy="2084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78261"/>
            <a:ext cx="2139017" cy="16970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41197" y="2472054"/>
            <a:ext cx="86360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sz="4667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</a:p>
          <a:p>
            <a:pPr algn="ctr">
              <a:lnSpc>
                <a:spcPts val="5974"/>
              </a:lnSpc>
              <a:spcBef>
                <a:spcPct val="0"/>
              </a:spcBef>
            </a:pPr>
            <a:r>
              <a:rPr lang="en-US" sz="4667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87170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35600" y="4304437"/>
            <a:ext cx="5232400" cy="2469632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7540" y="1599806"/>
            <a:ext cx="8839200" cy="4695228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>
          <a:xfrm>
            <a:off x="1475527" y="5491814"/>
            <a:ext cx="1166075" cy="731336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5">
            <a:alphaModFix amt="90000"/>
          </a:blip>
          <a:srcRect/>
          <a:stretch>
            <a:fillRect/>
          </a:stretch>
        </p:blipFill>
        <p:spPr>
          <a:xfrm>
            <a:off x="9033472" y="1065167"/>
            <a:ext cx="1355128" cy="59795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23" y="3635780"/>
            <a:ext cx="3134073" cy="3099883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8286" y="4683575"/>
            <a:ext cx="2125501" cy="2001835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7496" y="4486280"/>
            <a:ext cx="2125501" cy="2001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0840" y="1236093"/>
            <a:ext cx="110121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1.Kiến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  <a:buFont typeface="Times New Roman" panose="02020603050405020304" pitchFamily="18" charset="0"/>
              <a:buChar char="-"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098" y="450938"/>
            <a:ext cx="11802301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67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5.Nói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ts val="4667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a/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đáp lời của bạn Lam trong từng trường hợp sau: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0" y="4595105"/>
            <a:ext cx="2038483" cy="2072395"/>
          </a:xfrm>
          <a:prstGeom prst="rect">
            <a:avLst/>
          </a:prstGeom>
        </p:spPr>
      </p:pic>
      <p:pic>
        <p:nvPicPr>
          <p:cNvPr id="1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045516"/>
            <a:ext cx="1574800" cy="1621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679" y="1989357"/>
            <a:ext cx="8175138" cy="467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6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0552" y="1652210"/>
            <a:ext cx="5578248" cy="420309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524" y="1651000"/>
            <a:ext cx="5800952" cy="431800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45987">
            <a:off x="39935" y="5459417"/>
            <a:ext cx="1844608" cy="570151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85062">
            <a:off x="10495145" y="1443182"/>
            <a:ext cx="1728715" cy="5814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9600" y="2546092"/>
            <a:ext cx="5384800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667"/>
              </a:lnSpc>
            </a:pPr>
            <a:r>
              <a:rPr lang="en-US" sz="3334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Mẹ: </a:t>
            </a:r>
            <a:r>
              <a:rPr lang="en-US" sz="33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Mái tóc của con đẹp lắm!</a:t>
            </a:r>
          </a:p>
          <a:p>
            <a:pPr algn="just">
              <a:lnSpc>
                <a:spcPts val="4667"/>
              </a:lnSpc>
            </a:pPr>
            <a:r>
              <a:rPr lang="en-US" sz="3334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Lam: </a:t>
            </a:r>
            <a:r>
              <a:rPr lang="en-US" sz="33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vui lắm, con rất thích mái tóc.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07201" y="2261462"/>
            <a:ext cx="4621911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spcBef>
                <a:spcPts val="467"/>
              </a:spcBef>
              <a:spcAft>
                <a:spcPts val="467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giáo: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mục nhảy của các em thật ấn tượng.</a:t>
            </a:r>
          </a:p>
          <a:p>
            <a:pPr algn="just">
              <a:lnSpc>
                <a:spcPts val="4000"/>
              </a:lnSpc>
              <a:spcBef>
                <a:spcPts val="467"/>
              </a:spcBef>
              <a:spcAft>
                <a:spcPts val="467"/>
              </a:spcAft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Lam: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cảm ơn thầy, Lần sau chúng em sẽ cố gắng nhiều hơn nữa ạ.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4000" y="719128"/>
            <a:ext cx="5740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467"/>
              </a:spcBef>
              <a:spcAft>
                <a:spcPts val="467"/>
              </a:spcAft>
            </a:pPr>
            <a:r>
              <a:rPr lang="en-US" sz="333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 huống 1</a:t>
            </a:r>
            <a:endParaRPr lang="en-US" sz="3334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4985" y="735508"/>
            <a:ext cx="5740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467"/>
              </a:spcBef>
              <a:spcAft>
                <a:spcPts val="467"/>
              </a:spcAft>
            </a:pPr>
            <a:r>
              <a:rPr lang="en-US" sz="333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 huống 2</a:t>
            </a:r>
            <a:endParaRPr lang="en-US" sz="3334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619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819" y="880437"/>
            <a:ext cx="12090400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b/ </a:t>
            </a:r>
            <a:r>
              <a:rPr lang="en-US" sz="3334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33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33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33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334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đáp lời khen về món quà</a:t>
            </a:r>
            <a:endParaRPr lang="en-US" sz="3334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581" y="2108200"/>
            <a:ext cx="10668000" cy="38893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7181" y="2616200"/>
            <a:ext cx="8991600" cy="3105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ts val="4667"/>
              </a:lnSpc>
              <a:buFont typeface="Arial" panose="020B0604020202020204" pitchFamily="34" charset="0"/>
              <a:buChar char="•"/>
            </a:pPr>
            <a:r>
              <a:rPr lang="nl-NL" sz="33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nào em cần nói lời khen ngợi?</a:t>
            </a:r>
            <a:endParaRPr lang="en-US" sz="3334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ts val="4667"/>
              </a:lnSpc>
              <a:buFont typeface="Arial" panose="020B0604020202020204" pitchFamily="34" charset="0"/>
              <a:buChar char="•"/>
            </a:pPr>
            <a:r>
              <a:rPr lang="nl-NL" sz="33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nói lời khen ngợi, cần chú ý điều gì (giọng, nét mặt, ánh mắt, cử chỉ, điệu bộ,...). </a:t>
            </a:r>
            <a:endParaRPr lang="en-US" sz="3334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23" indent="-457223" algn="just">
              <a:lnSpc>
                <a:spcPts val="4667"/>
              </a:lnSpc>
              <a:buFont typeface="Arial" panose="020B0604020202020204" pitchFamily="34" charset="0"/>
              <a:buChar char="•"/>
            </a:pPr>
            <a:r>
              <a:rPr lang="nl-NL" sz="33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nhận được lời khen ngợi, em cần đáp lại như thế nào? </a:t>
            </a:r>
            <a:endParaRPr lang="en-US" sz="3334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80231">
            <a:off x="452031" y="5623343"/>
            <a:ext cx="582245" cy="595231"/>
          </a:xfrm>
          <a:prstGeom prst="rect">
            <a:avLst/>
          </a:prstGeom>
        </p:spPr>
      </p:pic>
      <p:pic>
        <p:nvPicPr>
          <p:cNvPr id="14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9981" y="1915886"/>
            <a:ext cx="892191" cy="826002"/>
          </a:xfrm>
          <a:prstGeom prst="rect">
            <a:avLst/>
          </a:prstGeom>
        </p:spPr>
      </p:pic>
      <p:pic>
        <p:nvPicPr>
          <p:cNvPr id="17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2381" y="5410200"/>
            <a:ext cx="739791" cy="739791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97473">
            <a:off x="242801" y="2087891"/>
            <a:ext cx="821560" cy="8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52360">
            <a:off x="9746187" y="116864"/>
            <a:ext cx="424486" cy="1222342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52360">
            <a:off x="345767" y="4028464"/>
            <a:ext cx="424486" cy="1222342"/>
          </a:xfrm>
          <a:prstGeom prst="rect">
            <a:avLst/>
          </a:prstGeom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52360">
            <a:off x="9033358" y="5626442"/>
            <a:ext cx="424486" cy="122234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52360">
            <a:off x="3199904" y="5620395"/>
            <a:ext cx="424486" cy="1222342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52360">
            <a:off x="11419328" y="2444694"/>
            <a:ext cx="424486" cy="1222342"/>
          </a:xfrm>
          <a:prstGeom prst="rect">
            <a:avLst/>
          </a:prstGeom>
        </p:spPr>
      </p:pic>
      <p:pic>
        <p:nvPicPr>
          <p:cNvPr id="2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52360">
            <a:off x="2071788" y="373513"/>
            <a:ext cx="424486" cy="12223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2800" y="1585718"/>
            <a:ext cx="853440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ts val="4667"/>
              </a:lnSpc>
              <a:spcBef>
                <a:spcPts val="467"/>
              </a:spcBef>
              <a:spcAft>
                <a:spcPts val="467"/>
              </a:spcAft>
              <a:buFont typeface="Arial" panose="020B0604020202020204" pitchFamily="34" charset="0"/>
              <a:buChar char="•"/>
            </a:pPr>
            <a:r>
              <a:rPr lang="nl-NL" sz="33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Chúc mừng sinh nhật cậu nha!</a:t>
            </a:r>
            <a:endParaRPr lang="en-US" sz="3334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23" indent="-457223">
              <a:lnSpc>
                <a:spcPts val="4667"/>
              </a:lnSpc>
              <a:buFont typeface="Arial" panose="020B0604020202020204" pitchFamily="34" charset="0"/>
              <a:buChar char="•"/>
            </a:pPr>
            <a:r>
              <a:rPr lang="nl-NL" sz="3334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Gấu xinh quá, cảm ơn cậu nhiều nhé!</a:t>
            </a:r>
            <a:endParaRPr lang="en-US" sz="3334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C:\Users\HP\OneDrive\Desktop\Screenshot_1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33" y="3030464"/>
            <a:ext cx="4368801" cy="3522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3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-152400" y="1092199"/>
            <a:ext cx="12700000" cy="4155598"/>
          </a:xfrm>
          <a:prstGeom prst="rect">
            <a:avLst/>
          </a:prstGeom>
        </p:spPr>
      </p:pic>
      <p:sp>
        <p:nvSpPr>
          <p:cNvPr id="21" name="TextBox 7"/>
          <p:cNvSpPr txBox="1"/>
          <p:nvPr/>
        </p:nvSpPr>
        <p:spPr>
          <a:xfrm>
            <a:off x="101601" y="1854200"/>
            <a:ext cx="11760199" cy="703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334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NÓI, </a:t>
            </a:r>
            <a:r>
              <a:rPr lang="en-US" sz="4334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LỜI </a:t>
            </a:r>
            <a:r>
              <a:rPr lang="en-US" sz="4334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</a:t>
            </a:r>
            <a:endParaRPr lang="en-US" sz="4334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94000" y="4343400"/>
            <a:ext cx="5943600" cy="200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600" y="835087"/>
            <a:ext cx="12141200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4000" b="1" spc="-16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Đọc </a:t>
            </a:r>
            <a:r>
              <a:rPr lang="en-US" sz="4000" b="1" spc="-16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các nhân vật trong tranh</a:t>
            </a:r>
          </a:p>
        </p:txBody>
      </p:sp>
      <p:pic>
        <p:nvPicPr>
          <p:cNvPr id="9" name="Picture 8" descr="C:\Users\HP\OneDrive\Desktop\Screenshot_1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4" y="2057400"/>
            <a:ext cx="416134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9468">
            <a:off x="5853801" y="2055902"/>
            <a:ext cx="5785073" cy="2310246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8805">
            <a:off x="4820282" y="4225713"/>
            <a:ext cx="6592467" cy="24625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45200" y="2517065"/>
            <a:ext cx="5820824" cy="1118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334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nhận xét về </a:t>
            </a:r>
          </a:p>
          <a:p>
            <a:r>
              <a:rPr lang="nl-NL" sz="3334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bạn nhỏ nói lời cảm ơn. </a:t>
            </a:r>
            <a:endParaRPr lang="en-US" sz="3334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9687" y="5407143"/>
            <a:ext cx="6729727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133"/>
              </a:lnSpc>
              <a:spcBef>
                <a:spcPts val="467"/>
              </a:spcBef>
              <a:spcAft>
                <a:spcPts val="467"/>
              </a:spcAft>
            </a:pPr>
            <a:r>
              <a:rPr lang="nl-NL" sz="3334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nhỏ nói lời cảm ơn lịch sự. </a:t>
            </a: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517" y="550352"/>
            <a:ext cx="1422400" cy="13732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33" y="5435327"/>
            <a:ext cx="2527931" cy="1374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09433" y="1554847"/>
            <a:ext cx="755347" cy="8275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9717" y="4341054"/>
            <a:ext cx="646830" cy="9937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041400"/>
            <a:ext cx="12192000" cy="60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334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c/ Viết </a:t>
            </a:r>
            <a:r>
              <a:rPr lang="nl-NL" sz="3334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 cảm ơn em vừa nói ở Bài tập 6b</a:t>
            </a:r>
            <a:endParaRPr lang="en-US" sz="3334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0401" y="4550432"/>
            <a:ext cx="2518067" cy="2233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1708" y="3872302"/>
            <a:ext cx="6392527" cy="312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1828800" y="1999832"/>
            <a:ext cx="8780636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667"/>
              </a:lnSpc>
            </a:pPr>
            <a:r>
              <a:rPr lang="en-US" sz="3334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vi-VN" sz="3334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goài việc dùng câu cảm ơn, </a:t>
            </a:r>
            <a:r>
              <a:rPr lang="en-US" sz="3334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vi-VN" sz="3334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có thể thay bằng một số câu khen ngợi</a:t>
            </a:r>
            <a:r>
              <a:rPr lang="en-US" sz="3334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334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334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3334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334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thật tốt bụng, tớ rất thích, nó thật đẹp,...</a:t>
            </a:r>
            <a:endParaRPr lang="en-US" sz="3334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405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GIA'S PC</dc:creator>
  <cp:lastModifiedBy>Thegioididongtienlang@outlook.com</cp:lastModifiedBy>
  <cp:revision>8</cp:revision>
  <dcterms:created xsi:type="dcterms:W3CDTF">2021-12-26T01:27:05Z</dcterms:created>
  <dcterms:modified xsi:type="dcterms:W3CDTF">2024-05-20T13:46:23Z</dcterms:modified>
</cp:coreProperties>
</file>