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82" r:id="rId2"/>
    <p:sldId id="28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98" r:id="rId14"/>
    <p:sldId id="267" r:id="rId15"/>
    <p:sldId id="285" r:id="rId16"/>
    <p:sldId id="286" r:id="rId17"/>
    <p:sldId id="287" r:id="rId18"/>
    <p:sldId id="288" r:id="rId19"/>
    <p:sldId id="289" r:id="rId20"/>
    <p:sldId id="290" r:id="rId21"/>
    <p:sldId id="292" r:id="rId22"/>
    <p:sldId id="293" r:id="rId23"/>
    <p:sldId id="294" r:id="rId24"/>
    <p:sldId id="295" r:id="rId25"/>
    <p:sldId id="296" r:id="rId26"/>
    <p:sldId id="29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32" autoAdjust="0"/>
    <p:restoredTop sz="94660"/>
  </p:normalViewPr>
  <p:slideViewPr>
    <p:cSldViewPr>
      <p:cViewPr varScale="1">
        <p:scale>
          <a:sx n="69" d="100"/>
          <a:sy n="69" d="100"/>
        </p:scale>
        <p:origin x="109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C1E2B-BA7A-4636-B300-4783895CF41C}" type="datetimeFigureOut">
              <a:rPr lang="en-US" smtClean="0"/>
              <a:t>26/04/2021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6E290-0A5A-47EB-906A-E0B30A013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84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8F24B-0E14-46F3-AD69-CB55947AC615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86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7F2F9-3BB7-4309-94B4-2B10FFD2C3F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05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32F37-3AD0-47B2-BE14-BBDA3232375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46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32F37-3AD0-47B2-BE14-BBDA3232375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48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10971-9F6A-4F3D-A457-2EB52B81417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96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35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81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366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833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6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28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22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31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800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587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073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002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5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33.png"/><Relationship Id="rId18" Type="http://schemas.openxmlformats.org/officeDocument/2006/relationships/slide" Target="slide1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12" Type="http://schemas.microsoft.com/office/2007/relationships/hdphoto" Target="../media/hdphoto8.wdp"/><Relationship Id="rId17" Type="http://schemas.openxmlformats.org/officeDocument/2006/relationships/slide" Target="slide11.xml"/><Relationship Id="rId2" Type="http://schemas.openxmlformats.org/officeDocument/2006/relationships/audio" Target="../media/media3.mp3"/><Relationship Id="rId16" Type="http://schemas.microsoft.com/office/2007/relationships/hdphoto" Target="../media/hdphoto25.wdp"/><Relationship Id="rId1" Type="http://schemas.microsoft.com/office/2007/relationships/media" Target="../media/media3.mp3"/><Relationship Id="rId6" Type="http://schemas.microsoft.com/office/2007/relationships/hdphoto" Target="../media/hdphoto7.wdp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5" Type="http://schemas.openxmlformats.org/officeDocument/2006/relationships/image" Target="../media/image34.png"/><Relationship Id="rId10" Type="http://schemas.microsoft.com/office/2007/relationships/hdphoto" Target="../media/hdphoto23.wdp"/><Relationship Id="rId19" Type="http://schemas.openxmlformats.org/officeDocument/2006/relationships/image" Target="../media/image6.png"/><Relationship Id="rId4" Type="http://schemas.openxmlformats.org/officeDocument/2006/relationships/image" Target="../media/image30.jpg"/><Relationship Id="rId9" Type="http://schemas.openxmlformats.org/officeDocument/2006/relationships/image" Target="../media/image32.png"/><Relationship Id="rId14" Type="http://schemas.microsoft.com/office/2007/relationships/hdphoto" Target="../media/hdphoto2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5" Type="http://schemas.microsoft.com/office/2007/relationships/hdphoto" Target="../media/hdphoto12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7.gif"/><Relationship Id="rId5" Type="http://schemas.openxmlformats.org/officeDocument/2006/relationships/image" Target="../media/image6.png"/><Relationship Id="rId10" Type="http://schemas.microsoft.com/office/2007/relationships/hdphoto" Target="../media/hdphoto26.wdp"/><Relationship Id="rId4" Type="http://schemas.openxmlformats.org/officeDocument/2006/relationships/image" Target="../media/image36.jp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3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microsoft.com/office/2007/relationships/hdphoto" Target="../media/hdphoto8.wdp"/><Relationship Id="rId17" Type="http://schemas.microsoft.com/office/2007/relationships/hdphoto" Target="../media/hdphoto10.wdp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20" Type="http://schemas.openxmlformats.org/officeDocument/2006/relationships/slide" Target="slide6.xml"/><Relationship Id="rId1" Type="http://schemas.microsoft.com/office/2007/relationships/media" Target="../media/media2.mp3"/><Relationship Id="rId6" Type="http://schemas.microsoft.com/office/2007/relationships/hdphoto" Target="../media/hdphoto5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slide" Target="slide5.xml"/><Relationship Id="rId10" Type="http://schemas.microsoft.com/office/2007/relationships/hdphoto" Target="../media/hdphoto7.wdp"/><Relationship Id="rId19" Type="http://schemas.microsoft.com/office/2007/relationships/hdphoto" Target="../media/hdphoto11.wdp"/><Relationship Id="rId4" Type="http://schemas.openxmlformats.org/officeDocument/2006/relationships/image" Target="../media/image8.jpg"/><Relationship Id="rId9" Type="http://schemas.openxmlformats.org/officeDocument/2006/relationships/image" Target="../media/image11.png"/><Relationship Id="rId1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8.jpg"/><Relationship Id="rId10" Type="http://schemas.microsoft.com/office/2007/relationships/hdphoto" Target="../media/hdphoto1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2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0.wdp"/><Relationship Id="rId7" Type="http://schemas.openxmlformats.org/officeDocument/2006/relationships/image" Target="../media/image20.png"/><Relationship Id="rId12" Type="http://schemas.microsoft.com/office/2007/relationships/hdphoto" Target="../media/hdphoto8.wdp"/><Relationship Id="rId17" Type="http://schemas.openxmlformats.org/officeDocument/2006/relationships/slide" Target="slide7.xml"/><Relationship Id="rId2" Type="http://schemas.openxmlformats.org/officeDocument/2006/relationships/audio" Target="../media/media3.mp3"/><Relationship Id="rId16" Type="http://schemas.microsoft.com/office/2007/relationships/hdphoto" Target="../media/hdphoto16.wdp"/><Relationship Id="rId20" Type="http://schemas.openxmlformats.org/officeDocument/2006/relationships/image" Target="../media/image14.png"/><Relationship Id="rId1" Type="http://schemas.microsoft.com/office/2007/relationships/media" Target="../media/media3.mp3"/><Relationship Id="rId6" Type="http://schemas.microsoft.com/office/2007/relationships/hdphoto" Target="../media/hdphoto7.wdp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5" Type="http://schemas.openxmlformats.org/officeDocument/2006/relationships/image" Target="../media/image23.png"/><Relationship Id="rId23" Type="http://schemas.openxmlformats.org/officeDocument/2006/relationships/image" Target="../media/image6.png"/><Relationship Id="rId10" Type="http://schemas.microsoft.com/office/2007/relationships/hdphoto" Target="../media/hdphoto14.wdp"/><Relationship Id="rId19" Type="http://schemas.microsoft.com/office/2007/relationships/hdphoto" Target="../media/hdphoto17.wdp"/><Relationship Id="rId4" Type="http://schemas.openxmlformats.org/officeDocument/2006/relationships/image" Target="../media/image19.png"/><Relationship Id="rId9" Type="http://schemas.openxmlformats.org/officeDocument/2006/relationships/image" Target="../media/image21.png"/><Relationship Id="rId14" Type="http://schemas.microsoft.com/office/2007/relationships/hdphoto" Target="../media/hdphoto15.wdp"/><Relationship Id="rId22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10" Type="http://schemas.microsoft.com/office/2007/relationships/hdphoto" Target="../media/hdphoto1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8.wdp"/><Relationship Id="rId18" Type="http://schemas.openxmlformats.org/officeDocument/2006/relationships/slide" Target="slide9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9.png"/><Relationship Id="rId7" Type="http://schemas.microsoft.com/office/2007/relationships/hdphoto" Target="../media/hdphoto10.wdp"/><Relationship Id="rId12" Type="http://schemas.openxmlformats.org/officeDocument/2006/relationships/image" Target="../media/image26.png"/><Relationship Id="rId17" Type="http://schemas.microsoft.com/office/2007/relationships/hdphoto" Target="../media/hdphoto19.wdp"/><Relationship Id="rId2" Type="http://schemas.openxmlformats.org/officeDocument/2006/relationships/audio" Target="../media/media3.mp3"/><Relationship Id="rId16" Type="http://schemas.openxmlformats.org/officeDocument/2006/relationships/image" Target="../media/image27.png"/><Relationship Id="rId20" Type="http://schemas.microsoft.com/office/2007/relationships/hdphoto" Target="../media/hdphoto20.wdp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11" Type="http://schemas.microsoft.com/office/2007/relationships/hdphoto" Target="../media/hdphoto5.wdp"/><Relationship Id="rId24" Type="http://schemas.openxmlformats.org/officeDocument/2006/relationships/image" Target="../media/image6.png"/><Relationship Id="rId5" Type="http://schemas.openxmlformats.org/officeDocument/2006/relationships/image" Target="../media/image25.jpg"/><Relationship Id="rId15" Type="http://schemas.microsoft.com/office/2007/relationships/hdphoto" Target="../media/hdphoto8.wdp"/><Relationship Id="rId23" Type="http://schemas.openxmlformats.org/officeDocument/2006/relationships/slide" Target="slide10.xml"/><Relationship Id="rId10" Type="http://schemas.openxmlformats.org/officeDocument/2006/relationships/image" Target="../media/image9.png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1.xml"/><Relationship Id="rId9" Type="http://schemas.microsoft.com/office/2007/relationships/hdphoto" Target="../media/hdphoto7.wdp"/><Relationship Id="rId14" Type="http://schemas.openxmlformats.org/officeDocument/2006/relationships/image" Target="../media/image12.png"/><Relationship Id="rId22" Type="http://schemas.microsoft.com/office/2007/relationships/hdphoto" Target="../media/hdphoto2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microsoft.com/office/2007/relationships/hdphoto" Target="../media/hdphoto12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0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6534" y="894081"/>
            <a:ext cx="8480213" cy="6667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733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90033" y="1913083"/>
            <a:ext cx="2892651" cy="748988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4267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</a:p>
        </p:txBody>
      </p:sp>
    </p:spTree>
    <p:extLst>
      <p:ext uri="{BB962C8B-B14F-4D97-AF65-F5344CB8AC3E}">
        <p14:creationId xmlns:p14="http://schemas.microsoft.com/office/powerpoint/2010/main" val="150823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48001"/>
            <a:ext cx="2157656" cy="2561273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268741" y="4688749"/>
            <a:ext cx="1108472" cy="1429866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2" y="4038600"/>
            <a:ext cx="1331593" cy="1762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4173615" y="4038600"/>
            <a:ext cx="1042601" cy="21449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81" b="100000" l="10000" r="97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571413"/>
            <a:ext cx="3124200" cy="21459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7" b="80581" l="5698" r="8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150" y="4519474"/>
            <a:ext cx="2743200" cy="2743200"/>
          </a:xfrm>
          <a:prstGeom prst="rect">
            <a:avLst/>
          </a:prstGeom>
        </p:spPr>
      </p:pic>
      <p:sp>
        <p:nvSpPr>
          <p:cNvPr id="2" name="Flowchart: Connector 1">
            <a:hlinkClick r:id="rId17" action="ppaction://hlinksldjump"/>
          </p:cNvPr>
          <p:cNvSpPr/>
          <p:nvPr/>
        </p:nvSpPr>
        <p:spPr>
          <a:xfrm>
            <a:off x="3605456" y="5891074"/>
            <a:ext cx="433144" cy="43352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3" name="Right Arrow 2">
            <a:hlinkClick r:id="rId18" action="ppaction://hlinksldjump"/>
          </p:cNvPr>
          <p:cNvSpPr/>
          <p:nvPr/>
        </p:nvSpPr>
        <p:spPr>
          <a:xfrm>
            <a:off x="11049000" y="6289964"/>
            <a:ext cx="1066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752600" y="2653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3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06198E-6 L -0.09166 -0.324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-162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49769E-6 L 0.41892 -0.361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80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9278E-6 L 0.37378 -0.3496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81" y="-1748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L 0.55599 -0.63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-3162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55872 -0.4673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30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66 -0.32447 L -0.18333 0.0196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17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0.56979 -0.013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90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7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rrow: Right 13">
            <a:hlinkClick r:id="rId3" action="ppaction://hlinksldjump"/>
            <a:extLst>
              <a:ext uri="{FF2B5EF4-FFF2-40B4-BE49-F238E27FC236}">
                <a16:creationId xmlns:a16="http://schemas.microsoft.com/office/drawing/2014/main" id="{CF396730-0CE3-468E-8508-FA0668788824}"/>
              </a:ext>
            </a:extLst>
          </p:cNvPr>
          <p:cNvSpPr/>
          <p:nvPr/>
        </p:nvSpPr>
        <p:spPr>
          <a:xfrm rot="10605222" flipH="1">
            <a:off x="11046275" y="6309089"/>
            <a:ext cx="109634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17" y="2172258"/>
            <a:ext cx="4763165" cy="3381847"/>
          </a:xfrm>
        </p:spPr>
      </p:pic>
      <p:sp>
        <p:nvSpPr>
          <p:cNvPr id="16" name="Rounded Rectangle 15"/>
          <p:cNvSpPr/>
          <p:nvPr/>
        </p:nvSpPr>
        <p:spPr>
          <a:xfrm>
            <a:off x="1600200" y="0"/>
            <a:ext cx="9753600" cy="838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thích khung cảnh nào của bức tranh hơn? Vì sao? 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2590800" y="1160318"/>
            <a:ext cx="8229600" cy="2667000"/>
          </a:xfrm>
          <a:prstGeom prst="cloudCallout">
            <a:avLst>
              <a:gd name="adj1" fmla="val -65109"/>
              <a:gd name="adj2" fmla="val 697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thích khung </a:t>
            </a:r>
            <a:r>
              <a:rPr lang="en-US" sz="2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 1 hơn vì:  cánh đồng quê với cánh đồng lúa màu vàng óng, cò bay lượn trên bầu trời, không khí trong lành, sạch sẽ.</a:t>
            </a:r>
            <a:endParaRPr lang="en-US" sz="1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29000"/>
            <a:ext cx="1257300" cy="182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3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2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EC7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629400"/>
            <a:ext cx="12192000" cy="228600"/>
          </a:xfrm>
          <a:prstGeom prst="rect">
            <a:avLst/>
          </a:prstGeom>
          <a:solidFill>
            <a:srgbClr val="EC7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8" y="24849"/>
            <a:ext cx="12112849" cy="642461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62000" y="189214"/>
            <a:ext cx="4876800" cy="604655"/>
            <a:chOff x="147304" y="315612"/>
            <a:chExt cx="4876800" cy="604655"/>
          </a:xfrm>
          <a:solidFill>
            <a:schemeClr val="accent6">
              <a:lumMod val="75000"/>
            </a:schemeClr>
          </a:solidFill>
        </p:grpSpPr>
        <p:sp>
          <p:nvSpPr>
            <p:cNvPr id="26" name="Oval 25"/>
            <p:cNvSpPr/>
            <p:nvPr/>
          </p:nvSpPr>
          <p:spPr>
            <a:xfrm>
              <a:off x="147304" y="324847"/>
              <a:ext cx="595420" cy="5954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16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19507" y="315612"/>
              <a:ext cx="4204597" cy="584763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32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Quan</a:t>
              </a:r>
              <a:r>
                <a:rPr lang="en-US" sz="32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sát</a:t>
              </a:r>
              <a:r>
                <a:rPr lang="en-US" sz="32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hai</a:t>
              </a:r>
              <a:r>
                <a:rPr lang="en-US" sz="32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bức</a:t>
              </a:r>
              <a:r>
                <a:rPr lang="en-US" sz="32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tranh</a:t>
              </a:r>
              <a:endPara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572000" y="6068449"/>
            <a:ext cx="7050332" cy="584763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4912093"/>
            <a:ext cx="12033699" cy="1938980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hoàn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cảnh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trái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ngược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trái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tươi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ắp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khung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cảnh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yên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bình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mảng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xám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xịt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phương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tiện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giao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hay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ống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Ở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rối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rít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thoát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khỏi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nhiễm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Vậy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khung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cảnh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24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84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17799" y="-14642"/>
            <a:ext cx="12209799" cy="207204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5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7" name="Oval 6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5BE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989567" y="263830"/>
            <a:ext cx="9753600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72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 GIỚI TRONG MẮT EM</a:t>
            </a:r>
            <a:endParaRPr lang="en-US" sz="72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200400" y="3193764"/>
            <a:ext cx="7772400" cy="1454435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7"/>
          <p:cNvSpPr/>
          <p:nvPr/>
        </p:nvSpPr>
        <p:spPr>
          <a:xfrm rot="177000">
            <a:off x="1356981" y="3654350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" fmla="*/ 6 w 1371606"/>
              <a:gd name="connsiteY0" fmla="*/ 0 h 1295400"/>
              <a:gd name="connsiteX1" fmla="*/ 1371606 w 1371606"/>
              <a:gd name="connsiteY1" fmla="*/ 0 h 1295400"/>
              <a:gd name="connsiteX2" fmla="*/ 1371606 w 1371606"/>
              <a:gd name="connsiteY2" fmla="*/ 1295400 h 1295400"/>
              <a:gd name="connsiteX3" fmla="*/ 6 w 1371606"/>
              <a:gd name="connsiteY3" fmla="*/ 1295400 h 1295400"/>
              <a:gd name="connsiteX4" fmla="*/ 630388 w 1371606"/>
              <a:gd name="connsiteY4" fmla="*/ 609600 h 1295400"/>
              <a:gd name="connsiteX5" fmla="*/ 6 w 1371606"/>
              <a:gd name="connsiteY5" fmla="*/ 0 h 1295400"/>
              <a:gd name="connsiteX0" fmla="*/ 9 w 1371609"/>
              <a:gd name="connsiteY0" fmla="*/ 0 h 1295400"/>
              <a:gd name="connsiteX1" fmla="*/ 1371609 w 1371609"/>
              <a:gd name="connsiteY1" fmla="*/ 0 h 1295400"/>
              <a:gd name="connsiteX2" fmla="*/ 1371609 w 1371609"/>
              <a:gd name="connsiteY2" fmla="*/ 1295400 h 1295400"/>
              <a:gd name="connsiteX3" fmla="*/ 9 w 1371609"/>
              <a:gd name="connsiteY3" fmla="*/ 1295400 h 1295400"/>
              <a:gd name="connsiteX4" fmla="*/ 434971 w 1371609"/>
              <a:gd name="connsiteY4" fmla="*/ 564951 h 1295400"/>
              <a:gd name="connsiteX5" fmla="*/ 9 w 1371609"/>
              <a:gd name="connsiteY5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6"/>
          <p:cNvSpPr/>
          <p:nvPr/>
        </p:nvSpPr>
        <p:spPr>
          <a:xfrm rot="326385">
            <a:off x="1658745" y="3757302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" fmla="*/ 307 w 1246399"/>
              <a:gd name="connsiteY0" fmla="*/ 0 h 1219200"/>
              <a:gd name="connsiteX1" fmla="*/ 1246399 w 1246399"/>
              <a:gd name="connsiteY1" fmla="*/ 0 h 1219200"/>
              <a:gd name="connsiteX2" fmla="*/ 1246399 w 1246399"/>
              <a:gd name="connsiteY2" fmla="*/ 1219200 h 1219200"/>
              <a:gd name="connsiteX3" fmla="*/ 307 w 1246399"/>
              <a:gd name="connsiteY3" fmla="*/ 1219200 h 1219200"/>
              <a:gd name="connsiteX4" fmla="*/ 7234 w 1246399"/>
              <a:gd name="connsiteY4" fmla="*/ 41564 h 1219200"/>
              <a:gd name="connsiteX5" fmla="*/ 307 w 1246399"/>
              <a:gd name="connsiteY5" fmla="*/ 0 h 1219200"/>
              <a:gd name="connsiteX0" fmla="*/ 307 w 1246399"/>
              <a:gd name="connsiteY0" fmla="*/ 0 h 1219200"/>
              <a:gd name="connsiteX1" fmla="*/ 1246399 w 1246399"/>
              <a:gd name="connsiteY1" fmla="*/ 0 h 1219200"/>
              <a:gd name="connsiteX2" fmla="*/ 1246399 w 1246399"/>
              <a:gd name="connsiteY2" fmla="*/ 1219200 h 1219200"/>
              <a:gd name="connsiteX3" fmla="*/ 307 w 1246399"/>
              <a:gd name="connsiteY3" fmla="*/ 1219200 h 1219200"/>
              <a:gd name="connsiteX4" fmla="*/ 7234 w 1246399"/>
              <a:gd name="connsiteY4" fmla="*/ 41564 h 1219200"/>
              <a:gd name="connsiteX5" fmla="*/ 307 w 1246399"/>
              <a:gd name="connsiteY5" fmla="*/ 0 h 1219200"/>
              <a:gd name="connsiteX0" fmla="*/ 3 w 1246095"/>
              <a:gd name="connsiteY0" fmla="*/ 0 h 1219200"/>
              <a:gd name="connsiteX1" fmla="*/ 1246095 w 1246095"/>
              <a:gd name="connsiteY1" fmla="*/ 0 h 1219200"/>
              <a:gd name="connsiteX2" fmla="*/ 1246095 w 1246095"/>
              <a:gd name="connsiteY2" fmla="*/ 1219200 h 1219200"/>
              <a:gd name="connsiteX3" fmla="*/ 3 w 1246095"/>
              <a:gd name="connsiteY3" fmla="*/ 1219200 h 1219200"/>
              <a:gd name="connsiteX4" fmla="*/ 6930 w 1246095"/>
              <a:gd name="connsiteY4" fmla="*/ 41564 h 1219200"/>
              <a:gd name="connsiteX5" fmla="*/ 3 w 1246095"/>
              <a:gd name="connsiteY5" fmla="*/ 0 h 1219200"/>
              <a:gd name="connsiteX0" fmla="*/ 11917 w 1258009"/>
              <a:gd name="connsiteY0" fmla="*/ 0 h 1219200"/>
              <a:gd name="connsiteX1" fmla="*/ 1258009 w 1258009"/>
              <a:gd name="connsiteY1" fmla="*/ 0 h 1219200"/>
              <a:gd name="connsiteX2" fmla="*/ 1258009 w 1258009"/>
              <a:gd name="connsiteY2" fmla="*/ 1219200 h 1219200"/>
              <a:gd name="connsiteX3" fmla="*/ 11917 w 1258009"/>
              <a:gd name="connsiteY3" fmla="*/ 1219200 h 1219200"/>
              <a:gd name="connsiteX4" fmla="*/ 441405 w 1258009"/>
              <a:gd name="connsiteY4" fmla="*/ 625256 h 1219200"/>
              <a:gd name="connsiteX5" fmla="*/ 18844 w 1258009"/>
              <a:gd name="connsiteY5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360459" y="3172365"/>
            <a:ext cx="1378806" cy="1412343"/>
            <a:chOff x="1149549" y="1066515"/>
            <a:chExt cx="992332" cy="992332"/>
          </a:xfrm>
          <a:solidFill>
            <a:srgbClr val="F0720A"/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581196" y="3172365"/>
            <a:ext cx="990600" cy="147727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60509" y="3405465"/>
            <a:ext cx="6605191" cy="101561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CÁNH CÒ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700" y="178394"/>
            <a:ext cx="1341530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7</a:t>
            </a:r>
            <a:endParaRPr lang="en-US" sz="7200" b="1" dirty="0">
              <a:solidFill>
                <a:schemeClr val="accent6">
                  <a:lumMod val="75000"/>
                </a:schemeClr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45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981200"/>
            <a:ext cx="441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EC7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927" y="6615546"/>
            <a:ext cx="12192000" cy="228600"/>
          </a:xfrm>
          <a:prstGeom prst="rect">
            <a:avLst/>
          </a:prstGeom>
          <a:solidFill>
            <a:srgbClr val="EC7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92727" y="243387"/>
            <a:ext cx="10820400" cy="63444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duyên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đầm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nhường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tòa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mịt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>
              <a:defRPr/>
            </a:pPr>
            <a:r>
              <a:rPr lang="en-US" sz="28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Nam) </a:t>
            </a:r>
          </a:p>
        </p:txBody>
      </p:sp>
      <p:sp>
        <p:nvSpPr>
          <p:cNvPr id="18" name="Cloud 17"/>
          <p:cNvSpPr/>
          <p:nvPr/>
        </p:nvSpPr>
        <p:spPr>
          <a:xfrm>
            <a:off x="8810392" y="0"/>
            <a:ext cx="3048000" cy="730269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209025" y="261861"/>
            <a:ext cx="1602334" cy="646319"/>
            <a:chOff x="147304" y="315612"/>
            <a:chExt cx="1602334" cy="646319"/>
          </a:xfrm>
          <a:solidFill>
            <a:schemeClr val="accent6">
              <a:lumMod val="75000"/>
            </a:schemeClr>
          </a:solidFill>
        </p:grpSpPr>
        <p:sp>
          <p:nvSpPr>
            <p:cNvPr id="20" name="Oval 19"/>
            <p:cNvSpPr/>
            <p:nvPr/>
          </p:nvSpPr>
          <p:spPr>
            <a:xfrm>
              <a:off x="147304" y="324847"/>
              <a:ext cx="595420" cy="5954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16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19508" y="315612"/>
              <a:ext cx="930130" cy="646319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87984" y="6093318"/>
            <a:ext cx="6420370" cy="461628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hãy tìm từ khó đọc, khó hiểu trong bài.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4971572" y="2854035"/>
            <a:ext cx="8196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434945" y="4110313"/>
            <a:ext cx="10909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92608" y="6099281"/>
            <a:ext cx="6420370" cy="461628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</a:t>
            </a:r>
            <a:r>
              <a:rPr lang="en-US" sz="2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1.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573624" y="1548245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296890" y="2015836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956151" y="2350532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855969" y="2905798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0585604" y="3732000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521108" y="4184854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074691" y="4563698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9992591" y="5021577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018310" y="4114800"/>
            <a:ext cx="5089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0616276" y="3692235"/>
            <a:ext cx="5089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446806" y="4124168"/>
            <a:ext cx="10909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Hành trang số (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2978" y="740102"/>
            <a:ext cx="609600" cy="609600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 flipH="1">
            <a:off x="9067800" y="4144950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4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165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2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2756" y="338462"/>
            <a:ext cx="6096000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10440" y="2214800"/>
            <a:ext cx="88385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đầm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nhường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tòa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mịt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2400" dirty="0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343400" y="2352568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7" y="315191"/>
            <a:ext cx="2153327" cy="157207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79" y="2885258"/>
            <a:ext cx="2509976" cy="31133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539239"/>
            <a:ext cx="969152" cy="130490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248" y="4934911"/>
            <a:ext cx="969152" cy="198120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0058400" y="3446380"/>
            <a:ext cx="209355" cy="467591"/>
            <a:chOff x="6766969" y="2478092"/>
            <a:chExt cx="209355" cy="467591"/>
          </a:xfrm>
        </p:grpSpPr>
        <p:cxnSp>
          <p:nvCxnSpPr>
            <p:cNvPr id="47" name="Straight Connector 46"/>
            <p:cNvCxnSpPr/>
            <p:nvPr/>
          </p:nvCxnSpPr>
          <p:spPr>
            <a:xfrm flipH="1">
              <a:off x="6766969" y="2478092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6840025" y="2478092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49" name="Straight Connector 48"/>
          <p:cNvCxnSpPr/>
          <p:nvPr/>
        </p:nvCxnSpPr>
        <p:spPr>
          <a:xfrm flipH="1">
            <a:off x="6643542" y="2890502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3722525" y="3429652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EC7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6625784"/>
            <a:ext cx="12192000" cy="228600"/>
          </a:xfrm>
          <a:prstGeom prst="rect">
            <a:avLst/>
          </a:prstGeom>
          <a:solidFill>
            <a:srgbClr val="EC7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667000" y="4962620"/>
            <a:ext cx="2537685" cy="1981200"/>
            <a:chOff x="2667000" y="4962620"/>
            <a:chExt cx="2537685" cy="198120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5533" y="5553094"/>
              <a:ext cx="969152" cy="134916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5566948"/>
              <a:ext cx="969152" cy="130490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4248" y="4962620"/>
              <a:ext cx="969152" cy="1981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341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27" y="6615546"/>
            <a:ext cx="12192000" cy="228600"/>
          </a:xfrm>
          <a:prstGeom prst="rect">
            <a:avLst/>
          </a:prstGeom>
          <a:solidFill>
            <a:srgbClr val="EC7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12192000" cy="6615546"/>
            <a:chOff x="0" y="0"/>
            <a:chExt cx="12192000" cy="6615546"/>
          </a:xfrm>
        </p:grpSpPr>
        <p:sp>
          <p:nvSpPr>
            <p:cNvPr id="2" name="TextBox 1"/>
            <p:cNvSpPr txBox="1"/>
            <p:nvPr/>
          </p:nvSpPr>
          <p:spPr>
            <a:xfrm>
              <a:off x="2971800" y="1981200"/>
              <a:ext cx="44196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0" y="0"/>
              <a:ext cx="12192000" cy="228600"/>
            </a:xfrm>
            <a:prstGeom prst="rect">
              <a:avLst/>
            </a:prstGeom>
            <a:solidFill>
              <a:srgbClr val="EC7A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92727" y="271096"/>
              <a:ext cx="10820400" cy="63444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600" b="1" dirty="0" err="1">
                  <a:solidFill>
                    <a:schemeClr val="accent6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600" b="1" dirty="0">
                  <a:solidFill>
                    <a:schemeClr val="accent6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3600" b="1" dirty="0">
                  <a:solidFill>
                    <a:schemeClr val="accent6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accent6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</a:t>
              </a:r>
              <a:endPara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defRPr/>
              </a:pP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xưa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nhiều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xuân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đàn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duyên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dáng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bay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tới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lượn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bầu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rồi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hạ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8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xuống</a:t>
              </a:r>
              <a:r>
                <a:rPr lang="en-US" sz="28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lũy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Hằng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mò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tôm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bắt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ao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đầm</a:t>
              </a:r>
              <a:r>
                <a:rPr lang="en-US" sz="28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defRPr/>
              </a:pP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Bây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ao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đầm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nhường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chỗ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tòa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vút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đường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tốc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máy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tỏa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khói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mịt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chẳng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nơi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kiếm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sợ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âm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thanh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ồn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ào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bay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8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defRPr/>
              </a:pP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ước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ao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r">
                <a:defRPr/>
              </a:pPr>
              <a:r>
                <a:rPr lang="en-US" sz="2800" i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(Theo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Hoài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Nam) 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209025" y="261861"/>
              <a:ext cx="1602334" cy="646319"/>
              <a:chOff x="147304" y="315612"/>
              <a:chExt cx="1602334" cy="646319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20" name="Oval 19"/>
              <p:cNvSpPr/>
              <p:nvPr/>
            </p:nvSpPr>
            <p:spPr>
              <a:xfrm>
                <a:off x="147304" y="324847"/>
                <a:ext cx="595420" cy="5954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16" b="1" dirty="0">
                    <a:solidFill>
                      <a:schemeClr val="bg1"/>
                    </a:solidFill>
                    <a:latin typeface="Arial Rounded MT Bold" pitchFamily="34" charset="0"/>
                    <a:cs typeface="Times New Roman" pitchFamily="18" charset="0"/>
                  </a:rPr>
                  <a:t>2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19508" y="315612"/>
                <a:ext cx="930130" cy="646319"/>
              </a:xfrm>
              <a:prstGeom prst="rect">
                <a:avLst/>
              </a:prstGeom>
              <a:noFill/>
            </p:spPr>
            <p:txBody>
              <a:bodyPr wrap="square" lIns="91428" tIns="45714" rIns="91428" bIns="45714" rtlCol="0">
                <a:spAutoFit/>
              </a:bodyPr>
              <a:lstStyle/>
              <a:p>
                <a:pPr algn="just"/>
                <a:r>
                  <a:rPr lang="en-US" sz="3600" b="1" dirty="0" smtClean="0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Đọc</a:t>
                </a:r>
                <a:endParaRPr lang="en-US" sz="36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 flipH="1">
              <a:off x="4971572" y="2854035"/>
              <a:ext cx="81962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9434945" y="4110313"/>
              <a:ext cx="1090925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8573624" y="1548245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6296890" y="2015836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6946929" y="2483427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3581400" y="2869569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10585604" y="3732000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4521108" y="4184854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074691" y="4563698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9992591" y="5021577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1018310" y="4114800"/>
              <a:ext cx="50892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0616276" y="3692235"/>
              <a:ext cx="50892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4446806" y="4124168"/>
              <a:ext cx="1090925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881229" y="6147955"/>
            <a:ext cx="6420370" cy="461628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</a:t>
            </a:r>
            <a:r>
              <a:rPr lang="en-US" sz="2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2.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9134048" y="4127066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45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981200"/>
            <a:ext cx="441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EC7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927" y="6615546"/>
            <a:ext cx="12192000" cy="228600"/>
          </a:xfrm>
          <a:prstGeom prst="rect">
            <a:avLst/>
          </a:prstGeom>
          <a:solidFill>
            <a:srgbClr val="EC7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551521" y="220766"/>
            <a:ext cx="10820400" cy="637090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duyên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đầm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nhường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tòa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mịt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>
              <a:defRPr/>
            </a:pPr>
            <a:r>
              <a:rPr lang="en-US" sz="28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Nam)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209025" y="209550"/>
            <a:ext cx="1525550" cy="656966"/>
            <a:chOff x="147304" y="263301"/>
            <a:chExt cx="1525550" cy="656966"/>
          </a:xfrm>
          <a:solidFill>
            <a:schemeClr val="accent6">
              <a:lumMod val="75000"/>
            </a:schemeClr>
          </a:solidFill>
        </p:grpSpPr>
        <p:sp>
          <p:nvSpPr>
            <p:cNvPr id="20" name="Oval 19"/>
            <p:cNvSpPr/>
            <p:nvPr/>
          </p:nvSpPr>
          <p:spPr>
            <a:xfrm>
              <a:off x="147304" y="324847"/>
              <a:ext cx="595420" cy="5954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16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2724" y="263301"/>
              <a:ext cx="930130" cy="646319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145374" y="5773368"/>
            <a:ext cx="6420370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VB chia thành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034303" y="1594907"/>
            <a:ext cx="457200" cy="41863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  <a:endParaRPr lang="en-US" sz="2400" b="1" dirty="0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983678" y="3379845"/>
            <a:ext cx="457200" cy="41863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  <a:endParaRPr lang="en-US" sz="2400" b="1" dirty="0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724400" y="2938627"/>
            <a:ext cx="209355" cy="467591"/>
            <a:chOff x="6766969" y="2478092"/>
            <a:chExt cx="209355" cy="467591"/>
          </a:xfrm>
        </p:grpSpPr>
        <p:cxnSp>
          <p:nvCxnSpPr>
            <p:cNvPr id="36" name="Straight Connector 35"/>
            <p:cNvCxnSpPr/>
            <p:nvPr/>
          </p:nvCxnSpPr>
          <p:spPr>
            <a:xfrm flipH="1">
              <a:off x="6766969" y="2478092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6840025" y="2478092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9829800" y="5105400"/>
            <a:ext cx="209355" cy="467591"/>
            <a:chOff x="6766969" y="2478092"/>
            <a:chExt cx="209355" cy="467591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6766969" y="2478092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6840025" y="2478092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2145374" y="5815898"/>
            <a:ext cx="6406515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99811" y="360840"/>
            <a:ext cx="3325776" cy="769405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nghĩa từ</a:t>
            </a:r>
            <a:endParaRPr lang="en-US" sz="4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EC7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854" y="6629400"/>
            <a:ext cx="12192000" cy="228600"/>
          </a:xfrm>
          <a:prstGeom prst="rect">
            <a:avLst/>
          </a:prstGeom>
          <a:solidFill>
            <a:srgbClr val="EC7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364" y="1525941"/>
            <a:ext cx="6705600" cy="4271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369" y="1327002"/>
            <a:ext cx="7010399" cy="42581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274" y="1238058"/>
            <a:ext cx="7262587" cy="45991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8274" y="1853048"/>
            <a:ext cx="7148513" cy="404111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450462" y="5903279"/>
            <a:ext cx="5176612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4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</a:t>
            </a:r>
            <a:r>
              <a:rPr lang="vi-VN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 độ </a:t>
            </a:r>
            <a:r>
              <a:rPr lang="vi-VN" sz="4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4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4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000" dirty="0" smtClea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3241" y="5964721"/>
            <a:ext cx="733265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4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lang="vi-VN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 thành hàng rất </a:t>
            </a:r>
            <a:r>
              <a:rPr lang="vi-VN" sz="4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dày</a:t>
            </a:r>
            <a:r>
              <a:rPr lang="en-US" sz="4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981199" y="5964721"/>
            <a:ext cx="87630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4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 </a:t>
            </a:r>
            <a:r>
              <a:rPr lang="vi-VN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cao, vươn thẳng lên không </a:t>
            </a:r>
            <a:r>
              <a:rPr lang="vi-VN" sz="4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4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4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52600" y="5936371"/>
            <a:ext cx="9468283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4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</a:t>
            </a:r>
            <a:r>
              <a:rPr lang="vi-VN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thấy gì do khói, bụi, hơi nước,...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27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4"/>
            <a:ext cx="5500268" cy="21733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7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7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1" y="-47207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30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981200"/>
            <a:ext cx="441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EC7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927" y="6615546"/>
            <a:ext cx="12192000" cy="228600"/>
          </a:xfrm>
          <a:prstGeom prst="rect">
            <a:avLst/>
          </a:prstGeom>
          <a:solidFill>
            <a:srgbClr val="EC7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583810" y="241030"/>
            <a:ext cx="10820400" cy="655171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endParaRPr lang="en-US" sz="4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duyên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nhường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tòa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mịt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>
              <a:defRPr/>
            </a:pPr>
            <a:r>
              <a:rPr lang="en-US" sz="24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Nam)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209025" y="209550"/>
            <a:ext cx="1525550" cy="656966"/>
            <a:chOff x="147304" y="263301"/>
            <a:chExt cx="1525550" cy="656966"/>
          </a:xfrm>
          <a:solidFill>
            <a:schemeClr val="accent6">
              <a:lumMod val="75000"/>
            </a:schemeClr>
          </a:solidFill>
        </p:grpSpPr>
        <p:sp>
          <p:nvSpPr>
            <p:cNvPr id="20" name="Oval 19"/>
            <p:cNvSpPr/>
            <p:nvPr/>
          </p:nvSpPr>
          <p:spPr>
            <a:xfrm>
              <a:off x="147304" y="324847"/>
              <a:ext cx="595420" cy="5954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16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2724" y="263301"/>
              <a:ext cx="930130" cy="646319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3" name="Oval 32"/>
          <p:cNvSpPr/>
          <p:nvPr/>
        </p:nvSpPr>
        <p:spPr>
          <a:xfrm>
            <a:off x="886690" y="1837201"/>
            <a:ext cx="457200" cy="41863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  <a:endParaRPr lang="en-US" sz="2400" b="1" dirty="0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900545" y="3545796"/>
            <a:ext cx="457200" cy="41863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  <a:endParaRPr lang="en-US" sz="2400" b="1" dirty="0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800600" y="3071433"/>
            <a:ext cx="209355" cy="467591"/>
            <a:chOff x="6766969" y="2478092"/>
            <a:chExt cx="209355" cy="467591"/>
          </a:xfrm>
        </p:grpSpPr>
        <p:cxnSp>
          <p:nvCxnSpPr>
            <p:cNvPr id="36" name="Straight Connector 35"/>
            <p:cNvCxnSpPr/>
            <p:nvPr/>
          </p:nvCxnSpPr>
          <p:spPr>
            <a:xfrm flipH="1">
              <a:off x="6766969" y="2478092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6840025" y="2478092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9906000" y="5257800"/>
            <a:ext cx="209355" cy="467591"/>
            <a:chOff x="6766969" y="2478092"/>
            <a:chExt cx="209355" cy="467591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6766969" y="2478092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6840025" y="2478092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2485953" y="6145107"/>
            <a:ext cx="6406515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nhóm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06735" y="6196916"/>
            <a:ext cx="6406515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nhóm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41371" y="6157537"/>
            <a:ext cx="6406515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17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4"/>
            <a:ext cx="5500268" cy="21733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  <a:endParaRPr lang="en-US" sz="7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1" y="-47207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90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981200"/>
            <a:ext cx="441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927" y="6629401"/>
            <a:ext cx="12192000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456199" y="84200"/>
            <a:ext cx="3718474" cy="656966"/>
            <a:chOff x="147304" y="263301"/>
            <a:chExt cx="3718474" cy="656966"/>
          </a:xfrm>
          <a:solidFill>
            <a:schemeClr val="accent6">
              <a:lumMod val="75000"/>
            </a:schemeClr>
          </a:solidFill>
        </p:grpSpPr>
        <p:sp>
          <p:nvSpPr>
            <p:cNvPr id="25" name="Oval 24"/>
            <p:cNvSpPr/>
            <p:nvPr/>
          </p:nvSpPr>
          <p:spPr>
            <a:xfrm>
              <a:off x="147304" y="324847"/>
              <a:ext cx="595420" cy="5954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16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42724" y="263301"/>
              <a:ext cx="3123054" cy="646319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Trả</a:t>
              </a:r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hỏi</a:t>
              </a:r>
              <a:endPara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344547" y="246731"/>
            <a:ext cx="4510124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thầm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217468" y="936493"/>
            <a:ext cx="7621732" cy="3243363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duyên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9010355" y="2678145"/>
            <a:ext cx="2556233" cy="2409922"/>
          </a:xfrm>
          <a:prstGeom prst="wedgeRoundRectCallout">
            <a:avLst>
              <a:gd name="adj1" fmla="val -58834"/>
              <a:gd name="adj2" fmla="val -9106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Theo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2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156075" y="2043545"/>
            <a:ext cx="18973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833210" y="3048000"/>
            <a:ext cx="36409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199" y="4228973"/>
            <a:ext cx="6248400" cy="2611808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8742235" y="2678145"/>
            <a:ext cx="2916365" cy="2409922"/>
          </a:xfrm>
          <a:prstGeom prst="wedgeRoundRectCallout">
            <a:avLst>
              <a:gd name="adj1" fmla="val -45842"/>
              <a:gd name="adj2" fmla="val -8761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xuống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32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8793742" y="2871040"/>
            <a:ext cx="2910317" cy="1762922"/>
          </a:xfrm>
          <a:prstGeom prst="wedgeRoundRectCallout">
            <a:avLst>
              <a:gd name="adj1" fmla="val -48837"/>
              <a:gd name="adj2" fmla="val -11935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mò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32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447800" y="3962400"/>
            <a:ext cx="20551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05879" y="3505200"/>
            <a:ext cx="70950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03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4" grpId="0" animBg="1"/>
      <p:bldP spid="14" grpId="1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981200"/>
            <a:ext cx="441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927" y="6629401"/>
            <a:ext cx="12192000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456199" y="1004792"/>
            <a:ext cx="9440401" cy="35359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nhường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tòa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mịt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defRPr/>
            </a:pP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456199" y="84200"/>
            <a:ext cx="3718474" cy="656966"/>
            <a:chOff x="147304" y="263301"/>
            <a:chExt cx="3718474" cy="656966"/>
          </a:xfrm>
          <a:solidFill>
            <a:schemeClr val="accent6">
              <a:lumMod val="75000"/>
            </a:schemeClr>
          </a:solidFill>
        </p:grpSpPr>
        <p:sp>
          <p:nvSpPr>
            <p:cNvPr id="25" name="Oval 24"/>
            <p:cNvSpPr/>
            <p:nvPr/>
          </p:nvSpPr>
          <p:spPr>
            <a:xfrm>
              <a:off x="147304" y="324847"/>
              <a:ext cx="595420" cy="5954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16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42724" y="263301"/>
              <a:ext cx="3123054" cy="646319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Trả</a:t>
              </a:r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hỏi</a:t>
              </a:r>
              <a:endPara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450370" y="231101"/>
            <a:ext cx="4510124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thầm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2506285" y="5345432"/>
            <a:ext cx="6927272" cy="966843"/>
          </a:xfrm>
          <a:prstGeom prst="wedgeRoundRectCallout">
            <a:avLst>
              <a:gd name="adj1" fmla="val -5903"/>
              <a:gd name="adj2" fmla="val -4846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Bây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,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đầm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3200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822907" y="1981200"/>
            <a:ext cx="85461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723780" y="2504205"/>
            <a:ext cx="55152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200400" y="3006435"/>
            <a:ext cx="50737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ular Callout 26"/>
          <p:cNvSpPr/>
          <p:nvPr/>
        </p:nvSpPr>
        <p:spPr>
          <a:xfrm>
            <a:off x="2499358" y="5365028"/>
            <a:ext cx="6927272" cy="966843"/>
          </a:xfrm>
          <a:prstGeom prst="wedgeRoundRectCallout">
            <a:avLst>
              <a:gd name="adj1" fmla="val -5903"/>
              <a:gd name="adj2" fmla="val -4846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khiến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sợ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hãi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200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1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6726382"/>
            <a:ext cx="12192000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669764" y="312878"/>
            <a:ext cx="3546941" cy="646282"/>
            <a:chOff x="49789" y="401907"/>
            <a:chExt cx="3546941" cy="646282"/>
          </a:xfrm>
        </p:grpSpPr>
        <p:sp>
          <p:nvSpPr>
            <p:cNvPr id="5" name="Oval 4"/>
            <p:cNvSpPr/>
            <p:nvPr/>
          </p:nvSpPr>
          <p:spPr>
            <a:xfrm>
              <a:off x="49789" y="401907"/>
              <a:ext cx="609600" cy="609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02367" y="401907"/>
              <a:ext cx="2794363" cy="646282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316180" y="2030279"/>
            <a:ext cx="9968664" cy="3901895"/>
            <a:chOff x="1243243" y="1676400"/>
            <a:chExt cx="9968664" cy="3901895"/>
          </a:xfrm>
        </p:grpSpPr>
        <p:grpSp>
          <p:nvGrpSpPr>
            <p:cNvPr id="39" name="Group 38"/>
            <p:cNvGrpSpPr/>
            <p:nvPr/>
          </p:nvGrpSpPr>
          <p:grpSpPr>
            <a:xfrm>
              <a:off x="1243243" y="1676400"/>
              <a:ext cx="9968664" cy="3901895"/>
              <a:chOff x="1300636" y="2845612"/>
              <a:chExt cx="9968664" cy="3901895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314496" y="2845612"/>
                <a:ext cx="9954804" cy="2421840"/>
                <a:chOff x="118658" y="3503806"/>
                <a:chExt cx="8780606" cy="2147323"/>
              </a:xfrm>
            </p:grpSpPr>
            <p:pic>
              <p:nvPicPr>
                <p:cNvPr id="12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5314" y="3503806"/>
                  <a:ext cx="8743950" cy="21473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3" name="Rectangle 12"/>
                <p:cNvSpPr/>
                <p:nvPr/>
              </p:nvSpPr>
              <p:spPr>
                <a:xfrm>
                  <a:off x="118658" y="3986388"/>
                  <a:ext cx="2472609" cy="57306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vi-VN" sz="3600" b="1" dirty="0">
                      <a:solidFill>
                        <a:srgbClr val="7030A0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du</a:t>
                  </a:r>
                  <a:r>
                    <a:rPr lang="el-GR" sz="3600" b="1" dirty="0">
                      <a:solidFill>
                        <a:srgbClr val="7030A0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ΐ</a:t>
                  </a:r>
                  <a:r>
                    <a:rPr lang="vi-VN" sz="3600" b="1" dirty="0">
                      <a:solidFill>
                        <a:srgbClr val="7030A0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łn dáng</a:t>
                  </a:r>
                  <a:endParaRPr lang="en-US" sz="3600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endParaRPr>
                </a:p>
              </p:txBody>
            </p:sp>
          </p:grpSp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6056" y="4325667"/>
                <a:ext cx="9913242" cy="24218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7" name="Rectangle 36"/>
              <p:cNvSpPr/>
              <p:nvPr/>
            </p:nvSpPr>
            <p:spPr>
              <a:xfrm>
                <a:off x="1300636" y="4866853"/>
                <a:ext cx="236546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b="1" dirty="0" err="1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âm</a:t>
                </a:r>
                <a:r>
                  <a:rPr lang="en-US" sz="3600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l-GR" sz="3600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κ</a:t>
                </a:r>
                <a:r>
                  <a:rPr lang="en-US" sz="3600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a</a:t>
                </a:r>
                <a:r>
                  <a:rPr lang="el-GR" sz="3600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ζ</a:t>
                </a:r>
                <a:endParaRPr lang="en-US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4255623" y="2200190"/>
              <a:ext cx="281178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du</a:t>
              </a:r>
              <a:r>
                <a:rPr lang="el-GR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ΐ</a:t>
              </a:r>
              <a:r>
                <a:rPr lang="vi-VN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łn dáng</a:t>
              </a:r>
              <a:endParaRPr lang="en-US" sz="3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256118" y="2220675"/>
              <a:ext cx="250468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du</a:t>
              </a:r>
              <a:r>
                <a:rPr lang="el-GR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ΐ</a:t>
              </a:r>
              <a:r>
                <a:rPr lang="vi-VN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łn dáng</a:t>
              </a:r>
              <a:endParaRPr lang="en-US" sz="3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242753" y="3697069"/>
              <a:ext cx="235625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âm</a:t>
              </a:r>
              <a:r>
                <a:rPr lang="en-US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l-GR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κ</a:t>
              </a:r>
              <a:r>
                <a:rPr lang="en-US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a</a:t>
              </a:r>
              <a:r>
                <a:rPr lang="el-GR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ζ</a:t>
              </a:r>
              <a:endParaRPr lang="en-US" sz="3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228408" y="3701938"/>
              <a:ext cx="245551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âm</a:t>
              </a:r>
              <a:r>
                <a:rPr lang="en-US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l-GR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κ</a:t>
              </a:r>
              <a:r>
                <a:rPr lang="en-US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a</a:t>
              </a:r>
              <a:r>
                <a:rPr lang="el-GR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ζ</a:t>
              </a:r>
              <a:endParaRPr lang="en-US" sz="3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28600"/>
            <a:ext cx="2519264" cy="1665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064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6726382"/>
            <a:ext cx="12192000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403568" y="528755"/>
            <a:ext cx="9728200" cy="643499"/>
            <a:chOff x="49789" y="368008"/>
            <a:chExt cx="9728200" cy="643499"/>
          </a:xfrm>
        </p:grpSpPr>
        <p:sp>
          <p:nvSpPr>
            <p:cNvPr id="5" name="Oval 4"/>
            <p:cNvSpPr/>
            <p:nvPr/>
          </p:nvSpPr>
          <p:spPr>
            <a:xfrm>
              <a:off x="49789" y="401907"/>
              <a:ext cx="609600" cy="609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59389" y="368008"/>
              <a:ext cx="9118600" cy="584727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 </a:t>
              </a:r>
              <a:r>
                <a:rPr lang="en-US" sz="3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 ở </a:t>
              </a:r>
              <a:r>
                <a:rPr lang="en-US" sz="3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mục</a:t>
              </a:r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1759630" y="2231334"/>
            <a:ext cx="198119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759631" y="1514917"/>
            <a:ext cx="198119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09800" y="1336829"/>
            <a:ext cx="998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(………….             ).        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9520" y="2029789"/>
            <a:ext cx="8935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(…………………..          )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    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16533" y="1307994"/>
            <a:ext cx="2961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2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ác</a:t>
            </a:r>
            <a:r>
              <a:rPr lang="en-US" sz="32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32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32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đầm</a:t>
            </a:r>
            <a:endParaRPr lang="en-US" sz="32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03375" y="2022727"/>
            <a:ext cx="4289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32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32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</a:t>
            </a:r>
            <a:r>
              <a:rPr lang="en-US" sz="32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endParaRPr lang="en-US" sz="32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67219" y="2722749"/>
            <a:ext cx="10919979" cy="3369316"/>
            <a:chOff x="967219" y="2722749"/>
            <a:chExt cx="10919979" cy="3369316"/>
          </a:xfrm>
        </p:grpSpPr>
        <p:grpSp>
          <p:nvGrpSpPr>
            <p:cNvPr id="14" name="Group 13"/>
            <p:cNvGrpSpPr/>
            <p:nvPr/>
          </p:nvGrpSpPr>
          <p:grpSpPr>
            <a:xfrm>
              <a:off x="967219" y="2722749"/>
              <a:ext cx="10919979" cy="3369316"/>
              <a:chOff x="967219" y="2722749"/>
              <a:chExt cx="10919979" cy="3369316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967219" y="2722749"/>
                <a:ext cx="10919979" cy="2421840"/>
                <a:chOff x="1339994" y="2845612"/>
                <a:chExt cx="10516374" cy="2421840"/>
              </a:xfrm>
            </p:grpSpPr>
            <p:grpSp>
              <p:nvGrpSpPr>
                <p:cNvPr id="40" name="Group 39"/>
                <p:cNvGrpSpPr/>
                <p:nvPr/>
              </p:nvGrpSpPr>
              <p:grpSpPr>
                <a:xfrm>
                  <a:off x="1356057" y="2845612"/>
                  <a:ext cx="10500311" cy="2421840"/>
                  <a:chOff x="155314" y="3503806"/>
                  <a:chExt cx="9261772" cy="2147323"/>
                </a:xfrm>
              </p:grpSpPr>
              <p:pic>
                <p:nvPicPr>
                  <p:cNvPr id="43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55314" y="3503806"/>
                    <a:ext cx="8743950" cy="214732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44" name="Rectangle 43"/>
                  <p:cNvSpPr/>
                  <p:nvPr/>
                </p:nvSpPr>
                <p:spPr>
                  <a:xfrm>
                    <a:off x="747802" y="3985816"/>
                    <a:ext cx="8669284" cy="57306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3600" b="1" dirty="0" err="1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Hằng</a:t>
                    </a:r>
                    <a:r>
                      <a:rPr lang="en-US" sz="3600" b="1" dirty="0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 </a:t>
                    </a:r>
                    <a:r>
                      <a:rPr lang="en-US" sz="3600" b="1" dirty="0" err="1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wgày</a:t>
                    </a:r>
                    <a:r>
                      <a:rPr lang="en-US" sz="3600" b="1" dirty="0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, </a:t>
                    </a:r>
                    <a:r>
                      <a:rPr lang="en-US" sz="3600" b="1" dirty="0" err="1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cò</a:t>
                    </a:r>
                    <a:r>
                      <a:rPr lang="en-US" sz="3600" b="1" dirty="0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 </a:t>
                    </a:r>
                    <a:r>
                      <a:rPr lang="en-US" sz="3600" b="1" dirty="0" err="1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đi</a:t>
                    </a:r>
                    <a:r>
                      <a:rPr lang="en-US" sz="3600" b="1" dirty="0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 </a:t>
                    </a:r>
                    <a:r>
                      <a:rPr lang="en-US" sz="3600" b="1" dirty="0" err="1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jò</a:t>
                    </a:r>
                    <a:r>
                      <a:rPr lang="en-US" sz="3600" b="1" dirty="0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 </a:t>
                    </a:r>
                    <a:r>
                      <a:rPr lang="en-US" sz="3600" b="1" dirty="0" err="1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Ǉį</a:t>
                    </a:r>
                    <a:r>
                      <a:rPr lang="en-US" sz="3600" b="1" dirty="0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, </a:t>
                    </a:r>
                    <a:r>
                      <a:rPr lang="en-US" sz="3600" b="1" dirty="0" err="1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bắt</a:t>
                    </a:r>
                    <a:r>
                      <a:rPr lang="en-US" sz="3600" b="1" dirty="0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 </a:t>
                    </a:r>
                    <a:r>
                      <a:rPr lang="en-US" sz="3600" b="1" dirty="0" err="1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cá</a:t>
                    </a:r>
                    <a:r>
                      <a:rPr lang="en-US" sz="3600" b="1" dirty="0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 ở </a:t>
                    </a:r>
                    <a:r>
                      <a:rPr lang="en-US" sz="3600" b="1" dirty="0" err="1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các</a:t>
                    </a:r>
                    <a:r>
                      <a:rPr lang="en-US" sz="3600" b="1" dirty="0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 </a:t>
                    </a:r>
                    <a:r>
                      <a:rPr lang="en-US" sz="3600" b="1" dirty="0" err="1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ao</a:t>
                    </a:r>
                    <a:r>
                      <a:rPr lang="en-US" sz="3600" b="1" dirty="0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, </a:t>
                    </a:r>
                    <a:r>
                      <a:rPr lang="en-US" sz="3600" b="1" dirty="0" err="1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hồ</a:t>
                    </a:r>
                    <a:r>
                      <a:rPr lang="en-US" sz="3600" b="1" dirty="0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, </a:t>
                    </a:r>
                  </a:p>
                </p:txBody>
              </p:sp>
            </p:grpSp>
            <p:sp>
              <p:nvSpPr>
                <p:cNvPr id="42" name="Rectangle 41"/>
                <p:cNvSpPr/>
                <p:nvPr/>
              </p:nvSpPr>
              <p:spPr>
                <a:xfrm>
                  <a:off x="1339994" y="4121993"/>
                  <a:ext cx="9081654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3600" b="1" dirty="0" err="1">
                      <a:solidFill>
                        <a:srgbClr val="7030A0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đầm</a:t>
                  </a:r>
                  <a:r>
                    <a:rPr lang="en-US" sz="3600" b="1" dirty="0">
                      <a:solidFill>
                        <a:srgbClr val="7030A0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.</a:t>
                  </a:r>
                </a:p>
              </p:txBody>
            </p:sp>
          </p:grp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7753" y="5130040"/>
                <a:ext cx="10296525" cy="962025"/>
              </a:xfrm>
              <a:prstGeom prst="rect">
                <a:avLst/>
              </a:prstGeom>
            </p:spPr>
          </p:pic>
        </p:grpSp>
        <p:sp>
          <p:nvSpPr>
            <p:cNvPr id="26" name="Rectangle 25"/>
            <p:cNvSpPr/>
            <p:nvPr/>
          </p:nvSpPr>
          <p:spPr>
            <a:xfrm>
              <a:off x="1698167" y="4745735"/>
              <a:ext cx="974860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Nǖững âm </a:t>
              </a:r>
              <a:r>
                <a:rPr lang="el-GR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κ</a:t>
              </a:r>
              <a:r>
                <a:rPr lang="vi-VN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a</a:t>
              </a:r>
              <a:r>
                <a:rPr lang="el-GR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ζ </a:t>
              </a:r>
              <a:r>
                <a:rPr lang="vi-VN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Ŭ </a:t>
              </a:r>
              <a:r>
                <a:rPr lang="vi-VN" sz="3600" b="1" dirty="0" smtClean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ào</a:t>
              </a:r>
              <a:r>
                <a:rPr lang="en-US" sz="3600" b="1" dirty="0" smtClean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l-GR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δΗ</a:t>
              </a:r>
              <a:r>
                <a:rPr lang="en-US" sz="3600" b="1" dirty="0" err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Ğn</a:t>
              </a:r>
              <a:r>
                <a:rPr lang="en-US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đàn</a:t>
              </a:r>
              <a:r>
                <a:rPr lang="en-US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sợ</a:t>
              </a:r>
              <a:r>
                <a:rPr lang="en-US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hãi</a:t>
              </a:r>
              <a:r>
                <a:rPr lang="en-US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204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8" grpId="0"/>
      <p:bldP spid="15" grpId="0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4" y="119967"/>
            <a:ext cx="12060814" cy="673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9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0" indent="-742950" algn="ctr">
              <a:buAutoNum type="arabicPeriod"/>
            </a:pPr>
            <a:r>
              <a:rPr lang="en-US" sz="38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động: </a:t>
            </a:r>
          </a:p>
          <a:p>
            <a:pPr lvl="0" algn="ctr"/>
            <a:r>
              <a:rPr lang="en-US" sz="2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mình ơi chúng ta hãy giúp thầy trò đường tăng trả lời tốt các câu hỏi vượt qua các thử thách để đến Tây Trúc thỉnh kinh nhé.</a:t>
            </a:r>
            <a:endParaRPr lang="en-US" sz="2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6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sp>
        <p:nvSpPr>
          <p:cNvPr id="3" name="Flowchart: Connector 2">
            <a:hlinkClick r:id="rId15" action="ppaction://hlinksldjump"/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sp>
        <p:nvSpPr>
          <p:cNvPr id="4" name="Pentagon 3">
            <a:hlinkClick r:id="rId20" action="ppaction://hlinksldjump"/>
          </p:cNvPr>
          <p:cNvSpPr/>
          <p:nvPr/>
        </p:nvSpPr>
        <p:spPr>
          <a:xfrm>
            <a:off x="11277600" y="6449505"/>
            <a:ext cx="9144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7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trời-ơi; công-nông; gà-nhà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trời-ơi; phải-mãi; không-công; gió-to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gió-to; mai-mãi; cuội-chuối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ba đáp án trên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8" name="Arrow: Right 13">
            <a:hlinkClick r:id="rId8" action="ppaction://hlinksldjump"/>
            <a:extLst>
              <a:ext uri="{FF2B5EF4-FFF2-40B4-BE49-F238E27FC236}">
                <a16:creationId xmlns:a16="http://schemas.microsoft.com/office/drawing/2014/main" id="{7F210FEF-4F32-4DC7-9B9F-A7ABF004CDD0}"/>
              </a:ext>
            </a:extLst>
          </p:cNvPr>
          <p:cNvSpPr/>
          <p:nvPr/>
        </p:nvSpPr>
        <p:spPr>
          <a:xfrm rot="10605222" flipH="1">
            <a:off x="11273779" y="6092987"/>
            <a:ext cx="897416" cy="7602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66800" y="220626"/>
            <a:ext cx="10744200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 đọc thuộc lòng bài thơ và tìm ở cuối các dòng thơ những tiếng cùng vần với nhau trong bài thơ Hỏi mẹ.</a:t>
            </a:r>
            <a:endParaRPr lang="en-US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</p:spTree>
    <p:extLst>
      <p:ext uri="{BB962C8B-B14F-4D97-AF65-F5344CB8AC3E}">
        <p14:creationId xmlns:p14="http://schemas.microsoft.com/office/powerpoint/2010/main" val="306284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944" y="1600200"/>
            <a:ext cx="4722112" cy="452596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sp>
        <p:nvSpPr>
          <p:cNvPr id="2" name="Flowchart: Connector 1">
            <a:hlinkClick r:id="rId17" action="ppaction://hlinksldjump"/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sp>
        <p:nvSpPr>
          <p:cNvPr id="3" name="Right Arrow 2">
            <a:hlinkClick r:id="rId22" action="ppaction://hlinksldjump"/>
          </p:cNvPr>
          <p:cNvSpPr/>
          <p:nvPr/>
        </p:nvSpPr>
        <p:spPr>
          <a:xfrm>
            <a:off x="11201400" y="6172200"/>
            <a:ext cx="990600" cy="6138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9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AA8DC-A8EC-499D-BE4A-F52DE9BFA108}"/>
              </a:ext>
            </a:extLst>
          </p:cNvPr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có gió?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29E6F1-D04C-4E29-A787-0131F0868E74}"/>
              </a:ext>
            </a:extLst>
          </p:cNvPr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bầu trời xanh? Vì sao cuội phải chăn trâu mãi?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9677F-3325-4145-812C-41BC5102ECAF}"/>
              </a:ext>
            </a:extLst>
          </p:cNvPr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ba đáp án trên đều đúng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3335E-3A86-4170-9FBC-A5369947D1F8}"/>
              </a:ext>
            </a:extLst>
          </p:cNvPr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ông sao thì bé, trăng rằm tròn to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377091-D21F-4EE3-B9C4-81ED77B7D8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2C4651-4AB9-4D19-9F3B-F03599BF0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14" name="Arrow: Right 13">
            <a:hlinkClick r:id="rId8" action="ppaction://hlinksldjump"/>
            <a:extLst>
              <a:ext uri="{FF2B5EF4-FFF2-40B4-BE49-F238E27FC236}">
                <a16:creationId xmlns:a16="http://schemas.microsoft.com/office/drawing/2014/main" id="{CF396730-0CE3-468E-8508-FA0668788824}"/>
              </a:ext>
            </a:extLst>
          </p:cNvPr>
          <p:cNvSpPr/>
          <p:nvPr/>
        </p:nvSpPr>
        <p:spPr>
          <a:xfrm rot="10605222" flipH="1">
            <a:off x="11279722" y="6302473"/>
            <a:ext cx="862712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bài thơ Hỏi mẹ em hãy cho biết bạn nhỏ có những thắc mắc gì?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55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/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sp>
        <p:nvSpPr>
          <p:cNvPr id="11" name="Oval 10">
            <a:hlinkClick r:id="rId18" action="ppaction://hlinksldjump"/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/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23" action="ppaction://hlinksldjump"/>
          </p:cNvPr>
          <p:cNvSpPr/>
          <p:nvPr/>
        </p:nvSpPr>
        <p:spPr>
          <a:xfrm>
            <a:off x="11125200" y="6163472"/>
            <a:ext cx="992638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4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04C9207-AB27-408F-A35F-420469D770C3}"/>
              </a:ext>
            </a:extLst>
          </p:cNvPr>
          <p:cNvSpPr/>
          <p:nvPr/>
        </p:nvSpPr>
        <p:spPr>
          <a:xfrm>
            <a:off x="1981200" y="1924981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 có khung cảnh, khung cảnh 1 khi chưa có nhà cao tầng, nhà máy cò bay về mò tôm bắt cá ở ao hồ. Khung cảnh 2 khi có nhà máy cao tầng, nhà máy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khói mù mịt đàn cò bay đi.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Right 23">
            <a:hlinkClick r:id="rId3" action="ppaction://hlinksldjump"/>
            <a:extLst>
              <a:ext uri="{FF2B5EF4-FFF2-40B4-BE49-F238E27FC236}">
                <a16:creationId xmlns:a16="http://schemas.microsoft.com/office/drawing/2014/main" id="{3EEF4308-CB4D-44EC-B078-C50CC9BE88EE}"/>
              </a:ext>
            </a:extLst>
          </p:cNvPr>
          <p:cNvSpPr/>
          <p:nvPr/>
        </p:nvSpPr>
        <p:spPr>
          <a:xfrm rot="10605222" flipH="1">
            <a:off x="11206127" y="6273611"/>
            <a:ext cx="970114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17" y="2172258"/>
            <a:ext cx="4763165" cy="3381847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tranh: Em thấy gì trong bức tranh?</a:t>
            </a:r>
            <a:endParaRPr lang="en-US" sz="4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02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</TotalTime>
  <Words>1423</Words>
  <Application>Microsoft Office PowerPoint</Application>
  <PresentationFormat>Widescreen</PresentationFormat>
  <Paragraphs>121</Paragraphs>
  <Slides>26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Arial Rounded MT Bold</vt:lpstr>
      <vt:lpstr>Arial-Rounded</vt:lpstr>
      <vt:lpstr>Calibri</vt:lpstr>
      <vt:lpstr>HP001 4 hàng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CHƠI: TÂY DU KÝ</dc:title>
  <dc:creator>Windows User</dc:creator>
  <cp:lastModifiedBy>Admin</cp:lastModifiedBy>
  <cp:revision>77</cp:revision>
  <dcterms:created xsi:type="dcterms:W3CDTF">2020-05-04T22:33:34Z</dcterms:created>
  <dcterms:modified xsi:type="dcterms:W3CDTF">2021-04-26T01:50:40Z</dcterms:modified>
</cp:coreProperties>
</file>