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007577474" r:id="rId2"/>
    <p:sldId id="2007577473" r:id="rId3"/>
    <p:sldId id="2007577475" r:id="rId4"/>
    <p:sldId id="2007577476" r:id="rId5"/>
    <p:sldId id="273" r:id="rId6"/>
    <p:sldId id="2007577478" r:id="rId7"/>
    <p:sldId id="2007577479" r:id="rId8"/>
    <p:sldId id="1298" r:id="rId9"/>
    <p:sldId id="2007577484" r:id="rId10"/>
    <p:sldId id="4251" r:id="rId11"/>
    <p:sldId id="1342" r:id="rId12"/>
    <p:sldId id="2007577481" r:id="rId13"/>
    <p:sldId id="2007577482" r:id="rId14"/>
    <p:sldId id="7320" r:id="rId15"/>
    <p:sldId id="2007577485" r:id="rId16"/>
    <p:sldId id="264" r:id="rId17"/>
    <p:sldId id="2007577487" r:id="rId18"/>
    <p:sldId id="2007577488" r:id="rId19"/>
    <p:sldId id="2007577489" r:id="rId20"/>
    <p:sldId id="2007577486" r:id="rId21"/>
    <p:sldId id="313" r:id="rId22"/>
    <p:sldId id="2007577490" r:id="rId23"/>
    <p:sldId id="622" r:id="rId24"/>
    <p:sldId id="1307" r:id="rId25"/>
    <p:sldId id="2007577491" r:id="rId26"/>
    <p:sldId id="616" r:id="rId27"/>
    <p:sldId id="314" r:id="rId28"/>
    <p:sldId id="658" r:id="rId29"/>
    <p:sldId id="2007577493" r:id="rId30"/>
    <p:sldId id="2007577492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HP001 4 hàng" panose="020B0604020202020204" charset="0"/>
      <p:regular r:id="rId36"/>
      <p:bold r:id="rId37"/>
    </p:embeddedFont>
    <p:embeddedFont>
      <p:font typeface="UTM Aptima" panose="02040603050506020204" pitchFamily="18" charset="0"/>
      <p:regular r:id="rId38"/>
      <p:bold r:id="rId39"/>
      <p:italic r:id="rId40"/>
      <p:boldItalic r:id="rId41"/>
    </p:embeddedFont>
    <p:embeddedFont>
      <p:font typeface="UTM Aquarelle" panose="02040603050506020204" pitchFamily="18" charset="0"/>
      <p:regular r:id="rId42"/>
    </p:embeddedFont>
    <p:embeddedFont>
      <p:font typeface="UTM Aristote" panose="02040603050506020204" pitchFamily="18" charset="0"/>
      <p:regular r:id="rId43"/>
    </p:embeddedFont>
    <p:embeddedFont>
      <p:font typeface="UTM Azuki" panose="02040603050506020204" pitchFamily="18" charset="0"/>
      <p:regular r:id="rId44"/>
    </p:embeddedFont>
    <p:embeddedFont>
      <p:font typeface="UTM Brushtip-C" panose="02040403050506020204" pitchFamily="18" charset="0"/>
      <p:regular r:id="rId45"/>
    </p:embeddedFont>
    <p:embeddedFont>
      <p:font typeface="UTM Cool Blue" panose="02040603050506020204" pitchFamily="18" charset="0"/>
      <p:regular r:id="rId46"/>
    </p:embeddedFont>
    <p:embeddedFont>
      <p:font typeface="UTM Dai Co Viet" panose="02040603050506020204" pitchFamily="18" charset="0"/>
      <p:regular r:id="rId47"/>
    </p:embeddedFont>
    <p:embeddedFont>
      <p:font typeface="UTM Davida" panose="02040603050506020204" pitchFamily="18" charset="0"/>
      <p:regular r:id="rId48"/>
    </p:embeddedFont>
    <p:embeddedFont>
      <p:font typeface="UTM Duepuntozero" panose="02040603050506020204" pitchFamily="18" charset="0"/>
      <p:regular r:id="rId49"/>
      <p:bold r:id="rId50"/>
    </p:embeddedFont>
    <p:embeddedFont>
      <p:font typeface="UTM Ericsson Capital" panose="02040603050506020204" pitchFamily="18" charset="0"/>
      <p:regular r:id="rId51"/>
    </p:embeddedFont>
    <p:embeddedFont>
      <p:font typeface="UTM French Vanilla" panose="02040603050506020204" pitchFamily="18" charset="0"/>
      <p:regular r:id="rId52"/>
    </p:embeddedFont>
    <p:embeddedFont>
      <p:font typeface="UTM Gradoo" panose="02040603050506020204" pitchFamily="18" charset="0"/>
      <p:regular r:id="rId53"/>
    </p:embeddedFont>
    <p:embeddedFont>
      <p:font typeface="UTM Isadora" panose="02040603050506020204" pitchFamily="18" charset="0"/>
      <p:regular r:id="rId54"/>
      <p:bold r:id="rId55"/>
    </p:embeddedFont>
    <p:embeddedFont>
      <p:font typeface="UTM Mother" panose="02040603050506020204" pitchFamily="18" charset="0"/>
      <p:regular r:id="rId56"/>
    </p:embeddedFont>
    <p:embeddedFont>
      <p:font typeface="UTM Netmuc KT" panose="02040603050506020204" pitchFamily="18" charset="0"/>
      <p:regular r:id="rId57"/>
    </p:embeddedFont>
    <p:embeddedFont>
      <p:font typeface="UTM Nyala" panose="02040603050506020204" pitchFamily="18" charset="0"/>
      <p:regular r:id="rId58"/>
    </p:embeddedFont>
    <p:embeddedFont>
      <p:font typeface="UTM Silk Script" panose="02040603050506020204" pitchFamily="18" charset="0"/>
      <p:regular r:id="rId59"/>
    </p:embeddedFont>
  </p:embeddedFontLst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7"/>
    <a:srgbClr val="000000"/>
    <a:srgbClr val="00FFFF"/>
    <a:srgbClr val="FFDFFC"/>
    <a:srgbClr val="04CF9F"/>
    <a:srgbClr val="04B6C4"/>
    <a:srgbClr val="01C7BE"/>
    <a:srgbClr val="01A6C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4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900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78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57FD-FD5B-4189-AD86-7CA89C009CF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7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D65D-9C02-4EE1-B031-3CCDB4FC731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4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FF175-D93B-438F-96E4-44E098D31B6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39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D4142-FFBA-46FD-A6DD-5445EA69791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25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7FB6-3E08-4C98-8A2F-855B1C19B8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589B5-A323-444B-9143-B068A09F193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2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BBE79-69A4-41D8-8D77-70EEE20C0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83" y="3806456"/>
            <a:ext cx="3645118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5851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6DA35C35-39A0-4D59-A986-0958E21BFDA7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5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06A9B15-6D4A-4891-87CD-89E92E702C4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F93006-A887-4BDF-857A-3F1DC5484DC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DF55FB-716B-4237-9360-92DE017FB42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292623-76A5-485C-941A-FC6D95450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/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C16A9A-0C40-46D3-82A9-003F016F0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/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2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image" Target="../media/image21.svg"/><Relationship Id="rId12" Type="http://schemas.openxmlformats.org/officeDocument/2006/relationships/image" Target="../media/image3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4" Type="http://schemas.openxmlformats.org/officeDocument/2006/relationships/tags" Target="../tags/tag5.xml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1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NHÂN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THẬP PHÂN </a:t>
            </a:r>
          </a:p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VỚI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TỰ NHIÊN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74660"/>
            <a:ext cx="2439113" cy="850128"/>
            <a:chOff x="4662273" y="74660"/>
            <a:chExt cx="2439113" cy="850128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81599" y="74660"/>
              <a:ext cx="13913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UTM Netmuc KT" pitchFamily="18" charset="0"/>
                </a:rPr>
                <a:t>Toán</a:t>
              </a:r>
              <a:endParaRPr lang="en-US" sz="4800" dirty="0">
                <a:latin typeface="UTM Netmuc KT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5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50"/>
                            </p:stCondLst>
                            <p:childTnLst>
                              <p:par>
                                <p:cTn id="49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Others_1"/>
          <p:cNvSpPr/>
          <p:nvPr>
            <p:custDataLst>
              <p:tags r:id="rId2"/>
            </p:custDataLst>
          </p:nvPr>
        </p:nvSpPr>
        <p:spPr>
          <a:xfrm>
            <a:off x="1365583" y="201218"/>
            <a:ext cx="10245170" cy="1521258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" fmla="*/ 0 w 3254309"/>
              <a:gd name="connsiteY0" fmla="*/ 2004 h 698726"/>
              <a:gd name="connsiteX1" fmla="*/ 206017 w 3254309"/>
              <a:gd name="connsiteY1" fmla="*/ 0 h 698726"/>
              <a:gd name="connsiteX2" fmla="*/ 3254309 w 3254309"/>
              <a:gd name="connsiteY2" fmla="*/ 2004 h 698726"/>
              <a:gd name="connsiteX3" fmla="*/ 3254309 w 3254309"/>
              <a:gd name="connsiteY3" fmla="*/ 698726 h 698726"/>
              <a:gd name="connsiteX4" fmla="*/ 0 w 3254309"/>
              <a:gd name="connsiteY4" fmla="*/ 698726 h 698726"/>
              <a:gd name="connsiteX5" fmla="*/ 0 w 3254309"/>
              <a:gd name="connsiteY5" fmla="*/ 2004 h 698726"/>
              <a:gd name="connsiteX0" fmla="*/ 11697 w 3266006"/>
              <a:gd name="connsiteY0" fmla="*/ 2004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6" fmla="*/ 11697 w 3266006"/>
              <a:gd name="connsiteY6" fmla="*/ 2004 h 698726"/>
              <a:gd name="connsiteX0" fmla="*/ 0 w 3266006"/>
              <a:gd name="connsiteY0" fmla="*/ 203200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5" fmla="*/ 309154 w 3266006"/>
              <a:gd name="connsiteY5" fmla="*/ 9144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0" fmla="*/ 206017 w 3254309"/>
              <a:gd name="connsiteY0" fmla="*/ 0 h 698726"/>
              <a:gd name="connsiteX1" fmla="*/ 3254309 w 3254309"/>
              <a:gd name="connsiteY1" fmla="*/ 2004 h 698726"/>
              <a:gd name="connsiteX2" fmla="*/ 3254309 w 3254309"/>
              <a:gd name="connsiteY2" fmla="*/ 698726 h 698726"/>
              <a:gd name="connsiteX3" fmla="*/ 0 w 3254309"/>
              <a:gd name="connsiteY3" fmla="*/ 698726 h 698726"/>
              <a:gd name="connsiteX4" fmla="*/ 209 w 3254309"/>
              <a:gd name="connsiteY4" fmla="*/ 203200 h 6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en-US" altLang="zh-CN" sz="3600" b="1" u="sng" dirty="0" err="1">
                <a:solidFill>
                  <a:schemeClr val="accent1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Ví</a:t>
            </a:r>
            <a:r>
              <a:rPr lang="en-US" altLang="zh-CN" sz="3600" b="1" u="sng" dirty="0">
                <a:solidFill>
                  <a:schemeClr val="accent1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chemeClr val="accent1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dụ</a:t>
            </a:r>
            <a:r>
              <a:rPr lang="en-US" altLang="zh-CN" sz="3600" b="1" u="sng" dirty="0">
                <a:solidFill>
                  <a:schemeClr val="accent1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1</a:t>
            </a:r>
            <a:r>
              <a:rPr lang="en-US" altLang="zh-CN" sz="3600" b="1" dirty="0">
                <a:solidFill>
                  <a:schemeClr val="accent1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UTM French Vanilla" pitchFamily="18" charset="0"/>
              </a:rPr>
              <a:t>Hình</a:t>
            </a:r>
            <a:r>
              <a:rPr lang="en-US" sz="3600" dirty="0">
                <a:latin typeface="UTM French Vanilla" pitchFamily="18" charset="0"/>
              </a:rPr>
              <a:t> tam </a:t>
            </a:r>
            <a:r>
              <a:rPr lang="en-US" sz="3600" dirty="0" err="1">
                <a:latin typeface="UTM French Vanilla" pitchFamily="18" charset="0"/>
              </a:rPr>
              <a:t>giác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itchFamily="18" charset="0"/>
              </a:rPr>
              <a:t>ABC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có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ba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cạnh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bằng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nhau</a:t>
            </a:r>
            <a:r>
              <a:rPr lang="en-US" sz="3600" dirty="0">
                <a:latin typeface="UTM French Vanilla" pitchFamily="18" charset="0"/>
              </a:rPr>
              <a:t>, </a:t>
            </a:r>
            <a:r>
              <a:rPr lang="en-US" sz="3600" dirty="0" err="1">
                <a:latin typeface="UTM French Vanilla" pitchFamily="18" charset="0"/>
              </a:rPr>
              <a:t>mỗi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cạnh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dài</a:t>
            </a:r>
            <a:r>
              <a:rPr lang="en-US" sz="3600" dirty="0">
                <a:latin typeface="UTM French Vanilla" pitchFamily="18" charset="0"/>
              </a:rPr>
              <a:t> 1,2m. </a:t>
            </a:r>
            <a:r>
              <a:rPr lang="en-US" sz="3600" dirty="0" err="1">
                <a:latin typeface="UTM French Vanilla" pitchFamily="18" charset="0"/>
              </a:rPr>
              <a:t>Hỏi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chu</a:t>
            </a:r>
            <a:r>
              <a:rPr lang="en-US" sz="3600" dirty="0">
                <a:latin typeface="UTM French Vanilla" pitchFamily="18" charset="0"/>
              </a:rPr>
              <a:t> vi </a:t>
            </a:r>
            <a:r>
              <a:rPr lang="en-US" sz="3600" dirty="0" err="1">
                <a:latin typeface="UTM French Vanilla" pitchFamily="18" charset="0"/>
              </a:rPr>
              <a:t>hình</a:t>
            </a:r>
            <a:r>
              <a:rPr lang="en-US" sz="3600" dirty="0">
                <a:latin typeface="UTM French Vanilla" pitchFamily="18" charset="0"/>
              </a:rPr>
              <a:t> tam </a:t>
            </a:r>
            <a:r>
              <a:rPr lang="en-US" sz="3600" dirty="0" err="1">
                <a:latin typeface="UTM French Vanilla" pitchFamily="18" charset="0"/>
              </a:rPr>
              <a:t>giác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đó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là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bao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nhiêu</a:t>
            </a:r>
            <a:r>
              <a:rPr lang="en-US" sz="3600" dirty="0">
                <a:latin typeface="UTM French Vanilla" pitchFamily="18" charset="0"/>
              </a:rPr>
              <a:t> </a:t>
            </a:r>
            <a:r>
              <a:rPr lang="en-US" sz="3600" dirty="0" err="1">
                <a:latin typeface="UTM French Vanilla" pitchFamily="18" charset="0"/>
              </a:rPr>
              <a:t>mét</a:t>
            </a:r>
            <a:r>
              <a:rPr lang="en-US" sz="3600" dirty="0">
                <a:latin typeface="UTM French Vanilla" pitchFamily="18" charset="0"/>
              </a:rPr>
              <a:t>? </a:t>
            </a:r>
            <a:endParaRPr lang="zh-CN" altLang="en-US" sz="3600" b="1" dirty="0">
              <a:solidFill>
                <a:schemeClr val="accent1"/>
              </a:solidFill>
              <a:latin typeface="UTM French Vanilla" pitchFamily="18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MH_Others_2"/>
          <p:cNvSpPr/>
          <p:nvPr>
            <p:custDataLst>
              <p:tags r:id="rId3"/>
            </p:custDataLst>
          </p:nvPr>
        </p:nvSpPr>
        <p:spPr>
          <a:xfrm rot="8275313">
            <a:off x="1065022" y="-17499"/>
            <a:ext cx="361080" cy="6271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字魂141号-活力悦动体" panose="00000500000000000000" pitchFamily="2" charset="-122"/>
              <a:ea typeface="字魂141号-活力悦动体" panose="00000500000000000000" pitchFamily="2" charset="-122"/>
            </a:endParaRPr>
          </a:p>
        </p:txBody>
      </p:sp>
      <p:sp>
        <p:nvSpPr>
          <p:cNvPr id="23" name="MH_Others_3"/>
          <p:cNvSpPr/>
          <p:nvPr>
            <p:custDataLst>
              <p:tags r:id="rId4"/>
            </p:custDataLst>
          </p:nvPr>
        </p:nvSpPr>
        <p:spPr>
          <a:xfrm rot="5747767">
            <a:off x="1041659" y="310212"/>
            <a:ext cx="145411" cy="33490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>
              <a:latin typeface="字魂141号-活力悦动体" panose="00000500000000000000" pitchFamily="2" charset="-122"/>
              <a:ea typeface="字魂141号-活力悦动体" panose="00000500000000000000" pitchFamily="2" charset="-122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022" y="5631867"/>
            <a:ext cx="1632809" cy="1016424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53475" y="4462037"/>
            <a:ext cx="735928" cy="7359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995318" y="960895"/>
            <a:ext cx="282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131541" y="961847"/>
            <a:ext cx="1479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51274" y="1545092"/>
            <a:ext cx="1438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13661" y="1545092"/>
            <a:ext cx="3030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821364" y="1545092"/>
            <a:ext cx="2122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050390" y="2201143"/>
            <a:ext cx="3528312" cy="3172704"/>
            <a:chOff x="2865679" y="443540"/>
            <a:chExt cx="3528312" cy="3172704"/>
          </a:xfrm>
        </p:grpSpPr>
        <p:grpSp>
          <p:nvGrpSpPr>
            <p:cNvPr id="31" name="Group 30"/>
            <p:cNvGrpSpPr/>
            <p:nvPr/>
          </p:nvGrpSpPr>
          <p:grpSpPr>
            <a:xfrm>
              <a:off x="2865679" y="443540"/>
              <a:ext cx="3528312" cy="3172704"/>
              <a:chOff x="3131882" y="1416615"/>
              <a:chExt cx="3528312" cy="317270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4226417" y="4004544"/>
                <a:ext cx="11144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UTM Aptima" pitchFamily="18" charset="0"/>
                  </a:rPr>
                  <a:t>1,2m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131882" y="1416615"/>
                <a:ext cx="3528312" cy="2907225"/>
                <a:chOff x="3131882" y="1416615"/>
                <a:chExt cx="3528312" cy="2907225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 rot="3332261">
                  <a:off x="5312657" y="2570776"/>
                  <a:ext cx="111440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UTM Aptima" pitchFamily="18" charset="0"/>
                    </a:rPr>
                    <a:t>1,2m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rot="17968679">
                  <a:off x="3373198" y="2522695"/>
                  <a:ext cx="111440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>
                      <a:latin typeface="UTM Aptima" pitchFamily="18" charset="0"/>
                    </a:rPr>
                    <a:t>1,2m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35735" y="1416615"/>
                  <a:ext cx="49564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ptima" pitchFamily="18" charset="0"/>
                    </a:rPr>
                    <a:t>A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64545" y="3677509"/>
                  <a:ext cx="49564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ptima" pitchFamily="18" charset="0"/>
                    </a:rPr>
                    <a:t>C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3131882" y="3677508"/>
                  <a:ext cx="47000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ptima" pitchFamily="18" charset="0"/>
                    </a:rPr>
                    <a:t>B</a:t>
                  </a:r>
                </a:p>
              </p:txBody>
            </p:sp>
          </p:grpSp>
        </p:grpSp>
        <p:sp>
          <p:nvSpPr>
            <p:cNvPr id="32" name="Isosceles Triangle 31"/>
            <p:cNvSpPr/>
            <p:nvPr/>
          </p:nvSpPr>
          <p:spPr>
            <a:xfrm>
              <a:off x="3376563" y="1061573"/>
              <a:ext cx="2481589" cy="1997679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869562" y="2304591"/>
            <a:ext cx="63966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ptima" pitchFamily="18" charset="0"/>
              </a:rPr>
              <a:t>Chu vi </a:t>
            </a:r>
            <a:r>
              <a:rPr lang="en-US" sz="3200" dirty="0" err="1">
                <a:latin typeface="UTM Aptima" pitchFamily="18" charset="0"/>
              </a:rPr>
              <a:t>hình</a:t>
            </a:r>
            <a:r>
              <a:rPr lang="en-US" sz="3200" dirty="0">
                <a:latin typeface="UTM Aptima" pitchFamily="18" charset="0"/>
              </a:rPr>
              <a:t> tam </a:t>
            </a:r>
            <a:r>
              <a:rPr lang="en-US" sz="3200" dirty="0" err="1">
                <a:latin typeface="UTM Aptima" pitchFamily="18" charset="0"/>
              </a:rPr>
              <a:t>giác</a:t>
            </a:r>
            <a:r>
              <a:rPr lang="en-US" sz="3200" dirty="0">
                <a:latin typeface="UTM Aptima" pitchFamily="18" charset="0"/>
              </a:rPr>
              <a:t> ABC </a:t>
            </a:r>
            <a:r>
              <a:rPr lang="en-US" sz="3200" dirty="0" err="1">
                <a:latin typeface="UTM Aptima" pitchFamily="18" charset="0"/>
              </a:rPr>
              <a:t>là</a:t>
            </a:r>
            <a:r>
              <a:rPr lang="en-US" sz="3200" dirty="0">
                <a:latin typeface="UTM Aptima" pitchFamily="18" charset="0"/>
              </a:rPr>
              <a:t>: </a:t>
            </a:r>
          </a:p>
          <a:p>
            <a:pPr algn="ctr"/>
            <a:r>
              <a:rPr lang="en-US" sz="3200" dirty="0">
                <a:latin typeface="UTM Aptima" pitchFamily="18" charset="0"/>
              </a:rPr>
              <a:t>1,2 </a:t>
            </a:r>
            <a:r>
              <a:rPr lang="en-US" sz="3200" dirty="0">
                <a:latin typeface="Times New Roman"/>
                <a:cs typeface="Times New Roman"/>
              </a:rPr>
              <a:t>×</a:t>
            </a:r>
            <a:r>
              <a:rPr lang="en-US" sz="3200" dirty="0">
                <a:latin typeface="UTM Aptima" pitchFamily="18" charset="0"/>
              </a:rPr>
              <a:t> 3 = ? (m)</a:t>
            </a:r>
            <a:endParaRPr lang="en-US" sz="2800" dirty="0">
              <a:latin typeface="UTM Aptima" pitchFamily="18" charset="0"/>
            </a:endParaRPr>
          </a:p>
          <a:p>
            <a:endParaRPr lang="en-US" sz="3600" b="1" dirty="0">
              <a:latin typeface="UTM Nyal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999" y="4457971"/>
            <a:ext cx="2479735" cy="24797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69562" y="3394369"/>
            <a:ext cx="5623960" cy="3463632"/>
            <a:chOff x="4869562" y="3394369"/>
            <a:chExt cx="5623960" cy="3463632"/>
          </a:xfrm>
        </p:grpSpPr>
        <p:pic>
          <p:nvPicPr>
            <p:cNvPr id="42" name="Picture 2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4869562" y="3394369"/>
              <a:ext cx="5623960" cy="34636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10525" y="4166913"/>
              <a:ext cx="443490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Đây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là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phép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nhân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một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số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thập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phân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với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một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số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tự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nhiên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.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Chúng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ta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sẽ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thực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hiện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như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thế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Duepuntozero" pitchFamily="18" charset="0"/>
                </a:rPr>
                <a:t>nào</a:t>
              </a:r>
              <a:r>
                <a:rPr lang="en-US" sz="3200" dirty="0">
                  <a:solidFill>
                    <a:srgbClr val="7030A0"/>
                  </a:solidFill>
                  <a:latin typeface="UTM Duepuntozero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02076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49070" y="102790"/>
            <a:ext cx="3478769" cy="1332855"/>
            <a:chOff x="194328" y="557938"/>
            <a:chExt cx="3478769" cy="1332855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5034" y="557938"/>
              <a:ext cx="2260879" cy="1332855"/>
            </a:xfrm>
            <a:prstGeom prst="rect">
              <a:avLst/>
            </a:prstGeom>
          </p:spPr>
        </p:pic>
        <p:sp>
          <p:nvSpPr>
            <p:cNvPr id="8" name="标题 5">
              <a:extLst>
                <a:ext uri="{FF2B5EF4-FFF2-40B4-BE49-F238E27FC236}">
                  <a16:creationId xmlns:a16="http://schemas.microsoft.com/office/drawing/2014/main" id="{09894F26-A475-409F-B600-6215B60D73AC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94328" y="910437"/>
              <a:ext cx="3478769" cy="52520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3792" b="1" u="sng" kern="0" dirty="0" err="1">
                  <a:solidFill>
                    <a:srgbClr val="003567"/>
                  </a:solidFill>
                  <a:latin typeface="UTM Isadora" pitchFamily="18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Cách</a:t>
              </a:r>
              <a:r>
                <a:rPr lang="en-US" altLang="zh-CN" sz="3792" b="1" u="sng" kern="0" dirty="0">
                  <a:solidFill>
                    <a:srgbClr val="003567"/>
                  </a:solidFill>
                  <a:latin typeface="UTM Isadora" pitchFamily="18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 1:</a:t>
              </a:r>
              <a:endParaRPr lang="zh-CN" altLang="en-US" sz="3792" b="1" u="sng" kern="0" dirty="0">
                <a:solidFill>
                  <a:srgbClr val="003567"/>
                </a:solidFill>
                <a:latin typeface="UTM Isadora" pitchFamily="18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33" y="0"/>
            <a:ext cx="2801367" cy="2345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5419" y="1831811"/>
            <a:ext cx="393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Ta </a:t>
            </a:r>
            <a:r>
              <a:rPr lang="en-US" sz="3200" dirty="0" err="1">
                <a:latin typeface="UTM Aptima" pitchFamily="18" charset="0"/>
              </a:rPr>
              <a:t>có</a:t>
            </a:r>
            <a:r>
              <a:rPr lang="en-US" sz="3200" dirty="0">
                <a:latin typeface="UTM Aptima" pitchFamily="18" charset="0"/>
              </a:rPr>
              <a:t>: 1,2m = 12dm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4150" y="2730438"/>
            <a:ext cx="649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60978" y="3069928"/>
            <a:ext cx="41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×</a:t>
            </a:r>
            <a:endParaRPr lang="en-US" sz="3200" dirty="0">
              <a:latin typeface="UTM Aptim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7218" y="3389804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323329" y="3974579"/>
            <a:ext cx="1379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010737" y="4134426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33615" y="4162842"/>
            <a:ext cx="1000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(</a:t>
            </a:r>
            <a:r>
              <a:rPr lang="en-US" sz="3200" dirty="0" err="1">
                <a:latin typeface="UTM Aptima" pitchFamily="18" charset="0"/>
              </a:rPr>
              <a:t>dm</a:t>
            </a:r>
            <a:r>
              <a:rPr lang="en-US" sz="3200" dirty="0">
                <a:latin typeface="UTM Aptima" pitchFamily="18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71325" y="4887071"/>
            <a:ext cx="2645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36dm = 3,6m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75419" y="5624245"/>
            <a:ext cx="4144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UTM Aptima" pitchFamily="18" charset="0"/>
              </a:rPr>
              <a:t>Vậy</a:t>
            </a:r>
            <a:r>
              <a:rPr lang="en-US" sz="3200" dirty="0">
                <a:latin typeface="UTM Aptima" pitchFamily="18" charset="0"/>
              </a:rPr>
              <a:t>: 1,2 </a:t>
            </a:r>
            <a:r>
              <a:rPr lang="en-US" sz="3200" dirty="0">
                <a:latin typeface="Times New Roman"/>
                <a:cs typeface="Times New Roman"/>
              </a:rPr>
              <a:t>×</a:t>
            </a:r>
            <a:r>
              <a:rPr lang="en-US" sz="3200" dirty="0">
                <a:latin typeface="UTM Aptima" pitchFamily="18" charset="0"/>
              </a:rPr>
              <a:t> 3 = 3,6 (m)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760913" y="4131952"/>
            <a:ext cx="41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UTM Aptima" pitchFamily="18" charset="0"/>
              </a:rPr>
              <a:t>3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19791" y="920439"/>
            <a:ext cx="4065278" cy="3135346"/>
            <a:chOff x="519792" y="1747540"/>
            <a:chExt cx="4065278" cy="3135346"/>
          </a:xfrm>
        </p:grpSpPr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19792" y="1747540"/>
              <a:ext cx="4065278" cy="313534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1107163" y="3087125"/>
              <a:ext cx="28905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1,2 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×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3 = ? (m)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" y="4455229"/>
            <a:ext cx="2479735" cy="2479735"/>
          </a:xfrm>
          <a:prstGeom prst="rect">
            <a:avLst/>
          </a:prstGeom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757" y="5276325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2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8" grpId="0"/>
      <p:bldP spid="29" grpId="0"/>
      <p:bldP spid="3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2360" y="102790"/>
            <a:ext cx="3478769" cy="1332855"/>
            <a:chOff x="194328" y="557938"/>
            <a:chExt cx="3478769" cy="1332855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5034" y="557938"/>
              <a:ext cx="2260879" cy="1332855"/>
            </a:xfrm>
            <a:prstGeom prst="rect">
              <a:avLst/>
            </a:prstGeom>
          </p:spPr>
        </p:pic>
        <p:sp>
          <p:nvSpPr>
            <p:cNvPr id="8" name="标题 5">
              <a:extLst>
                <a:ext uri="{FF2B5EF4-FFF2-40B4-BE49-F238E27FC236}">
                  <a16:creationId xmlns:a16="http://schemas.microsoft.com/office/drawing/2014/main" id="{09894F26-A475-409F-B600-6215B60D73AC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94328" y="910437"/>
              <a:ext cx="3478769" cy="52520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3792" b="1" u="sng" kern="0" dirty="0" err="1">
                  <a:solidFill>
                    <a:srgbClr val="003567"/>
                  </a:solidFill>
                  <a:latin typeface="UTM Isadora" pitchFamily="18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Cách</a:t>
              </a:r>
              <a:r>
                <a:rPr lang="en-US" altLang="zh-CN" sz="3792" b="1" u="sng" kern="0" dirty="0">
                  <a:solidFill>
                    <a:srgbClr val="003567"/>
                  </a:solidFill>
                  <a:latin typeface="UTM Isadora" pitchFamily="18" charset="0"/>
                  <a:ea typeface="字魂141号-活力悦动体" panose="00000500000000000000" pitchFamily="2" charset="-122"/>
                  <a:sym typeface="FZHei-B01S" panose="02010601030101010101" pitchFamily="2" charset="-122"/>
                </a:rPr>
                <a:t> 2:</a:t>
              </a:r>
              <a:endParaRPr lang="zh-CN" altLang="en-US" sz="3792" b="1" u="sng" kern="0" dirty="0">
                <a:solidFill>
                  <a:srgbClr val="003567"/>
                </a:solidFill>
                <a:latin typeface="UTM Isadora" pitchFamily="18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62" y="3682191"/>
            <a:ext cx="2801367" cy="23451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28918" y="268132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1,2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85746" y="607622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79576" y="1012558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059837" y="1927300"/>
            <a:ext cx="34892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63095" y="2033625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17616" y="2011453"/>
            <a:ext cx="10550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(m)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85681" y="203115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3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82360" y="1554420"/>
            <a:ext cx="3323792" cy="2352036"/>
            <a:chOff x="519792" y="1747540"/>
            <a:chExt cx="4183765" cy="3226729"/>
          </a:xfrm>
        </p:grpSpPr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19792" y="1747540"/>
              <a:ext cx="4183765" cy="322672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916460" y="3022825"/>
              <a:ext cx="28905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1,2 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×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3 = ? (m)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673" y="2083088"/>
            <a:ext cx="807246" cy="8254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23066" y="4854786"/>
            <a:ext cx="4836771" cy="1172595"/>
            <a:chOff x="1223066" y="4854786"/>
            <a:chExt cx="4836771" cy="1172595"/>
          </a:xfrm>
        </p:grpSpPr>
        <p:sp>
          <p:nvSpPr>
            <p:cNvPr id="4" name="Rounded Rectangle 3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57400" y="5119775"/>
              <a:ext cx="41152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6,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96628" y="4854785"/>
            <a:ext cx="4836771" cy="1172595"/>
            <a:chOff x="1223066" y="4854786"/>
            <a:chExt cx="4836771" cy="1172595"/>
          </a:xfrm>
        </p:grpSpPr>
        <p:sp>
          <p:nvSpPr>
            <p:cNvPr id="27" name="Rounded Rectangle 26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57400" y="5119775"/>
              <a:ext cx="41152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36012" y="4855713"/>
            <a:ext cx="10264787" cy="1172595"/>
            <a:chOff x="1118967" y="4811748"/>
            <a:chExt cx="10599983" cy="1172595"/>
          </a:xfrm>
        </p:grpSpPr>
        <p:sp>
          <p:nvSpPr>
            <p:cNvPr id="36" name="Rounded Rectangle 35"/>
            <p:cNvSpPr/>
            <p:nvPr/>
          </p:nvSpPr>
          <p:spPr>
            <a:xfrm>
              <a:off x="1118967" y="4811748"/>
              <a:ext cx="10599983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63724" y="4859827"/>
              <a:ext cx="98241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1,2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phần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thập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, ta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dùng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dấu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phẩy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tách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tích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ra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kể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 sang </a:t>
              </a:r>
              <a:r>
                <a:rPr lang="en-US" sz="32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trái</a:t>
              </a:r>
              <a:r>
                <a: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ptima" pitchFamily="18" charset="0"/>
                </a:rPr>
                <a:t>.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413432" y="2047240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05766" y="3297470"/>
            <a:ext cx="57086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UTM Aptima" pitchFamily="18" charset="0"/>
              </a:rPr>
              <a:t>Vậy</a:t>
            </a:r>
            <a:r>
              <a:rPr lang="en-US" sz="4400" b="1" dirty="0">
                <a:latin typeface="UTM Aptima" pitchFamily="18" charset="0"/>
              </a:rPr>
              <a:t>: 1,2 </a:t>
            </a:r>
            <a:r>
              <a:rPr lang="en-US" sz="4400" b="1" dirty="0">
                <a:latin typeface="Times New Roman"/>
                <a:cs typeface="Times New Roman"/>
              </a:rPr>
              <a:t>×</a:t>
            </a:r>
            <a:r>
              <a:rPr lang="en-US" sz="4400" b="1" dirty="0">
                <a:latin typeface="UTM Aptima" pitchFamily="18" charset="0"/>
              </a:rPr>
              <a:t> 3 = 3,6 (m)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23066" y="4326668"/>
            <a:ext cx="10170101" cy="2228829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714606" y="4512559"/>
            <a:ext cx="81537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698554" y="5159225"/>
            <a:ext cx="969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593930" y="2910319"/>
            <a:ext cx="594494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4375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29" grpId="0"/>
      <p:bldP spid="42" grpId="0"/>
      <p:bldP spid="38" grpId="0"/>
      <p:bldP spid="39" grpId="0"/>
      <p:bldP spid="15" grpId="0" animBg="1"/>
      <p:bldP spid="16" grpId="0" build="p"/>
      <p:bldP spid="4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3AB0DF7-C779-4587-90EA-3DECB77E4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62" y="3682191"/>
            <a:ext cx="2801367" cy="23451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25429" y="1437404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0,46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2257" y="177689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6087" y="2181830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12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82257" y="3096572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99846" y="320289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97382" y="3217872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9</a:t>
            </a:r>
          </a:p>
        </p:txBody>
      </p:sp>
      <p:pic>
        <p:nvPicPr>
          <p:cNvPr id="4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64208" y="-1850235"/>
            <a:ext cx="807246" cy="82900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492039" y="1407864"/>
            <a:ext cx="6944335" cy="2683575"/>
            <a:chOff x="1223066" y="4854786"/>
            <a:chExt cx="4836771" cy="1172595"/>
          </a:xfrm>
        </p:grpSpPr>
        <p:sp>
          <p:nvSpPr>
            <p:cNvPr id="27" name="Rounded Rectangle 26"/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23066" y="4854786"/>
              <a:ext cx="4836769" cy="111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lệch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63818" y="4948482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-2330814" y="9359963"/>
            <a:ext cx="10170101" cy="2228829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839274" y="9545854"/>
            <a:ext cx="8024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855326" y="10192520"/>
            <a:ext cx="969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4" name="图片 14">
            <a:extLst>
              <a:ext uri="{FF2B5EF4-FFF2-40B4-BE49-F238E27FC236}">
                <a16:creationId xmlns:a16="http://schemas.microsoft.com/office/drawing/2014/main" id="{EAA1E874-B90F-445C-8859-B3DC3F216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784" y="-452924"/>
            <a:ext cx="2408849" cy="2408849"/>
          </a:xfrm>
          <a:prstGeom prst="rect">
            <a:avLst/>
          </a:prstGeom>
        </p:spPr>
      </p:pic>
      <p:sp>
        <p:nvSpPr>
          <p:cNvPr id="40" name="MH_Others_1"/>
          <p:cNvSpPr/>
          <p:nvPr>
            <p:custDataLst>
              <p:tags r:id="rId1"/>
            </p:custDataLst>
          </p:nvPr>
        </p:nvSpPr>
        <p:spPr>
          <a:xfrm>
            <a:off x="639938" y="0"/>
            <a:ext cx="4676339" cy="1521258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" fmla="*/ 0 w 3254309"/>
              <a:gd name="connsiteY0" fmla="*/ 2004 h 698726"/>
              <a:gd name="connsiteX1" fmla="*/ 206017 w 3254309"/>
              <a:gd name="connsiteY1" fmla="*/ 0 h 698726"/>
              <a:gd name="connsiteX2" fmla="*/ 3254309 w 3254309"/>
              <a:gd name="connsiteY2" fmla="*/ 2004 h 698726"/>
              <a:gd name="connsiteX3" fmla="*/ 3254309 w 3254309"/>
              <a:gd name="connsiteY3" fmla="*/ 698726 h 698726"/>
              <a:gd name="connsiteX4" fmla="*/ 0 w 3254309"/>
              <a:gd name="connsiteY4" fmla="*/ 698726 h 698726"/>
              <a:gd name="connsiteX5" fmla="*/ 0 w 3254309"/>
              <a:gd name="connsiteY5" fmla="*/ 2004 h 698726"/>
              <a:gd name="connsiteX0" fmla="*/ 11697 w 3266006"/>
              <a:gd name="connsiteY0" fmla="*/ 2004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6" fmla="*/ 11697 w 3266006"/>
              <a:gd name="connsiteY6" fmla="*/ 2004 h 698726"/>
              <a:gd name="connsiteX0" fmla="*/ 0 w 3266006"/>
              <a:gd name="connsiteY0" fmla="*/ 203200 h 698726"/>
              <a:gd name="connsiteX1" fmla="*/ 217714 w 3266006"/>
              <a:gd name="connsiteY1" fmla="*/ 0 h 698726"/>
              <a:gd name="connsiteX2" fmla="*/ 3266006 w 3266006"/>
              <a:gd name="connsiteY2" fmla="*/ 2004 h 698726"/>
              <a:gd name="connsiteX3" fmla="*/ 3266006 w 3266006"/>
              <a:gd name="connsiteY3" fmla="*/ 698726 h 698726"/>
              <a:gd name="connsiteX4" fmla="*/ 11697 w 3266006"/>
              <a:gd name="connsiteY4" fmla="*/ 698726 h 698726"/>
              <a:gd name="connsiteX5" fmla="*/ 0 w 3266006"/>
              <a:gd name="connsiteY5" fmla="*/ 20320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5" fmla="*/ 309154 w 3266006"/>
              <a:gd name="connsiteY5" fmla="*/ 91440 h 698726"/>
              <a:gd name="connsiteX0" fmla="*/ 217714 w 3266006"/>
              <a:gd name="connsiteY0" fmla="*/ 0 h 698726"/>
              <a:gd name="connsiteX1" fmla="*/ 3266006 w 3266006"/>
              <a:gd name="connsiteY1" fmla="*/ 2004 h 698726"/>
              <a:gd name="connsiteX2" fmla="*/ 3266006 w 3266006"/>
              <a:gd name="connsiteY2" fmla="*/ 698726 h 698726"/>
              <a:gd name="connsiteX3" fmla="*/ 11697 w 3266006"/>
              <a:gd name="connsiteY3" fmla="*/ 698726 h 698726"/>
              <a:gd name="connsiteX4" fmla="*/ 0 w 3266006"/>
              <a:gd name="connsiteY4" fmla="*/ 203200 h 698726"/>
              <a:gd name="connsiteX0" fmla="*/ 206017 w 3254309"/>
              <a:gd name="connsiteY0" fmla="*/ 0 h 698726"/>
              <a:gd name="connsiteX1" fmla="*/ 3254309 w 3254309"/>
              <a:gd name="connsiteY1" fmla="*/ 2004 h 698726"/>
              <a:gd name="connsiteX2" fmla="*/ 3254309 w 3254309"/>
              <a:gd name="connsiteY2" fmla="*/ 698726 h 698726"/>
              <a:gd name="connsiteX3" fmla="*/ 0 w 3254309"/>
              <a:gd name="connsiteY3" fmla="*/ 698726 h 698726"/>
              <a:gd name="connsiteX4" fmla="*/ 209 w 3254309"/>
              <a:gd name="connsiteY4" fmla="*/ 203200 h 6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en-US" altLang="zh-CN" sz="3600" b="1" u="sng" dirty="0" err="1">
                <a:solidFill>
                  <a:srgbClr val="00FFFF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Ví</a:t>
            </a:r>
            <a:r>
              <a:rPr lang="en-US" altLang="zh-CN" sz="3600" b="1" u="sng" dirty="0">
                <a:solidFill>
                  <a:srgbClr val="00FFFF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solidFill>
                  <a:srgbClr val="00FFFF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dụ</a:t>
            </a:r>
            <a:r>
              <a:rPr lang="en-US" altLang="zh-CN" sz="3600" b="1" u="sng" dirty="0">
                <a:solidFill>
                  <a:srgbClr val="00FFFF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2:</a:t>
            </a:r>
            <a:r>
              <a:rPr lang="en-US" altLang="zh-CN" sz="3600" b="1" dirty="0">
                <a:solidFill>
                  <a:srgbClr val="00FFFF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3600" b="1" dirty="0">
                <a:solidFill>
                  <a:srgbClr val="FFFF00"/>
                </a:solidFill>
                <a:latin typeface="UTM French Vanilla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itchFamily="18" charset="0"/>
              </a:rPr>
              <a:t>0,46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×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itchFamily="18" charset="0"/>
              </a:rPr>
              <a:t> 12 = ?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070478" y="2681073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593727" y="400036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6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83209" y="400036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4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40462" y="4831357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796191" y="493233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577536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67314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5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1544316" y="5763334"/>
            <a:ext cx="1022556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070478" y="3793729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1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500573" y="4234968"/>
            <a:ext cx="6991852" cy="713313"/>
            <a:chOff x="1223066" y="4854786"/>
            <a:chExt cx="4869868" cy="311684"/>
          </a:xfrm>
        </p:grpSpPr>
        <p:sp>
          <p:nvSpPr>
            <p:cNvPr id="61" name="Rounded Rectangle 60"/>
            <p:cNvSpPr/>
            <p:nvPr/>
          </p:nvSpPr>
          <p:spPr>
            <a:xfrm>
              <a:off x="1223066" y="4854786"/>
              <a:ext cx="4836771" cy="31168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256165" y="4873783"/>
              <a:ext cx="4836769" cy="255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89543" y="5033138"/>
            <a:ext cx="6946831" cy="2565047"/>
            <a:chOff x="1223066" y="4659971"/>
            <a:chExt cx="4557209" cy="685866"/>
          </a:xfrm>
        </p:grpSpPr>
        <p:sp>
          <p:nvSpPr>
            <p:cNvPr id="64" name="Rounded Rectangle 63"/>
            <p:cNvSpPr/>
            <p:nvPr/>
          </p:nvSpPr>
          <p:spPr>
            <a:xfrm>
              <a:off x="1223066" y="4659971"/>
              <a:ext cx="4557209" cy="464792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234227" y="4659971"/>
              <a:ext cx="4414923" cy="685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0,46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ta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phẩy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6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66612" y="68970"/>
            <a:ext cx="1365059" cy="1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283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8" grpId="0"/>
      <p:bldP spid="42" grpId="0"/>
      <p:bldP spid="38" grpId="0"/>
      <p:bldP spid="40" grpId="0"/>
      <p:bldP spid="50" grpId="0" animBg="1"/>
      <p:bldP spid="50" grpId="1" animBg="1"/>
      <p:bldP spid="51" grpId="0"/>
      <p:bldP spid="52" grpId="0"/>
      <p:bldP spid="54" grpId="0"/>
      <p:bldP spid="55" grpId="0"/>
      <p:bldP spid="56" grpId="0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76E86E4D-5072-4D44-AD7F-47B93380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7"/>
          <a:stretch/>
        </p:blipFill>
        <p:spPr>
          <a:xfrm>
            <a:off x="0" y="3977044"/>
            <a:ext cx="4895850" cy="3533968"/>
          </a:xfrm>
          <a:custGeom>
            <a:avLst/>
            <a:gdLst>
              <a:gd name="connsiteX0" fmla="*/ 4852534 w 4895850"/>
              <a:gd name="connsiteY0" fmla="*/ 0 h 3533968"/>
              <a:gd name="connsiteX1" fmla="*/ 4895850 w 4895850"/>
              <a:gd name="connsiteY1" fmla="*/ 0 h 3533968"/>
              <a:gd name="connsiteX2" fmla="*/ 4895850 w 4895850"/>
              <a:gd name="connsiteY2" fmla="*/ 52499 h 3533968"/>
              <a:gd name="connsiteX3" fmla="*/ 1913587 w 4895850"/>
              <a:gd name="connsiteY3" fmla="*/ 0 h 3533968"/>
              <a:gd name="connsiteX4" fmla="*/ 3334990 w 4895850"/>
              <a:gd name="connsiteY4" fmla="*/ 0 h 3533968"/>
              <a:gd name="connsiteX5" fmla="*/ 3229329 w 4895850"/>
              <a:gd name="connsiteY5" fmla="*/ 128063 h 3533968"/>
              <a:gd name="connsiteX6" fmla="*/ 3051291 w 4895850"/>
              <a:gd name="connsiteY6" fmla="*/ 710918 h 3533968"/>
              <a:gd name="connsiteX7" fmla="*/ 4093762 w 4895850"/>
              <a:gd name="connsiteY7" fmla="*/ 1753389 h 3533968"/>
              <a:gd name="connsiteX8" fmla="*/ 4830901 w 4895850"/>
              <a:gd name="connsiteY8" fmla="*/ 1448057 h 3533968"/>
              <a:gd name="connsiteX9" fmla="*/ 4895850 w 4895850"/>
              <a:gd name="connsiteY9" fmla="*/ 1369337 h 3533968"/>
              <a:gd name="connsiteX10" fmla="*/ 4895850 w 4895850"/>
              <a:gd name="connsiteY10" fmla="*/ 3533968 h 3533968"/>
              <a:gd name="connsiteX11" fmla="*/ 0 w 4895850"/>
              <a:gd name="connsiteY11" fmla="*/ 3533968 h 3533968"/>
              <a:gd name="connsiteX12" fmla="*/ 0 w 4895850"/>
              <a:gd name="connsiteY12" fmla="*/ 1353412 h 3533968"/>
              <a:gd name="connsiteX13" fmla="*/ 1189591 w 4895850"/>
              <a:gd name="connsiteY13" fmla="*/ 1353412 h 3533968"/>
              <a:gd name="connsiteX14" fmla="*/ 1189591 w 4895850"/>
              <a:gd name="connsiteY14" fmla="*/ 656165 h 3533968"/>
              <a:gd name="connsiteX15" fmla="*/ 1913587 w 4895850"/>
              <a:gd name="connsiteY15" fmla="*/ 656165 h 353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850" h="3533968">
                <a:moveTo>
                  <a:pt x="4852534" y="0"/>
                </a:moveTo>
                <a:lnTo>
                  <a:pt x="4895850" y="0"/>
                </a:lnTo>
                <a:lnTo>
                  <a:pt x="4895850" y="52499"/>
                </a:lnTo>
                <a:close/>
                <a:moveTo>
                  <a:pt x="1913587" y="0"/>
                </a:moveTo>
                <a:lnTo>
                  <a:pt x="3334990" y="0"/>
                </a:lnTo>
                <a:lnTo>
                  <a:pt x="3229329" y="128063"/>
                </a:lnTo>
                <a:cubicBezTo>
                  <a:pt x="3116925" y="294442"/>
                  <a:pt x="3051291" y="495015"/>
                  <a:pt x="3051291" y="710918"/>
                </a:cubicBezTo>
                <a:cubicBezTo>
                  <a:pt x="3051291" y="1286659"/>
                  <a:pt x="3518021" y="1753389"/>
                  <a:pt x="4093762" y="1753389"/>
                </a:cubicBezTo>
                <a:cubicBezTo>
                  <a:pt x="4381633" y="1753389"/>
                  <a:pt x="4642251" y="1636707"/>
                  <a:pt x="4830901" y="1448057"/>
                </a:cubicBezTo>
                <a:lnTo>
                  <a:pt x="4895850" y="1369337"/>
                </a:lnTo>
                <a:lnTo>
                  <a:pt x="4895850" y="3533968"/>
                </a:lnTo>
                <a:lnTo>
                  <a:pt x="0" y="3533968"/>
                </a:lnTo>
                <a:lnTo>
                  <a:pt x="0" y="1353412"/>
                </a:lnTo>
                <a:lnTo>
                  <a:pt x="1189591" y="1353412"/>
                </a:lnTo>
                <a:lnTo>
                  <a:pt x="1189591" y="656165"/>
                </a:lnTo>
                <a:lnTo>
                  <a:pt x="1913587" y="656165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869655" y="510385"/>
            <a:ext cx="1050718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Muốn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với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ta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làm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như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UTM Isadora" pitchFamily="18" charset="0"/>
              </a:rPr>
              <a:t>sau</a:t>
            </a:r>
            <a:r>
              <a:rPr lang="en-US" sz="3200" b="1" dirty="0">
                <a:solidFill>
                  <a:srgbClr val="00FFFF"/>
                </a:solidFill>
                <a:latin typeface="UTM Isadora" pitchFamily="18" charset="0"/>
              </a:rPr>
              <a:t>:</a:t>
            </a:r>
          </a:p>
          <a:p>
            <a:pPr>
              <a:spcBef>
                <a:spcPts val="1800"/>
              </a:spcBef>
            </a:pPr>
            <a:r>
              <a:rPr lang="en-US" sz="3200" b="1" dirty="0">
                <a:latin typeface="UTM Isadora" pitchFamily="18" charset="0"/>
              </a:rPr>
              <a:t>- </a:t>
            </a:r>
            <a:r>
              <a:rPr lang="en-US" sz="3200" b="1" dirty="0" err="1">
                <a:latin typeface="UTM Isadora" pitchFamily="18" charset="0"/>
              </a:rPr>
              <a:t>Nhân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như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nhân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số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tự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nhiên</a:t>
            </a:r>
            <a:r>
              <a:rPr lang="en-US" sz="3200" b="1" dirty="0">
                <a:latin typeface="UTM Isadora" pitchFamily="18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sz="3200" b="1" dirty="0">
                <a:latin typeface="UTM Isadora" pitchFamily="18" charset="0"/>
              </a:rPr>
              <a:t>- </a:t>
            </a:r>
            <a:r>
              <a:rPr lang="en-US" sz="3200" b="1" dirty="0" err="1">
                <a:latin typeface="UTM Isadora" pitchFamily="18" charset="0"/>
              </a:rPr>
              <a:t>Đếm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xem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trong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phần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thập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phân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của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số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thập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phân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có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bao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nhiêu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chữ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số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rồi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dùng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dấu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phẩy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tách</a:t>
            </a:r>
            <a:r>
              <a:rPr lang="en-US" sz="3200" b="1" dirty="0">
                <a:latin typeface="UTM Isadora" pitchFamily="18" charset="0"/>
              </a:rPr>
              <a:t> ở </a:t>
            </a:r>
            <a:r>
              <a:rPr lang="en-US" sz="3200" b="1" dirty="0" err="1">
                <a:latin typeface="UTM Isadora" pitchFamily="18" charset="0"/>
              </a:rPr>
              <a:t>tích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ra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bấy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nhiêu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chữ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số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kể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từ</a:t>
            </a:r>
            <a:r>
              <a:rPr lang="en-US" sz="3200" b="1" dirty="0">
                <a:latin typeface="UTM Isadora" pitchFamily="18" charset="0"/>
              </a:rPr>
              <a:t> </a:t>
            </a:r>
            <a:r>
              <a:rPr lang="en-US" sz="3200" b="1" dirty="0" err="1">
                <a:latin typeface="UTM Isadora" pitchFamily="18" charset="0"/>
              </a:rPr>
              <a:t>phải</a:t>
            </a:r>
            <a:r>
              <a:rPr lang="en-US" sz="3200" b="1" dirty="0">
                <a:latin typeface="UTM Isadora" pitchFamily="18" charset="0"/>
              </a:rPr>
              <a:t> sang </a:t>
            </a:r>
            <a:r>
              <a:rPr lang="en-US" sz="3200" b="1" dirty="0" err="1">
                <a:latin typeface="UTM Isadora" pitchFamily="18" charset="0"/>
              </a:rPr>
              <a:t>trái</a:t>
            </a:r>
            <a:r>
              <a:rPr lang="en-US" sz="3200" b="1" dirty="0">
                <a:latin typeface="UTM Isadora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595494" y="2905310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tách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506" y="1706872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Nhân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7909" y="2417247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Đếm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8759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Luyện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tập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54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DCBB1A-E7B1-4098-B3F7-3AE2E19D5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562" y="1957276"/>
            <a:ext cx="5159804" cy="5159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8617" y="115827"/>
            <a:ext cx="8536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6303" y="1469306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4,18 </a:t>
            </a:r>
            <a:r>
              <a:rPr lang="en-US" sz="4000" b="1" dirty="0">
                <a:latin typeface="Times New Roman"/>
                <a:cs typeface="Times New Roman"/>
              </a:rPr>
              <a:t>×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8356303" y="2480399"/>
            <a:ext cx="2472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d) 6,8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15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088217" y="1469306"/>
            <a:ext cx="2315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a) 2,5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7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4088217" y="2480399"/>
            <a:ext cx="2799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c) 0,256 </a:t>
            </a:r>
            <a:r>
              <a:rPr lang="en-US" sz="4000" b="1" dirty="0">
                <a:latin typeface="Times New Roman"/>
                <a:cs typeface="Times New Roman"/>
              </a:rPr>
              <a:t>×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8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3017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3"/>
            <a:ext cx="4107543" cy="1307804"/>
            <a:chOff x="6860022" y="514030"/>
            <a:chExt cx="4107543" cy="1307804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a) 2,5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724316" y="2670880"/>
            <a:ext cx="1409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 2,5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1144" y="301037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4974" y="3415306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  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81144" y="4330048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41075" y="4402840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17 5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17692" y="4402840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55141" y="5255102"/>
            <a:ext cx="43400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383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744686" y="463581"/>
            <a:ext cx="4238171" cy="1200330"/>
            <a:chOff x="6754780" y="514030"/>
            <a:chExt cx="4238171" cy="120033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54780" y="514030"/>
              <a:ext cx="4238171" cy="120033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c) 4,18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62877" y="2670714"/>
            <a:ext cx="1580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4,18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9705" y="301020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3535" y="3415140"/>
            <a:ext cx="1237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  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19705" y="4329882"/>
            <a:ext cx="2251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52046" y="4402674"/>
            <a:ext cx="1752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20 90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7749" y="4395523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48926" y="5255378"/>
            <a:ext cx="75552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931" y="3747131"/>
            <a:ext cx="2627647" cy="277390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7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614057" y="405755"/>
            <a:ext cx="4339772" cy="1232643"/>
            <a:chOff x="7017133" y="325090"/>
            <a:chExt cx="3788793" cy="138927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7133" y="361508"/>
              <a:ext cx="3788793" cy="13528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325090"/>
              <a:ext cx="3221642" cy="1200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d) 0,256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03308" y="2394285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0,256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0136" y="273377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3421" y="313871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08206" y="4053453"/>
            <a:ext cx="23702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56993" y="412624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5319" y="4151639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8109" y="4126245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6381" y="412624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1821" y="4121569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2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73785" y="4921306"/>
            <a:ext cx="963572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695216" y="3138710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04523" y="3130386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35739" y="3160724"/>
            <a:ext cx="708848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2</a:t>
            </a:r>
          </a:p>
        </p:txBody>
      </p:sp>
      <p:pic>
        <p:nvPicPr>
          <p:cNvPr id="2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406" y="4090309"/>
            <a:ext cx="1998139" cy="1998139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125" y="520167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1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6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7375" y="285041"/>
            <a:ext cx="986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l Blue" pitchFamily="18" charset="0"/>
              </a:rPr>
              <a:t>KHỞI ĐỘNG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Ai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nhanh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hơn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08229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165600" y="335990"/>
            <a:ext cx="4194629" cy="1251510"/>
            <a:chOff x="6885562" y="514030"/>
            <a:chExt cx="4194629" cy="125151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5562" y="647940"/>
              <a:ext cx="4194629" cy="1117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451947" y="514030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d) 6,8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15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683788" y="2032780"/>
            <a:ext cx="1409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 6,8</a:t>
            </a:r>
          </a:p>
        </p:txBody>
      </p:sp>
      <p:sp>
        <p:nvSpPr>
          <p:cNvPr id="5" name="Rectangle 4"/>
          <p:cNvSpPr/>
          <p:nvPr/>
        </p:nvSpPr>
        <p:spPr>
          <a:xfrm>
            <a:off x="5340616" y="237227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/>
                <a:cs typeface="Times New Roman"/>
              </a:rPr>
              <a:t>×</a:t>
            </a:r>
            <a:endParaRPr lang="en-US" sz="4800" dirty="0">
              <a:latin typeface="UTM Aptim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34446" y="2777206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1 5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40616" y="3691948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00547" y="3764740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34 0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0007" y="5543858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24496" y="459573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1568" y="4595736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6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98821" y="5426733"/>
            <a:ext cx="17505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54550" y="5527713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 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9570" y="5538233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27963" y="5538233"/>
            <a:ext cx="880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UTM Aptima" pitchFamily="18" charset="0"/>
              </a:rPr>
              <a:t>10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69837" y="6358710"/>
            <a:ext cx="434003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930" y="3764740"/>
            <a:ext cx="2627647" cy="277390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3917" y="2674646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70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834C364C-EB82-4E44-BAF8-9BBC2F504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48" y="1339702"/>
            <a:ext cx="6010799" cy="601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14286" y="1"/>
            <a:ext cx="6778171" cy="3168502"/>
            <a:chOff x="4633281" y="380262"/>
            <a:chExt cx="6778171" cy="3168502"/>
          </a:xfrm>
        </p:grpSpPr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3281" y="380262"/>
              <a:ext cx="6778171" cy="31685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25420" y="1179683"/>
              <a:ext cx="484001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nhân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thập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phân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với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nhiên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cần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lưu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 ý </a:t>
              </a:r>
              <a:r>
                <a:rPr lang="en-US" sz="3200" b="1" dirty="0" err="1">
                  <a:solidFill>
                    <a:srgbClr val="C00000"/>
                  </a:solidFill>
                  <a:latin typeface="UTM Isadora" pitchFamily="18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958" y="3381063"/>
            <a:ext cx="6277998" cy="3062267"/>
            <a:chOff x="5131958" y="3381063"/>
            <a:chExt cx="6277998" cy="3062267"/>
          </a:xfrm>
        </p:grpSpPr>
        <p:sp>
          <p:nvSpPr>
            <p:cNvPr id="35" name="Rounded Rectangle 3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68960" y="3609484"/>
              <a:ext cx="5959021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Đếm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xem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phần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thập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thập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bao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nhiêu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rồi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dùng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dấu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phẩy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tách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tích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ra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bấy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nhiêu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chữ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kể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 sang </a:t>
              </a:r>
              <a:r>
                <a:rPr lang="en-US" sz="3200" b="1" dirty="0" err="1">
                  <a:solidFill>
                    <a:srgbClr val="7030A0"/>
                  </a:solidFill>
                  <a:latin typeface="UTM Isadora" pitchFamily="18" charset="0"/>
                </a:rPr>
                <a:t>trái</a:t>
              </a:r>
              <a:r>
                <a:rPr lang="en-US" sz="3200" b="1" dirty="0">
                  <a:solidFill>
                    <a:srgbClr val="7030A0"/>
                  </a:solidFill>
                  <a:latin typeface="UTM Isadora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177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6263" y="52031"/>
            <a:ext cx="8536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851914"/>
              </p:ext>
            </p:extLst>
          </p:nvPr>
        </p:nvGraphicFramePr>
        <p:xfrm>
          <a:off x="1352108" y="1432418"/>
          <a:ext cx="8969626" cy="3416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2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6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3,18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8,07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2,389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 số</a:t>
                      </a:r>
                      <a:endParaRPr lang="en-US" sz="360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36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929" marR="6392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:a16="http://schemas.microsoft.com/office/drawing/2014/main" id="{EE11561F-396B-4E97-8CB7-E473D60CE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87" y="3679364"/>
            <a:ext cx="3488141" cy="43595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89044" y="3953928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9,54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6571" y="3953928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40,35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9158" y="3953928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23,890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5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B1F98A0-2637-414F-AEE2-D1923268E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06" y="3394410"/>
            <a:ext cx="4127684" cy="4127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2893" y="508128"/>
            <a:ext cx="7740502" cy="5127128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57692" y="973778"/>
            <a:ext cx="720662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: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.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Đếm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bao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dùng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dấu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phẩy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tách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bấy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sang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25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59" y="2955851"/>
            <a:ext cx="4343641" cy="434364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5174" y="-63795"/>
            <a:ext cx="9094010" cy="3253562"/>
            <a:chOff x="305174" y="-63795"/>
            <a:chExt cx="9094010" cy="3253562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5174" y="-63795"/>
              <a:ext cx="9094010" cy="325356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07258" y="671256"/>
              <a:ext cx="694993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u="sng" dirty="0" err="1">
                  <a:latin typeface="UTM Isadora" pitchFamily="18" charset="0"/>
                </a:rPr>
                <a:t>Bài</a:t>
              </a:r>
              <a:r>
                <a:rPr lang="en-US" sz="3600" b="1" u="sng" dirty="0">
                  <a:latin typeface="UTM Isadora" pitchFamily="18" charset="0"/>
                </a:rPr>
                <a:t> 3</a:t>
              </a:r>
              <a:r>
                <a:rPr lang="en-US" sz="3600" b="1" dirty="0">
                  <a:latin typeface="UTM Isadora" pitchFamily="18" charset="0"/>
                </a:rPr>
                <a:t>: </a:t>
              </a:r>
              <a:r>
                <a:rPr lang="en-US" sz="3600" b="1" dirty="0" err="1">
                  <a:latin typeface="UTM Isadora" pitchFamily="18" charset="0"/>
                </a:rPr>
                <a:t>Một</a:t>
              </a:r>
              <a:r>
                <a:rPr lang="en-US" sz="3600" b="1" dirty="0">
                  <a:latin typeface="UTM Isadora" pitchFamily="18" charset="0"/>
                </a:rPr>
                <a:t> ô </a:t>
              </a:r>
              <a:r>
                <a:rPr lang="en-US" sz="3600" b="1" dirty="0" err="1">
                  <a:latin typeface="UTM Isadora" pitchFamily="18" charset="0"/>
                </a:rPr>
                <a:t>tô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mỗi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giờ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đi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được</a:t>
              </a:r>
              <a:r>
                <a:rPr lang="en-US" sz="3600" b="1" dirty="0">
                  <a:latin typeface="UTM Isadora" pitchFamily="18" charset="0"/>
                </a:rPr>
                <a:t> 42,6km. </a:t>
              </a:r>
              <a:r>
                <a:rPr lang="en-US" sz="3600" b="1" dirty="0" err="1">
                  <a:latin typeface="UTM Isadora" pitchFamily="18" charset="0"/>
                </a:rPr>
                <a:t>Hỏi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trong</a:t>
              </a:r>
              <a:r>
                <a:rPr lang="en-US" sz="3600" b="1" dirty="0">
                  <a:latin typeface="UTM Isadora" pitchFamily="18" charset="0"/>
                </a:rPr>
                <a:t> 4 </a:t>
              </a:r>
              <a:r>
                <a:rPr lang="en-US" sz="3600" b="1" dirty="0" err="1">
                  <a:latin typeface="UTM Isadora" pitchFamily="18" charset="0"/>
                </a:rPr>
                <a:t>giờ</a:t>
              </a:r>
              <a:r>
                <a:rPr lang="en-US" sz="3600" b="1" dirty="0">
                  <a:latin typeface="UTM Isadora" pitchFamily="18" charset="0"/>
                </a:rPr>
                <a:t> ô </a:t>
              </a:r>
              <a:r>
                <a:rPr lang="en-US" sz="3600" b="1" dirty="0" err="1">
                  <a:latin typeface="UTM Isadora" pitchFamily="18" charset="0"/>
                </a:rPr>
                <a:t>tô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đi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được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bao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nhiêu</a:t>
              </a:r>
              <a:r>
                <a:rPr lang="en-US" sz="3600" b="1" dirty="0">
                  <a:latin typeface="UTM Isadora" pitchFamily="18" charset="0"/>
                </a:rPr>
                <a:t> </a:t>
              </a:r>
              <a:r>
                <a:rPr lang="en-US" sz="3600" b="1" dirty="0" err="1">
                  <a:latin typeface="UTM Isadora" pitchFamily="18" charset="0"/>
                </a:rPr>
                <a:t>ki</a:t>
              </a:r>
              <a:r>
                <a:rPr lang="en-US" sz="3600" b="1" dirty="0">
                  <a:latin typeface="UTM Isadora" pitchFamily="18" charset="0"/>
                </a:rPr>
                <a:t> – </a:t>
              </a:r>
              <a:r>
                <a:rPr lang="en-US" sz="3600" b="1" dirty="0" err="1">
                  <a:latin typeface="UTM Isadora" pitchFamily="18" charset="0"/>
                </a:rPr>
                <a:t>lô</a:t>
              </a:r>
              <a:r>
                <a:rPr lang="en-US" sz="3600" b="1" dirty="0">
                  <a:latin typeface="UTM Isadora" pitchFamily="18" charset="0"/>
                </a:rPr>
                <a:t> – </a:t>
              </a:r>
              <a:r>
                <a:rPr lang="en-US" sz="3600" b="1" dirty="0" err="1">
                  <a:latin typeface="UTM Isadora" pitchFamily="18" charset="0"/>
                </a:rPr>
                <a:t>mét</a:t>
              </a:r>
              <a:r>
                <a:rPr lang="en-US" sz="3600" b="1" dirty="0">
                  <a:latin typeface="UTM Isadora" pitchFamily="18" charset="0"/>
                </a:rPr>
                <a:t>?</a:t>
              </a:r>
              <a:endParaRPr lang="en-US" sz="3600" dirty="0">
                <a:solidFill>
                  <a:schemeClr val="bg1"/>
                </a:solidFill>
                <a:latin typeface="UTM Isadora" pitchFamily="18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033892" y="1297173"/>
            <a:ext cx="148120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28523" y="1825418"/>
            <a:ext cx="178627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79319" y="1825418"/>
            <a:ext cx="125311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40000" y="2420841"/>
            <a:ext cx="492558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622303" y="3083353"/>
            <a:ext cx="6140996" cy="1956481"/>
            <a:chOff x="5131958" y="3381063"/>
            <a:chExt cx="6277998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42,6km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4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  …   km?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26826" y="500753"/>
            <a:ext cx="3364439" cy="3418470"/>
            <a:chOff x="8626826" y="500753"/>
            <a:chExt cx="3364439" cy="34184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8626826" y="500753"/>
              <a:ext cx="3364439" cy="34184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60098" y="1049323"/>
              <a:ext cx="286360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km ta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endParaRPr lang="en-US" sz="2800" dirty="0">
                <a:solidFill>
                  <a:srgbClr val="0035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59883" y="5297791"/>
            <a:ext cx="2802830" cy="1213356"/>
            <a:chOff x="5419928" y="3381063"/>
            <a:chExt cx="6325994" cy="30622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5419928" y="3381063"/>
              <a:ext cx="6277999" cy="3062267"/>
            </a:xfrm>
            <a:prstGeom prst="roundRect">
              <a:avLst/>
            </a:prstGeom>
            <a:grpFill/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4926" y="3877827"/>
              <a:ext cx="6140996" cy="1786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42,6 </a:t>
              </a:r>
              <a:r>
                <a:rPr lang="en-US" sz="4000" b="1" dirty="0">
                  <a:solidFill>
                    <a:srgbClr val="7030A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4 = ?</a:t>
              </a: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23" y="-611613"/>
            <a:ext cx="3593009" cy="359300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39531" y="186355"/>
            <a:ext cx="6140996" cy="1956481"/>
            <a:chOff x="5131958" y="3381063"/>
            <a:chExt cx="6277998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42,6km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4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  …   km?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616688" y="2660917"/>
            <a:ext cx="11121655" cy="38036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6688" y="2876969"/>
            <a:ext cx="10859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rgbClr val="003567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3567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3567"/>
                </a:solidFill>
                <a:latin typeface="HP001 4 hàng" pitchFamily="34" charset="0"/>
                <a:cs typeface="Times New Roman" pitchFamily="18" charset="0"/>
              </a:rPr>
              <a:t>giải</a:t>
            </a:r>
            <a:endParaRPr lang="en-US" sz="3600" b="1" u="sng" dirty="0">
              <a:solidFill>
                <a:srgbClr val="003567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ki-lô-mét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42,6 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/>
              </a:rPr>
              <a:t>×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4 = 170,4 (km)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: 170,4km</a:t>
            </a:r>
          </a:p>
        </p:txBody>
      </p:sp>
    </p:spTree>
    <p:extLst>
      <p:ext uri="{BB962C8B-B14F-4D97-AF65-F5344CB8AC3E}">
        <p14:creationId xmlns:p14="http://schemas.microsoft.com/office/powerpoint/2010/main" val="17179351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34D7B16-78F4-4DC8-9A47-C232D663F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2" y="901082"/>
            <a:ext cx="3842691" cy="4803364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09" y="141108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Củng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cố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F2E400-5B25-4834-8523-A29E2446D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70" y="2636873"/>
            <a:ext cx="5035503" cy="5035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8700" y="1060546"/>
            <a:ext cx="4840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endParaRPr lang="en-US" sz="3200" b="1" dirty="0">
              <a:solidFill>
                <a:srgbClr val="C00000"/>
              </a:solidFill>
              <a:latin typeface="UTM Isadora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7619" y="2636873"/>
            <a:ext cx="2842460" cy="1148407"/>
            <a:chOff x="5131958" y="3381063"/>
            <a:chExt cx="6402724" cy="3062267"/>
          </a:xfrm>
        </p:grpSpPr>
        <p:sp>
          <p:nvSpPr>
            <p:cNvPr id="13" name="Rounded Rectangle 12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75661" y="4100606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A. 94752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8700" y="496406"/>
            <a:ext cx="5642426" cy="1713053"/>
            <a:chOff x="6898168" y="361507"/>
            <a:chExt cx="3998203" cy="1713053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168" y="361507"/>
              <a:ext cx="3998203" cy="17130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74729" y="514030"/>
              <a:ext cx="322164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78,96 </a:t>
              </a:r>
              <a:r>
                <a:rPr lang="en-US" sz="4800" b="1" dirty="0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12 = ?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43163" y="2636873"/>
            <a:ext cx="2842460" cy="1148407"/>
            <a:chOff x="5131958" y="3381063"/>
            <a:chExt cx="6402724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75661" y="3987198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C. 94,752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7619" y="4341626"/>
            <a:ext cx="2842460" cy="1148407"/>
            <a:chOff x="5131958" y="3381063"/>
            <a:chExt cx="6402724" cy="3062267"/>
          </a:xfrm>
        </p:grpSpPr>
        <p:sp>
          <p:nvSpPr>
            <p:cNvPr id="25" name="Rounded Rectangle 2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75661" y="3987198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B. 947,52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43163" y="4341626"/>
            <a:ext cx="2842460" cy="1148407"/>
            <a:chOff x="5131958" y="3381063"/>
            <a:chExt cx="6402724" cy="3062267"/>
          </a:xfrm>
        </p:grpSpPr>
        <p:sp>
          <p:nvSpPr>
            <p:cNvPr id="28" name="Rounded Rectangle 27"/>
            <p:cNvSpPr/>
            <p:nvPr/>
          </p:nvSpPr>
          <p:spPr>
            <a:xfrm>
              <a:off x="5131958" y="3381063"/>
              <a:ext cx="6277997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75661" y="4043902"/>
              <a:ext cx="5959021" cy="1559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D. 9475,2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178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2" y="2441133"/>
            <a:ext cx="3927769" cy="39277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4010" y="386748"/>
            <a:ext cx="6038947" cy="2310315"/>
            <a:chOff x="403955" y="1411080"/>
            <a:chExt cx="6038947" cy="2310315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4010" y="1411080"/>
              <a:ext cx="4678838" cy="231031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03955" y="2129747"/>
              <a:ext cx="60389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Dặn</a:t>
              </a:r>
              <a:r>
                <a:rPr lang="en-US" sz="8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 </a:t>
              </a:r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dò</a:t>
              </a:r>
              <a:endPara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73594" y="3258679"/>
            <a:ext cx="62597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quy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tắc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2329" y="4884302"/>
            <a:ext cx="625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Chuẩn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theo.</a:t>
            </a:r>
            <a:endParaRPr lang="en-US" sz="3200" b="1" dirty="0">
              <a:solidFill>
                <a:schemeClr val="bg1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98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4DC745-BC17-4427-A432-75452A8F4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/>
          <a:stretch/>
        </p:blipFill>
        <p:spPr>
          <a:xfrm>
            <a:off x="-3870" y="-2072"/>
            <a:ext cx="12191998" cy="68600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E8D83F-BAA4-4EAA-9EB1-E492196AF2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3D98469-A133-4F91-92E0-9F353270F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24EEBE9-E6EA-45F1-B394-C20C4351F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969E2F5C-2299-47D6-97FF-B5BBF0E235CC}"/>
              </a:ext>
            </a:extLst>
          </p:cNvPr>
          <p:cNvSpPr txBox="1"/>
          <p:nvPr/>
        </p:nvSpPr>
        <p:spPr>
          <a:xfrm>
            <a:off x="2443810" y="1375924"/>
            <a:ext cx="7561427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ln w="31750">
                  <a:solidFill>
                    <a:schemeClr val="bg1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UTM Azuki" pitchFamily="18" charset="0"/>
                <a:ea typeface="汉仪铸字木头人W" panose="00020600040101010101" pitchFamily="18" charset="-122"/>
              </a:rPr>
              <a:t>Thank </a:t>
            </a:r>
            <a:r>
              <a:rPr lang="en-US" altLang="zh-CN" sz="11500" b="1" dirty="0">
                <a:ln w="31750">
                  <a:solidFill>
                    <a:schemeClr val="bg1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UTM Azuki" pitchFamily="18" charset="0"/>
                <a:ea typeface="汉仪铸字木头人W" panose="00020600040101010101" pitchFamily="18" charset="-122"/>
              </a:rPr>
              <a:t>you!</a:t>
            </a:r>
            <a:endParaRPr lang="zh-CN" altLang="en-US" sz="11500" b="1" dirty="0">
              <a:ln w="31750">
                <a:solidFill>
                  <a:schemeClr val="bg1"/>
                </a:solidFill>
              </a:ln>
              <a:solidFill>
                <a:srgbClr val="006FB5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latin typeface="UTM Azuki" pitchFamily="18" charset="0"/>
              <a:ea typeface="汉仪铸字木头人W" panose="00020600040101010101" pitchFamily="18" charset="-122"/>
            </a:endParaRPr>
          </a:p>
        </p:txBody>
      </p:sp>
      <p:pic>
        <p:nvPicPr>
          <p:cNvPr id="2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0333" y="62709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0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696" y="38084"/>
            <a:ext cx="920461" cy="10415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7443" y="364828"/>
            <a:ext cx="1632809" cy="1016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6" y="3634865"/>
            <a:ext cx="807246" cy="8254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24597" y="1883540"/>
            <a:ext cx="7421899" cy="3196282"/>
            <a:chOff x="2590800" y="2856615"/>
            <a:chExt cx="7421899" cy="3196282"/>
          </a:xfrm>
        </p:grpSpPr>
        <p:sp>
          <p:nvSpPr>
            <p:cNvPr id="9" name="TextBox 8"/>
            <p:cNvSpPr txBox="1"/>
            <p:nvPr/>
          </p:nvSpPr>
          <p:spPr>
            <a:xfrm>
              <a:off x="4380622" y="4788196"/>
              <a:ext cx="10663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UTM Aptima" pitchFamily="18" charset="0"/>
                </a:rPr>
                <a:t>4cm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90800" y="2856615"/>
              <a:ext cx="7421899" cy="3196282"/>
              <a:chOff x="2590800" y="2856615"/>
              <a:chExt cx="7421899" cy="3196282"/>
            </a:xfrm>
          </p:grpSpPr>
          <p:sp>
            <p:nvSpPr>
              <p:cNvPr id="7" name="Right Triangle 6"/>
              <p:cNvSpPr/>
              <p:nvPr/>
            </p:nvSpPr>
            <p:spPr>
              <a:xfrm rot="8466260">
                <a:off x="2835474" y="3159430"/>
                <a:ext cx="3586077" cy="2893467"/>
              </a:xfrm>
              <a:prstGeom prst="rtTriangl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24355" y="2892056"/>
                <a:ext cx="1056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UTM Aptima" pitchFamily="18" charset="0"/>
                  </a:rPr>
                  <a:t>3cm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90800" y="2856615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UTM Aptima" pitchFamily="18" charset="0"/>
                  </a:rPr>
                  <a:t>6cm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148086" y="3215221"/>
                <a:ext cx="18646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i="1" dirty="0">
                    <a:latin typeface="UTM Aptima" pitchFamily="18" charset="0"/>
                  </a:rPr>
                  <a:t>(</a:t>
                </a:r>
                <a:r>
                  <a:rPr lang="en-US" sz="3600" i="1" dirty="0" err="1">
                    <a:latin typeface="UTM Aptima" pitchFamily="18" charset="0"/>
                  </a:rPr>
                  <a:t>Hình</a:t>
                </a:r>
                <a:r>
                  <a:rPr lang="en-US" sz="3600" i="1" dirty="0">
                    <a:latin typeface="UTM Aptima" pitchFamily="18" charset="0"/>
                  </a:rPr>
                  <a:t> 1)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863953" y="259278"/>
            <a:ext cx="631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Silk Script" pitchFamily="18" charset="0"/>
              </a:rPr>
              <a:t>Tính</a:t>
            </a:r>
            <a:r>
              <a:rPr lang="en-US" sz="4400" b="1" dirty="0">
                <a:latin typeface="UTM Silk Script" pitchFamily="18" charset="0"/>
              </a:rPr>
              <a:t> </a:t>
            </a:r>
            <a:r>
              <a:rPr lang="en-US" sz="4400" b="1" dirty="0" err="1">
                <a:latin typeface="UTM Silk Script" pitchFamily="18" charset="0"/>
              </a:rPr>
              <a:t>chu</a:t>
            </a:r>
            <a:r>
              <a:rPr lang="en-US" sz="4400" b="1" dirty="0">
                <a:latin typeface="UTM Silk Script" pitchFamily="18" charset="0"/>
              </a:rPr>
              <a:t> vi </a:t>
            </a:r>
            <a:r>
              <a:rPr lang="en-US" sz="4400" b="1" dirty="0" err="1">
                <a:latin typeface="UTM Silk Script" pitchFamily="18" charset="0"/>
              </a:rPr>
              <a:t>hình</a:t>
            </a:r>
            <a:r>
              <a:rPr lang="en-US" sz="4400" b="1" dirty="0">
                <a:latin typeface="UTM Silk Script" pitchFamily="18" charset="0"/>
              </a:rPr>
              <a:t> tam </a:t>
            </a:r>
            <a:r>
              <a:rPr lang="en-US" sz="4400" b="1" dirty="0" err="1">
                <a:latin typeface="UTM Silk Script" pitchFamily="18" charset="0"/>
              </a:rPr>
              <a:t>giác</a:t>
            </a:r>
            <a:r>
              <a:rPr lang="en-US" sz="4400" b="1" dirty="0">
                <a:latin typeface="UTM Silk Script" pitchFamily="18" charset="0"/>
              </a:rPr>
              <a:t> </a:t>
            </a:r>
            <a:r>
              <a:rPr lang="en-US" sz="4400" b="1" dirty="0" err="1">
                <a:latin typeface="UTM Silk Script" pitchFamily="18" charset="0"/>
              </a:rPr>
              <a:t>sau</a:t>
            </a:r>
            <a:r>
              <a:rPr lang="en-US" sz="4400" b="1" dirty="0">
                <a:latin typeface="UTM Silk Script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518" y="4550460"/>
            <a:ext cx="5299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Nyala" pitchFamily="18" charset="0"/>
              </a:rPr>
              <a:t>Chu vi </a:t>
            </a:r>
            <a:r>
              <a:rPr lang="en-US" sz="4400" b="1" dirty="0" err="1">
                <a:latin typeface="UTM Nyala" pitchFamily="18" charset="0"/>
              </a:rPr>
              <a:t>hình</a:t>
            </a:r>
            <a:r>
              <a:rPr lang="en-US" sz="4400" b="1" dirty="0">
                <a:latin typeface="UTM Nyala" pitchFamily="18" charset="0"/>
              </a:rPr>
              <a:t> tam </a:t>
            </a:r>
            <a:r>
              <a:rPr lang="en-US" sz="4400" b="1" dirty="0" err="1">
                <a:latin typeface="UTM Nyala" pitchFamily="18" charset="0"/>
              </a:rPr>
              <a:t>giác</a:t>
            </a:r>
            <a:r>
              <a:rPr lang="en-US" sz="4400" b="1" dirty="0">
                <a:latin typeface="UTM Nyala" pitchFamily="18" charset="0"/>
              </a:rPr>
              <a:t> </a:t>
            </a:r>
            <a:r>
              <a:rPr lang="en-US" sz="4400" b="1" dirty="0" err="1">
                <a:latin typeface="UTM Nyala" pitchFamily="18" charset="0"/>
              </a:rPr>
              <a:t>là</a:t>
            </a:r>
            <a:r>
              <a:rPr lang="en-US" sz="4400" b="1" dirty="0">
                <a:latin typeface="UTM Nyala" pitchFamily="18" charset="0"/>
              </a:rPr>
              <a:t>: </a:t>
            </a:r>
          </a:p>
          <a:p>
            <a:pPr algn="ctr"/>
            <a:r>
              <a:rPr lang="en-US" sz="4400" b="1" dirty="0">
                <a:latin typeface="UTM Nyala" pitchFamily="18" charset="0"/>
              </a:rPr>
              <a:t>6 + 3 + 4 = 13 (cm)</a:t>
            </a:r>
          </a:p>
          <a:p>
            <a:pPr algn="ctr"/>
            <a:r>
              <a:rPr lang="en-US" sz="4400" b="1" dirty="0" err="1">
                <a:latin typeface="UTM Nyala" pitchFamily="18" charset="0"/>
              </a:rPr>
              <a:t>Đáp</a:t>
            </a:r>
            <a:r>
              <a:rPr lang="en-US" sz="4400" b="1" dirty="0">
                <a:latin typeface="UTM Nyala" pitchFamily="18" charset="0"/>
              </a:rPr>
              <a:t> </a:t>
            </a:r>
            <a:r>
              <a:rPr lang="en-US" sz="4400" b="1" dirty="0" err="1">
                <a:latin typeface="UTM Nyala" pitchFamily="18" charset="0"/>
              </a:rPr>
              <a:t>số</a:t>
            </a:r>
            <a:r>
              <a:rPr lang="en-US" sz="4400" b="1" dirty="0">
                <a:latin typeface="UTM Nyala" pitchFamily="18" charset="0"/>
              </a:rPr>
              <a:t>: 13cm</a:t>
            </a:r>
          </a:p>
          <a:p>
            <a:endParaRPr lang="en-US" sz="4400" b="1" dirty="0">
              <a:latin typeface="UTM Nyal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87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1721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696" y="38084"/>
            <a:ext cx="920461" cy="10415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77443" y="364828"/>
            <a:ext cx="1632809" cy="10164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3953" y="259278"/>
            <a:ext cx="631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Silk Script" pitchFamily="18" charset="0"/>
              </a:rPr>
              <a:t>Tính</a:t>
            </a:r>
            <a:r>
              <a:rPr lang="en-US" sz="4400" b="1" dirty="0">
                <a:latin typeface="UTM Silk Script" pitchFamily="18" charset="0"/>
              </a:rPr>
              <a:t> </a:t>
            </a:r>
            <a:r>
              <a:rPr lang="en-US" sz="4400" b="1" dirty="0" err="1">
                <a:latin typeface="UTM Silk Script" pitchFamily="18" charset="0"/>
              </a:rPr>
              <a:t>chu</a:t>
            </a:r>
            <a:r>
              <a:rPr lang="en-US" sz="4400" b="1" dirty="0">
                <a:latin typeface="UTM Silk Script" pitchFamily="18" charset="0"/>
              </a:rPr>
              <a:t> vi </a:t>
            </a:r>
            <a:r>
              <a:rPr lang="en-US" sz="4400" b="1" dirty="0" err="1">
                <a:latin typeface="UTM Silk Script" pitchFamily="18" charset="0"/>
              </a:rPr>
              <a:t>hình</a:t>
            </a:r>
            <a:r>
              <a:rPr lang="en-US" sz="4400" b="1" dirty="0">
                <a:latin typeface="UTM Silk Script" pitchFamily="18" charset="0"/>
              </a:rPr>
              <a:t> tam </a:t>
            </a:r>
            <a:r>
              <a:rPr lang="en-US" sz="4400" b="1" dirty="0" err="1">
                <a:latin typeface="UTM Silk Script" pitchFamily="18" charset="0"/>
              </a:rPr>
              <a:t>giác</a:t>
            </a:r>
            <a:r>
              <a:rPr lang="en-US" sz="4400" b="1" dirty="0">
                <a:latin typeface="UTM Silk Script" pitchFamily="18" charset="0"/>
              </a:rPr>
              <a:t> </a:t>
            </a:r>
            <a:r>
              <a:rPr lang="en-US" sz="4400" b="1" dirty="0" err="1">
                <a:latin typeface="UTM Silk Script" pitchFamily="18" charset="0"/>
              </a:rPr>
              <a:t>sau</a:t>
            </a:r>
            <a:r>
              <a:rPr lang="en-US" sz="4400" b="1" dirty="0">
                <a:latin typeface="UTM Silk Script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8518" y="4550460"/>
            <a:ext cx="5299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UTM Nyala" pitchFamily="18" charset="0"/>
              </a:rPr>
              <a:t>Chu vi </a:t>
            </a:r>
            <a:r>
              <a:rPr lang="en-US" sz="4400" b="1" dirty="0" err="1">
                <a:latin typeface="UTM Nyala" pitchFamily="18" charset="0"/>
              </a:rPr>
              <a:t>hình</a:t>
            </a:r>
            <a:r>
              <a:rPr lang="en-US" sz="4400" b="1" dirty="0">
                <a:latin typeface="UTM Nyala" pitchFamily="18" charset="0"/>
              </a:rPr>
              <a:t> tam </a:t>
            </a:r>
            <a:r>
              <a:rPr lang="en-US" sz="4400" b="1" dirty="0" err="1">
                <a:latin typeface="UTM Nyala" pitchFamily="18" charset="0"/>
              </a:rPr>
              <a:t>giác</a:t>
            </a:r>
            <a:r>
              <a:rPr lang="en-US" sz="4400" b="1" dirty="0">
                <a:latin typeface="UTM Nyala" pitchFamily="18" charset="0"/>
              </a:rPr>
              <a:t> </a:t>
            </a:r>
            <a:r>
              <a:rPr lang="en-US" sz="4400" b="1" dirty="0" err="1">
                <a:latin typeface="UTM Nyala" pitchFamily="18" charset="0"/>
              </a:rPr>
              <a:t>là</a:t>
            </a:r>
            <a:r>
              <a:rPr lang="en-US" sz="4400" b="1" dirty="0">
                <a:latin typeface="UTM Nyala" pitchFamily="18" charset="0"/>
              </a:rPr>
              <a:t>: </a:t>
            </a:r>
          </a:p>
          <a:p>
            <a:pPr algn="ctr"/>
            <a:r>
              <a:rPr lang="en-US" sz="4400" b="1" dirty="0">
                <a:latin typeface="UTM Nyala" pitchFamily="18" charset="0"/>
              </a:rPr>
              <a:t>5 + 5 + 5 = 15 (cm)</a:t>
            </a:r>
          </a:p>
          <a:p>
            <a:pPr algn="ctr"/>
            <a:r>
              <a:rPr lang="en-US" sz="4400" b="1" dirty="0" err="1">
                <a:latin typeface="UTM Nyala" pitchFamily="18" charset="0"/>
              </a:rPr>
              <a:t>Đáp</a:t>
            </a:r>
            <a:r>
              <a:rPr lang="en-US" sz="4400" b="1" dirty="0">
                <a:latin typeface="UTM Nyala" pitchFamily="18" charset="0"/>
              </a:rPr>
              <a:t> </a:t>
            </a:r>
            <a:r>
              <a:rPr lang="en-US" sz="4400" b="1" dirty="0" err="1">
                <a:latin typeface="UTM Nyala" pitchFamily="18" charset="0"/>
              </a:rPr>
              <a:t>số</a:t>
            </a:r>
            <a:r>
              <a:rPr lang="en-US" sz="4400" b="1" dirty="0">
                <a:latin typeface="UTM Nyala" pitchFamily="18" charset="0"/>
              </a:rPr>
              <a:t>: 15cm</a:t>
            </a:r>
          </a:p>
          <a:p>
            <a:endParaRPr lang="en-US" sz="4400" b="1" dirty="0">
              <a:latin typeface="UTM Nyala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24597" y="1144291"/>
            <a:ext cx="7278524" cy="3210836"/>
            <a:chOff x="2324597" y="1144291"/>
            <a:chExt cx="7278524" cy="3210836"/>
          </a:xfrm>
        </p:grpSpPr>
        <p:grpSp>
          <p:nvGrpSpPr>
            <p:cNvPr id="13" name="Group 12"/>
            <p:cNvGrpSpPr/>
            <p:nvPr/>
          </p:nvGrpSpPr>
          <p:grpSpPr>
            <a:xfrm>
              <a:off x="2324597" y="1883540"/>
              <a:ext cx="7278524" cy="2471587"/>
              <a:chOff x="2590800" y="2856615"/>
              <a:chExt cx="7278524" cy="247158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80622" y="4681871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UTM Aptima" pitchFamily="18" charset="0"/>
                  </a:rPr>
                  <a:t>5cm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590800" y="2856615"/>
                <a:ext cx="7278524" cy="814369"/>
                <a:chOff x="2590800" y="2856615"/>
                <a:chExt cx="7278524" cy="814369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6124355" y="2892056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UTM Aptima" pitchFamily="18" charset="0"/>
                    </a:rPr>
                    <a:t>5cm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590800" y="2856615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UTM Aptima" pitchFamily="18" charset="0"/>
                    </a:rPr>
                    <a:t>5cm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8004711" y="3024653"/>
                  <a:ext cx="186461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i="1" dirty="0">
                      <a:latin typeface="UTM Aptima" pitchFamily="18" charset="0"/>
                    </a:rPr>
                    <a:t>(</a:t>
                  </a:r>
                  <a:r>
                    <a:rPr lang="en-US" sz="3600" i="1" dirty="0" err="1">
                      <a:latin typeface="UTM Aptima" pitchFamily="18" charset="0"/>
                    </a:rPr>
                    <a:t>Hình</a:t>
                  </a:r>
                  <a:r>
                    <a:rPr lang="en-US" sz="3600" i="1" dirty="0">
                      <a:latin typeface="UTM Aptima" pitchFamily="18" charset="0"/>
                    </a:rPr>
                    <a:t> 2)</a:t>
                  </a:r>
                </a:p>
              </p:txBody>
            </p:sp>
          </p:grpSp>
        </p:grpSp>
        <p:sp>
          <p:nvSpPr>
            <p:cNvPr id="16" name="Isosceles Triangle 15"/>
            <p:cNvSpPr/>
            <p:nvPr/>
          </p:nvSpPr>
          <p:spPr>
            <a:xfrm>
              <a:off x="3137933" y="1144291"/>
              <a:ext cx="3019290" cy="2430528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696" y="3634865"/>
            <a:ext cx="807246" cy="8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817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3" y="2387669"/>
            <a:ext cx="4685113" cy="46851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4924" y="-226273"/>
            <a:ext cx="4738563" cy="3834686"/>
            <a:chOff x="754924" y="-226273"/>
            <a:chExt cx="4738563" cy="3834686"/>
          </a:xfrm>
        </p:grpSpPr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15249">
              <a:off x="754924" y="-226273"/>
              <a:ext cx="4738563" cy="38346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453876">
              <a:off x="1465854" y="518448"/>
              <a:ext cx="361441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Muốn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tính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chu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vi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tam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giác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UTM Silk Script" pitchFamily="18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latin typeface="UTM Silk Script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9296" y="305762"/>
            <a:ext cx="6695638" cy="5201903"/>
            <a:chOff x="5209296" y="305762"/>
            <a:chExt cx="6695638" cy="5201903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209296" y="305762"/>
              <a:ext cx="6695638" cy="520190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39769" y="1631565"/>
              <a:ext cx="459326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Các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em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ạ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để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tính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được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chu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vi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của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hình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tam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giác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thì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ta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tính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tổng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độ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dài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ba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cạnh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của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hình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tam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giác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 </a:t>
              </a:r>
              <a:r>
                <a:rPr lang="en-US" sz="4000" dirty="0" err="1">
                  <a:solidFill>
                    <a:srgbClr val="003567"/>
                  </a:solidFill>
                  <a:latin typeface="UTM Silk Script" pitchFamily="18" charset="0"/>
                </a:rPr>
                <a:t>đó</a:t>
              </a:r>
              <a:r>
                <a:rPr lang="en-US" sz="4000" dirty="0">
                  <a:solidFill>
                    <a:srgbClr val="003567"/>
                  </a:solidFill>
                  <a:latin typeface="UTM Silk Script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7610" y="5670399"/>
            <a:ext cx="920461" cy="10415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7112" y="1371125"/>
            <a:ext cx="1360133" cy="1435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3001" y="3063048"/>
            <a:ext cx="735928" cy="7359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5764" y="547412"/>
            <a:ext cx="6585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tam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2)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cộng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: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5 + 5 + 5 =15 (cm)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47610" y="290541"/>
            <a:ext cx="3799450" cy="3285722"/>
            <a:chOff x="2713703" y="1061573"/>
            <a:chExt cx="3799450" cy="3285722"/>
          </a:xfrm>
        </p:grpSpPr>
        <p:grpSp>
          <p:nvGrpSpPr>
            <p:cNvPr id="13" name="Group 12"/>
            <p:cNvGrpSpPr/>
            <p:nvPr/>
          </p:nvGrpSpPr>
          <p:grpSpPr>
            <a:xfrm>
              <a:off x="2713703" y="1486184"/>
              <a:ext cx="3799450" cy="2861111"/>
              <a:chOff x="2979906" y="2459259"/>
              <a:chExt cx="3799450" cy="28611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350401" y="4035540"/>
                <a:ext cx="10663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UTM Aptima" pitchFamily="18" charset="0"/>
                  </a:rPr>
                  <a:t>5cm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979906" y="2459259"/>
                <a:ext cx="3799450" cy="2861111"/>
                <a:chOff x="2979906" y="2459259"/>
                <a:chExt cx="3799450" cy="2861111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5713038" y="2459259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UTM Aptima" pitchFamily="18" charset="0"/>
                    </a:rPr>
                    <a:t>5cm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979906" y="2464980"/>
                  <a:ext cx="106631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latin typeface="UTM Aptima" pitchFamily="18" charset="0"/>
                    </a:rPr>
                    <a:t>5cm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14523" y="4674039"/>
                  <a:ext cx="186461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i="1" dirty="0">
                      <a:latin typeface="UTM Aptima" pitchFamily="18" charset="0"/>
                    </a:rPr>
                    <a:t>(</a:t>
                  </a:r>
                  <a:r>
                    <a:rPr lang="en-US" sz="3600" i="1" dirty="0" err="1">
                      <a:latin typeface="UTM Aptima" pitchFamily="18" charset="0"/>
                    </a:rPr>
                    <a:t>Hình</a:t>
                  </a:r>
                  <a:r>
                    <a:rPr lang="en-US" sz="3600" i="1" dirty="0">
                      <a:latin typeface="UTM Aptima" pitchFamily="18" charset="0"/>
                    </a:rPr>
                    <a:t> 2)</a:t>
                  </a:r>
                </a:p>
              </p:txBody>
            </p:sp>
          </p:grpSp>
        </p:grpSp>
        <p:sp>
          <p:nvSpPr>
            <p:cNvPr id="16" name="Isosceles Triangle 15"/>
            <p:cNvSpPr/>
            <p:nvPr/>
          </p:nvSpPr>
          <p:spPr>
            <a:xfrm>
              <a:off x="3376563" y="1061573"/>
              <a:ext cx="2481589" cy="1997679"/>
            </a:xfrm>
            <a:prstGeom prst="triangle">
              <a:avLst/>
            </a:prstGeom>
            <a:ln w="38100">
              <a:solidFill>
                <a:srgbClr val="0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Cloud Callout 17"/>
          <p:cNvSpPr/>
          <p:nvPr/>
        </p:nvSpPr>
        <p:spPr>
          <a:xfrm>
            <a:off x="2402730" y="2884587"/>
            <a:ext cx="4319081" cy="2791838"/>
          </a:xfrm>
          <a:prstGeom prst="cloudCallout">
            <a:avLst>
              <a:gd name="adj1" fmla="val -16400"/>
              <a:gd name="adj2" fmla="val -65375"/>
            </a:avLst>
          </a:prstGeom>
          <a:ln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cộng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này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đặc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biệt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csson Capital" pitchFamily="18" charset="0"/>
              </a:rPr>
              <a:t>?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csson Capital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5764" y="3557277"/>
            <a:ext cx="6585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cộng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hạng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, ta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thay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French Vanilla" pitchFamily="18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UTM French Vanilla" pitchFamily="18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UTM French Vanilla" pitchFamily="18" charset="0"/>
              </a:rPr>
              <a:t>5 × 3 = 15  (cm)</a:t>
            </a:r>
          </a:p>
        </p:txBody>
      </p:sp>
    </p:spTree>
    <p:extLst>
      <p:ext uri="{BB962C8B-B14F-4D97-AF65-F5344CB8AC3E}">
        <p14:creationId xmlns:p14="http://schemas.microsoft.com/office/powerpoint/2010/main" val="41832010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8" grpId="1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NHÂN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THẬP PHÂN </a:t>
            </a:r>
          </a:p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VỚI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TỰ NHIÊN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74660"/>
            <a:ext cx="2439113" cy="850128"/>
            <a:chOff x="4662273" y="74660"/>
            <a:chExt cx="2439113" cy="850128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81599" y="74660"/>
              <a:ext cx="13913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UTM Netmuc KT" pitchFamily="18" charset="0"/>
                </a:rPr>
                <a:t>Toán</a:t>
              </a:r>
              <a:endParaRPr lang="en-US" sz="4800" dirty="0">
                <a:latin typeface="UTM Netmuc KT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388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EF371F15-0429-40B7-B7DD-912E26336AA6}"/>
              </a:ext>
            </a:extLst>
          </p:cNvPr>
          <p:cNvSpPr/>
          <p:nvPr/>
        </p:nvSpPr>
        <p:spPr>
          <a:xfrm>
            <a:off x="6779905" y="2174108"/>
            <a:ext cx="3979414" cy="603802"/>
          </a:xfrm>
          <a:prstGeom prst="rect">
            <a:avLst/>
          </a:prstGeom>
        </p:spPr>
        <p:txBody>
          <a:bodyPr wrap="square" anchor="t" anchorCtr="0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</a:pPr>
            <a:endParaRPr lang="zh-CN" altLang="en-US" sz="1200" noProof="1"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2FE6942-68DA-462D-B536-893061813506}"/>
              </a:ext>
            </a:extLst>
          </p:cNvPr>
          <p:cNvSpPr/>
          <p:nvPr/>
        </p:nvSpPr>
        <p:spPr>
          <a:xfrm>
            <a:off x="6336689" y="4735373"/>
            <a:ext cx="443216" cy="443207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0000" lnSpcReduction="20000"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2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75E9327-8F27-4495-A00B-2575015B6FA9}"/>
              </a:ext>
            </a:extLst>
          </p:cNvPr>
          <p:cNvSpPr/>
          <p:nvPr/>
        </p:nvSpPr>
        <p:spPr>
          <a:xfrm>
            <a:off x="6342956" y="3032304"/>
            <a:ext cx="443216" cy="443207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55000" lnSpcReduction="20000"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1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DA592C7-30B9-4590-A0CD-2E53EF20C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15"/>
            <a:ext cx="6096012" cy="6096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1636" y="2658780"/>
            <a:ext cx="4856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E24848"/>
              </a:buClr>
            </a:pPr>
            <a:r>
              <a:rPr lang="en-US" sz="2400" dirty="0" err="1">
                <a:latin typeface="UTM Aristote" pitchFamily="18" charset="0"/>
              </a:rPr>
              <a:t>Biết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thực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hiện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phép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nhân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một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số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thập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phân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với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một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số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tự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nhiên</a:t>
            </a:r>
            <a:r>
              <a:rPr lang="en-US" sz="2400" dirty="0">
                <a:latin typeface="UTM Aristote" pitchFamily="18" charset="0"/>
              </a:rPr>
              <a:t>.</a:t>
            </a:r>
            <a:endParaRPr lang="zh-CN" altLang="en-US" sz="2400" b="1" noProof="1">
              <a:latin typeface="UTM Aristote" pitchFamily="18" charset="0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71636" y="4172147"/>
            <a:ext cx="4856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E24848"/>
              </a:buClr>
            </a:pPr>
            <a:r>
              <a:rPr lang="en-US" sz="2400" dirty="0" err="1">
                <a:latin typeface="UTM Aristote" pitchFamily="18" charset="0"/>
              </a:rPr>
              <a:t>Áp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dụng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phép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nhân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một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số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thập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phân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với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một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số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tự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nhiên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để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giải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các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bài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toán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liên</a:t>
            </a:r>
            <a:r>
              <a:rPr lang="en-US" sz="2400" dirty="0">
                <a:latin typeface="UTM Aristote" pitchFamily="18" charset="0"/>
              </a:rPr>
              <a:t> </a:t>
            </a:r>
            <a:r>
              <a:rPr lang="en-US" sz="2400" dirty="0" err="1">
                <a:latin typeface="UTM Aristote" pitchFamily="18" charset="0"/>
              </a:rPr>
              <a:t>quan</a:t>
            </a:r>
            <a:r>
              <a:rPr lang="en-US" sz="2400" dirty="0">
                <a:latin typeface="UTM Aristote" pitchFamily="18" charset="0"/>
              </a:rPr>
              <a:t>.</a:t>
            </a:r>
            <a:endParaRPr lang="zh-CN" altLang="en-US" sz="2400" b="1" noProof="1">
              <a:latin typeface="UTM Aristote" pitchFamily="18" charset="0"/>
              <a:ea typeface="字魂141号-活力悦动体" panose="00000500000000000000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63205" y="-1322802"/>
            <a:ext cx="4764505" cy="4114800"/>
            <a:chOff x="6963205" y="-1322802"/>
            <a:chExt cx="4764505" cy="4114800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63205" y="-1322802"/>
              <a:ext cx="4764505" cy="41148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172285" y="238343"/>
              <a:ext cx="26941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E24848"/>
                </a:buClr>
              </a:pPr>
              <a:r>
                <a:rPr lang="en-US" sz="4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radoo" pitchFamily="18" charset="0"/>
                </a:rPr>
                <a:t>Mục</a:t>
              </a:r>
              <a:r>
                <a:rPr lang="en-US" sz="4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radoo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radoo" pitchFamily="18" charset="0"/>
                </a:rPr>
                <a:t>tiêu</a:t>
              </a:r>
              <a:endParaRPr lang="zh-CN" altLang="en-US" sz="4800" b="1" noProof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25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Khám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phá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10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991</TotalTime>
  <Words>1190</Words>
  <Application>Microsoft Office PowerPoint</Application>
  <PresentationFormat>Widescreen</PresentationFormat>
  <Paragraphs>221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等线</vt:lpstr>
      <vt:lpstr>UTM Aquarelle</vt:lpstr>
      <vt:lpstr>字魂141号-活力悦动体</vt:lpstr>
      <vt:lpstr>UTM Ericsson Capital</vt:lpstr>
      <vt:lpstr>UTM Brushtip-C</vt:lpstr>
      <vt:lpstr>UTM Duepuntozero</vt:lpstr>
      <vt:lpstr>Times New Roman</vt:lpstr>
      <vt:lpstr>UTM French Vanilla</vt:lpstr>
      <vt:lpstr>UTM Silk Script</vt:lpstr>
      <vt:lpstr>UTM Gradoo</vt:lpstr>
      <vt:lpstr>UTM Mother</vt:lpstr>
      <vt:lpstr>Arial</vt:lpstr>
      <vt:lpstr>UTM Aptima</vt:lpstr>
      <vt:lpstr>等线 Light</vt:lpstr>
      <vt:lpstr>UTM Davida</vt:lpstr>
      <vt:lpstr>UTM Azuki</vt:lpstr>
      <vt:lpstr>HP001 4 hàng</vt:lpstr>
      <vt:lpstr>UTM Nyala</vt:lpstr>
      <vt:lpstr>UTM Dai Co Viet</vt:lpstr>
      <vt:lpstr>UTM Aristote</vt:lpstr>
      <vt:lpstr>UTM Isadora</vt:lpstr>
      <vt:lpstr>UTM Netmuc KT</vt:lpstr>
      <vt:lpstr>UTM Cool Blue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subject>9Slide.vn</dc:subject>
  <dc:creator>HP</dc:creator>
  <dc:description>9Slide.vn</dc:description>
  <cp:lastModifiedBy>9Slide</cp:lastModifiedBy>
  <cp:revision>89</cp:revision>
  <dcterms:created xsi:type="dcterms:W3CDTF">2020-04-17T07:28:54Z</dcterms:created>
  <dcterms:modified xsi:type="dcterms:W3CDTF">2021-11-03T14:45:45Z</dcterms:modified>
  <cp:category>9Slide.vn</cp:category>
</cp:coreProperties>
</file>