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11" r:id="rId2"/>
    <p:sldId id="291" r:id="rId3"/>
    <p:sldId id="263" r:id="rId4"/>
    <p:sldId id="301" r:id="rId5"/>
    <p:sldId id="302" r:id="rId6"/>
    <p:sldId id="303" r:id="rId7"/>
    <p:sldId id="304" r:id="rId8"/>
    <p:sldId id="305" r:id="rId9"/>
    <p:sldId id="265" r:id="rId10"/>
    <p:sldId id="307" r:id="rId11"/>
    <p:sldId id="266" r:id="rId12"/>
    <p:sldId id="299" r:id="rId13"/>
    <p:sldId id="306" r:id="rId14"/>
    <p:sldId id="289" r:id="rId15"/>
    <p:sldId id="309" r:id="rId16"/>
    <p:sldId id="290" r:id="rId17"/>
    <p:sldId id="300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3A7"/>
    <a:srgbClr val="0F9246"/>
    <a:srgbClr val="DFB210"/>
    <a:srgbClr val="E5B40F"/>
    <a:srgbClr val="FDCD35"/>
    <a:srgbClr val="FF9C01"/>
    <a:srgbClr val="F09500"/>
    <a:srgbClr val="B70002"/>
    <a:srgbClr val="804B23"/>
    <a:srgbClr val="8E6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87433" autoAdjust="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3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0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students to look at the picture and say: “These are some basic steps to make a weekly schedule. What you can see in each step?”, then let them elicit things or the actions.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the audio CD (track 14) for students to listen and repeat to the five steps twice.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-Do choral and individual repetition.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27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-Let the class to discuss why they should make a weekly schedule. (to have an effective week)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-Draw students’ attention to the Value box, then select some students to read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43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-Focus students’ attention on the sample dialogue and explain.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to make dialogues, teachers ask students to move on to the speaking task after they finish step 3 and they can decorate their schedules at home.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14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-Focus students’ attention on the sample dialogue and explain.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to make dialogues, teachers ask students to move on to the speaking task after they finish step 3 and they can decorate their schedules at home.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1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effectLst/>
                <a:sym typeface="+mn-ea"/>
              </a:rPr>
              <a:t>-Ask pairs of students to make dialogues and change the roles.</a:t>
            </a:r>
            <a:endParaRPr lang="en-US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dirty="0">
                <a:effectLst/>
                <a:sym typeface="+mn-ea"/>
              </a:rPr>
              <a:t>-Invite some pairs of students to perform in front of the class. Give feedback.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0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learnt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37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defTabSz="914400"/>
            <a:fld id="{AF7EADF4-2E15-4156-B7F6-87B07BC7506C}" type="slidenum">
              <a:rPr lang="en-US" altLang="en-US" sz="1300" smtClean="0">
                <a:solidFill>
                  <a:srgbClr val="000000"/>
                </a:solidFill>
                <a:cs typeface="Arial" panose="020B0604020202020204" pitchFamily="34" charset="0"/>
              </a:rPr>
              <a:t>20</a:t>
            </a:fld>
            <a:endParaRPr lang="en-US" altLang="en-US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9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58988-84DA-485D-A770-CB70EF0A3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7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wmf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wmf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honics-smart.edu.vn/" TargetMode="External"/><Relationship Id="rId3" Type="http://schemas.openxmlformats.org/officeDocument/2006/relationships/audio" Target="../media/audio1.wav"/><Relationship Id="rId7" Type="http://schemas.openxmlformats.org/officeDocument/2006/relationships/hyperlink" Target="http://www.vpbox.edu.v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honics.hcm@vpbox.edu.vn" TargetMode="External"/><Relationship Id="rId5" Type="http://schemas.openxmlformats.org/officeDocument/2006/relationships/hyperlink" Target="mailto:phonics.hanoi@vpbox.edu.vn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REWR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86051"/>
            <a:ext cx="22161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579689" y="1724025"/>
            <a:ext cx="7172325" cy="67452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779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smtClean="0">
                <a:ln w="9525">
                  <a:solidFill>
                    <a:srgbClr val="85DFD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kern="10" dirty="0" smtClean="0">
                <a:ln w="9525">
                  <a:solidFill>
                    <a:srgbClr val="85DFD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WARMLY </a:t>
            </a:r>
            <a:r>
              <a:rPr lang="en-US" sz="2800" b="1" kern="10" dirty="0" smtClean="0">
                <a:ln w="9525">
                  <a:solidFill>
                    <a:srgbClr val="85DFD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smtClean="0">
                <a:ln w="9525">
                  <a:solidFill>
                    <a:srgbClr val="85DFD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b="1" kern="10" smtClean="0">
                <a:ln w="9525">
                  <a:solidFill>
                    <a:srgbClr val="85DFD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2800" b="1" kern="10" smtClean="0">
                <a:ln w="9525">
                  <a:solidFill>
                    <a:srgbClr val="85DFD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ATTENDING </a:t>
            </a:r>
            <a:endParaRPr lang="en-US" sz="2800" b="1" kern="10" dirty="0" smtClean="0">
              <a:ln w="9525">
                <a:solidFill>
                  <a:srgbClr val="85DFD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smtClean="0">
                <a:ln w="9525">
                  <a:solidFill>
                    <a:srgbClr val="85DFD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4A </a:t>
            </a:r>
            <a:endParaRPr lang="en-US" sz="2800" b="1" kern="10" dirty="0">
              <a:ln w="9525">
                <a:solidFill>
                  <a:srgbClr val="85DFD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5" descr="BARBRSH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725" y="490970"/>
            <a:ext cx="825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COMMLINE"/>
          <p:cNvPicPr>
            <a:picLocks noChangeAspect="1" noChangeArrowheads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56" y="6460332"/>
            <a:ext cx="7344643" cy="32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0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539807628"/>
              </p:ext>
            </p:extLst>
          </p:nvPr>
        </p:nvGraphicFramePr>
        <p:xfrm>
          <a:off x="10221046" y="5096669"/>
          <a:ext cx="1998663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6" imgW="1999793" imgH="1831543" progId="MS_ClipArt_Gallery.2">
                  <p:embed/>
                </p:oleObj>
              </mc:Choice>
              <mc:Fallback>
                <p:oleObj name="Clip" r:id="rId6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1046" y="5096669"/>
                        <a:ext cx="1998663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8" descr="CRNRC09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2" y="5345113"/>
            <a:ext cx="15128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BARBRSH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8" y="742591"/>
            <a:ext cx="825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8" name="AutoShape 10"/>
          <p:cNvSpPr>
            <a:spLocks noChangeArrowheads="1"/>
          </p:cNvSpPr>
          <p:nvPr/>
        </p:nvSpPr>
        <p:spPr bwMode="auto">
          <a:xfrm>
            <a:off x="1709738" y="504825"/>
            <a:ext cx="1295400" cy="1219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154" name="Picture 11" descr="BOOK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4314"/>
            <a:ext cx="22606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41" name="Text Box 13"/>
          <p:cNvSpPr txBox="1">
            <a:spLocks noChangeArrowheads="1"/>
          </p:cNvSpPr>
          <p:nvPr/>
        </p:nvSpPr>
        <p:spPr bwMode="auto">
          <a:xfrm>
            <a:off x="2104156" y="4660901"/>
            <a:ext cx="808915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School:  Bach Dang Primary School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43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0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8" grpId="0" animBg="1"/>
      <p:bldP spid="380938" grpId="1" animBg="1"/>
      <p:bldP spid="3809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1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11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Content Placeholder 112"/>
          <p:cNvPicPr>
            <a:picLocks noGrp="1" noChangeAspect="1"/>
          </p:cNvPicPr>
          <p:nvPr>
            <p:ph idx="1"/>
          </p:nvPr>
        </p:nvPicPr>
        <p:blipFill>
          <a:blip r:embed="rId4"/>
          <a:srcRect l="22866"/>
          <a:stretch>
            <a:fillRect/>
          </a:stretch>
        </p:blipFill>
        <p:spPr>
          <a:xfrm>
            <a:off x="318135" y="1870857"/>
            <a:ext cx="3356610" cy="43516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2557950" y="1146841"/>
            <a:ext cx="8796162" cy="2894503"/>
            <a:chOff x="8442" y="4310"/>
            <a:chExt cx="10156" cy="5557"/>
          </a:xfrm>
        </p:grpSpPr>
        <p:sp>
          <p:nvSpPr>
            <p:cNvPr id="13" name="Rounded Rectangle 12"/>
            <p:cNvSpPr/>
            <p:nvPr/>
          </p:nvSpPr>
          <p:spPr>
            <a:xfrm>
              <a:off x="9096" y="5100"/>
              <a:ext cx="9502" cy="476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442" y="4310"/>
              <a:ext cx="3452" cy="2949"/>
              <a:chOff x="8442" y="4310"/>
              <a:chExt cx="3452" cy="2949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Pentagon 13"/>
              <p:cNvSpPr/>
              <p:nvPr/>
            </p:nvSpPr>
            <p:spPr>
              <a:xfrm>
                <a:off x="8442" y="4310"/>
                <a:ext cx="3452" cy="1131"/>
              </a:xfrm>
              <a:prstGeom prst="homePlate">
                <a:avLst/>
              </a:prstGeom>
              <a:solidFill>
                <a:srgbClr val="FDCD35"/>
              </a:solidFill>
              <a:ln>
                <a:solidFill>
                  <a:srgbClr val="E5B40F"/>
                </a:solidFill>
              </a:ln>
              <a:effectLst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C00000"/>
                    </a:solidFill>
                    <a:latin typeface="Comic Sans MS" panose="030F0702030302020204" pitchFamily="66" charset="0"/>
                    <a:cs typeface="Comic Sans MS" panose="030F0702030302020204" pitchFamily="66" charset="0"/>
                  </a:rPr>
                  <a:t>VALUE</a:t>
                </a:r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10800000">
                <a:off x="8580" y="5700"/>
                <a:ext cx="1021" cy="1559"/>
              </a:xfrm>
              <a:prstGeom prst="triangle">
                <a:avLst/>
              </a:prstGeom>
              <a:solidFill>
                <a:srgbClr val="DFB210"/>
              </a:solidFill>
              <a:ln>
                <a:noFill/>
              </a:ln>
              <a:effectLst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endParaRPr>
              </a:p>
            </p:txBody>
          </p:sp>
        </p:grpSp>
      </p:grpSp>
      <p:sp>
        <p:nvSpPr>
          <p:cNvPr id="20" name="Text Box 19"/>
          <p:cNvSpPr txBox="1"/>
          <p:nvPr/>
        </p:nvSpPr>
        <p:spPr>
          <a:xfrm>
            <a:off x="3309298" y="2369942"/>
            <a:ext cx="8044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F9246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Making a weekly schedule helps you to have a good week</a:t>
            </a:r>
            <a:r>
              <a:rPr lang="en-US" sz="2200" b="1" i="1" dirty="0">
                <a:solidFill>
                  <a:srgbClr val="0F9246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8997" y="914400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 smtClean="0">
                <a:latin typeface="+mj-lt"/>
              </a:rPr>
              <a:t>GAME</a:t>
            </a:r>
            <a:endParaRPr lang="en-US" sz="2800" b="1" u="sng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3702569" y="2218543"/>
            <a:ext cx="5396461" cy="1948723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WW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36892" y="2863121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w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eekly activities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745574" y="1176010"/>
            <a:ext cx="914400" cy="10425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59974" y="914400"/>
            <a:ext cx="322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latin typeface="+mj-lt"/>
              </a:rPr>
              <a:t>read an English book</a:t>
            </a:r>
            <a:endParaRPr lang="en-US" sz="2800" dirty="0">
              <a:latin typeface="+mj-lt"/>
            </a:endParaRPr>
          </a:p>
        </p:txBody>
      </p:sp>
      <p:pic>
        <p:nvPicPr>
          <p:cNvPr id="3" name="IfYouReHappyAndYouKnowIt-JuiceMusic-46206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2420" y="5432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87615"/>
              </p:ext>
            </p:extLst>
          </p:nvPr>
        </p:nvGraphicFramePr>
        <p:xfrm>
          <a:off x="374754" y="1379094"/>
          <a:ext cx="11662349" cy="3612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3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92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0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1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207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Monday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Tuesday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Wednesday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Thursday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Friday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Saturday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Sunday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96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latin typeface="+mj-lt"/>
                        </a:rPr>
                        <a:t>Morning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>
                    <a:solidFill>
                      <a:srgbClr val="EA73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96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latin typeface="+mj-lt"/>
                        </a:rPr>
                        <a:t>Afternoon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>
                    <a:solidFill>
                      <a:srgbClr val="EA73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96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latin typeface="+mj-lt"/>
                        </a:rPr>
                        <a:t>Evening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>
                    <a:solidFill>
                      <a:srgbClr val="EA73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8742" y="4107305"/>
            <a:ext cx="1400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TV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ngo-JuiceMusic-46206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4230" y="5417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845"/>
            <a:ext cx="10089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Ask and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2198" t="1844"/>
          <a:stretch>
            <a:fillRect/>
          </a:stretch>
        </p:blipFill>
        <p:spPr>
          <a:xfrm>
            <a:off x="480060" y="1041400"/>
            <a:ext cx="11231245" cy="3988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845"/>
            <a:ext cx="10089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Ask and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2198" t="1844"/>
          <a:stretch>
            <a:fillRect/>
          </a:stretch>
        </p:blipFill>
        <p:spPr>
          <a:xfrm>
            <a:off x="480060" y="1041400"/>
            <a:ext cx="11231245" cy="3988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7966"/>
          <a:stretch>
            <a:fillRect/>
          </a:stretch>
        </p:blipFill>
        <p:spPr>
          <a:xfrm>
            <a:off x="1530350" y="5029835"/>
            <a:ext cx="931481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845"/>
            <a:ext cx="10089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Ask and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7966" r="86161"/>
          <a:stretch>
            <a:fillRect/>
          </a:stretch>
        </p:blipFill>
        <p:spPr>
          <a:xfrm>
            <a:off x="1489710" y="3235325"/>
            <a:ext cx="1934210" cy="2425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86148" t="7966"/>
          <a:stretch>
            <a:fillRect/>
          </a:stretch>
        </p:blipFill>
        <p:spPr>
          <a:xfrm>
            <a:off x="8643620" y="3119755"/>
            <a:ext cx="2028190" cy="254063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586865" y="1795145"/>
            <a:ext cx="4776470" cy="715010"/>
          </a:xfrm>
          <a:prstGeom prst="wedgeRoundRectCallout">
            <a:avLst>
              <a:gd name="adj1" fmla="val -32358"/>
              <a:gd name="adj2" fmla="val 103730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do you do on 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46850" y="2704465"/>
            <a:ext cx="2419985" cy="724535"/>
          </a:xfrm>
          <a:prstGeom prst="wedgeRoundRectCallout">
            <a:avLst>
              <a:gd name="adj1" fmla="val 35362"/>
              <a:gd name="adj2" fmla="val 7112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_______.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3672" y="1199213"/>
            <a:ext cx="74687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u="sng" dirty="0" smtClean="0">
                <a:latin typeface="+mj-lt"/>
              </a:rPr>
              <a:t>Free talk</a:t>
            </a:r>
            <a:r>
              <a:rPr lang="vi-VN" sz="3600" b="1" dirty="0" smtClean="0">
                <a:latin typeface="+mj-lt"/>
              </a:rPr>
              <a:t>:</a:t>
            </a:r>
          </a:p>
          <a:p>
            <a:endParaRPr lang="vi-VN" sz="3600" b="1" dirty="0" smtClean="0">
              <a:latin typeface="+mj-lt"/>
            </a:endParaRPr>
          </a:p>
          <a:p>
            <a:r>
              <a:rPr lang="vi-VN" sz="3600" b="1" dirty="0">
                <a:latin typeface="+mj-lt"/>
              </a:rPr>
              <a:t> </a:t>
            </a:r>
            <a:r>
              <a:rPr lang="vi-VN" sz="3600" b="1" dirty="0" smtClean="0">
                <a:latin typeface="+mj-lt"/>
              </a:rPr>
              <a:t>     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- talk about your weekly schedule.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>
            <a:fillRect/>
          </a:stretch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082800" y="2149725"/>
            <a:ext cx="8026084" cy="23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- 5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steps 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sym typeface="+mn-ea"/>
              </a:rPr>
              <a:t>to make a weekly schedule.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Structure: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</a:rPr>
              <a:t>What do you do on </a:t>
            </a:r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...? – I --------------------- . </a:t>
            </a:r>
            <a:endParaRPr lang="en-US" sz="2800" i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977093" y="266455"/>
            <a:ext cx="242760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WRAP UP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386840"/>
            <a:ext cx="7098665" cy="4732655"/>
            <a:chOff x="1933" y="1885"/>
            <a:chExt cx="15334" cy="84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rcRect l="1147"/>
            <a:stretch>
              <a:fillRect/>
            </a:stretch>
          </p:blipFill>
          <p:spPr>
            <a:xfrm>
              <a:off x="1933" y="1885"/>
              <a:ext cx="15334" cy="8147"/>
            </a:xfrm>
            <a:prstGeom prst="rect">
              <a:avLst/>
            </a:prstGeom>
          </p:spPr>
        </p:pic>
        <p:sp>
          <p:nvSpPr>
            <p:cNvPr id="5" name="Rectangles 4"/>
            <p:cNvSpPr/>
            <p:nvPr/>
          </p:nvSpPr>
          <p:spPr>
            <a:xfrm>
              <a:off x="2301" y="9681"/>
              <a:ext cx="2400" cy="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4687" t="1844"/>
          <a:stretch>
            <a:fillRect/>
          </a:stretch>
        </p:blipFill>
        <p:spPr>
          <a:xfrm>
            <a:off x="7165340" y="1230630"/>
            <a:ext cx="5026660" cy="228473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404735" y="3851910"/>
            <a:ext cx="4602386" cy="582930"/>
          </a:xfrm>
          <a:prstGeom prst="wedgeRoundRectCallout">
            <a:avLst>
              <a:gd name="adj1" fmla="val -5263"/>
              <a:gd name="adj2" fmla="val 7124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do you do on 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9619615" y="4886960"/>
            <a:ext cx="2242185" cy="524510"/>
          </a:xfrm>
          <a:prstGeom prst="wedgeRoundRectCallout">
            <a:avLst>
              <a:gd name="adj1" fmla="val 3101"/>
              <a:gd name="adj2" fmla="val 75423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_______.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ily Routine Freeze Song with Matt and Tunes - Action Songs - Learn English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94872" y="0"/>
            <a:ext cx="11842228" cy="6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2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20787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3" name="Group 1"/>
          <p:cNvGrpSpPr/>
          <p:nvPr/>
        </p:nvGrpSpPr>
        <p:grpSpPr bwMode="auto">
          <a:xfrm>
            <a:off x="3236913" y="649288"/>
            <a:ext cx="7864475" cy="5481637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r" defTabSz="1219200">
                <a:defRPr/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>
                <a:defRPr/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028" y="2835905"/>
              <a:ext cx="5584271" cy="4225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1219200"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>
                <a:lnSpc>
                  <a:spcPct val="120000"/>
                </a:lnSpc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>
                <a:lnSpc>
                  <a:spcPct val="120000"/>
                </a:lnSpc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61444" name="Picture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338"/>
            <a:ext cx="26844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45" y="269823"/>
            <a:ext cx="5411866" cy="5003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7299" y="5063344"/>
            <a:ext cx="8744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List your activities in the week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4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729" y="5220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10" y="194245"/>
            <a:ext cx="6056027" cy="4395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075" y="4590021"/>
            <a:ext cx="10039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Draw a ‘My weekly schedule’ table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4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39" y="4840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03" y="284813"/>
            <a:ext cx="6400800" cy="4062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8485" y="4545050"/>
            <a:ext cx="8090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Fill the activities in the table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259" y="4701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95" y="734518"/>
            <a:ext cx="5756223" cy="3704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7543" y="4423660"/>
            <a:ext cx="8436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Make your schedule beautiful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4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426" y="4580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8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72" y="614595"/>
            <a:ext cx="6115987" cy="3837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5178" y="4452078"/>
            <a:ext cx="2704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Follow it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4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3495" y="4697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27455" y="1196975"/>
            <a:ext cx="9737090" cy="5388610"/>
            <a:chOff x="1933" y="1885"/>
            <a:chExt cx="15334" cy="84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rcRect l="1147"/>
            <a:stretch>
              <a:fillRect/>
            </a:stretch>
          </p:blipFill>
          <p:spPr>
            <a:xfrm>
              <a:off x="1933" y="1885"/>
              <a:ext cx="15334" cy="8147"/>
            </a:xfrm>
            <a:prstGeom prst="rect">
              <a:avLst/>
            </a:prstGeom>
          </p:spPr>
        </p:pic>
        <p:sp>
          <p:nvSpPr>
            <p:cNvPr id="5" name="Rectangles 4"/>
            <p:cNvSpPr/>
            <p:nvPr/>
          </p:nvSpPr>
          <p:spPr>
            <a:xfrm>
              <a:off x="2301" y="9681"/>
              <a:ext cx="2400" cy="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Track 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4465" y="32956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477</Words>
  <Application>Microsoft Office PowerPoint</Application>
  <PresentationFormat>Widescreen</PresentationFormat>
  <Paragraphs>83</Paragraphs>
  <Slides>20</Slides>
  <Notes>9</Notes>
  <HiddenSlides>0</HiddenSlides>
  <MMClips>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Tahoma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37</cp:revision>
  <dcterms:created xsi:type="dcterms:W3CDTF">2023-11-01T09:51:00Z</dcterms:created>
  <dcterms:modified xsi:type="dcterms:W3CDTF">2024-01-24T02:28:27Z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35A3031CA5804D21A96E537804BA7C03_13</vt:lpwstr>
  </property>
  <property fmtid="{D5CDD505-2E9C-101B-9397-08002B2CF9AE}" pid="3" name="KSOProductBuildVer">
    <vt:lpwstr>1033-12.2.0.13266</vt:lpwstr>
  </property>
</Properties>
</file>