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32" r:id="rId3"/>
    <p:sldMasterId id="2147483744" r:id="rId4"/>
    <p:sldMasterId id="2147483785" r:id="rId5"/>
    <p:sldMasterId id="2147483797" r:id="rId6"/>
    <p:sldMasterId id="2147483809" r:id="rId7"/>
  </p:sldMasterIdLst>
  <p:notesMasterIdLst>
    <p:notesMasterId r:id="rId54"/>
  </p:notesMasterIdLst>
  <p:sldIdLst>
    <p:sldId id="341" r:id="rId8"/>
    <p:sldId id="342" r:id="rId9"/>
    <p:sldId id="343" r:id="rId10"/>
    <p:sldId id="345" r:id="rId11"/>
    <p:sldId id="346" r:id="rId12"/>
    <p:sldId id="347" r:id="rId13"/>
    <p:sldId id="348" r:id="rId14"/>
    <p:sldId id="323" r:id="rId15"/>
    <p:sldId id="261" r:id="rId16"/>
    <p:sldId id="262" r:id="rId17"/>
    <p:sldId id="263" r:id="rId18"/>
    <p:sldId id="264" r:id="rId19"/>
    <p:sldId id="265" r:id="rId20"/>
    <p:sldId id="269" r:id="rId21"/>
    <p:sldId id="268" r:id="rId22"/>
    <p:sldId id="267" r:id="rId23"/>
    <p:sldId id="266" r:id="rId24"/>
    <p:sldId id="272" r:id="rId25"/>
    <p:sldId id="271" r:id="rId26"/>
    <p:sldId id="298" r:id="rId27"/>
    <p:sldId id="270" r:id="rId28"/>
    <p:sldId id="275" r:id="rId29"/>
    <p:sldId id="274" r:id="rId30"/>
    <p:sldId id="299" r:id="rId31"/>
    <p:sldId id="273" r:id="rId32"/>
    <p:sldId id="324" r:id="rId33"/>
    <p:sldId id="325" r:id="rId34"/>
    <p:sldId id="318" r:id="rId35"/>
    <p:sldId id="320" r:id="rId36"/>
    <p:sldId id="334" r:id="rId37"/>
    <p:sldId id="326" r:id="rId38"/>
    <p:sldId id="327" r:id="rId39"/>
    <p:sldId id="328" r:id="rId40"/>
    <p:sldId id="329" r:id="rId41"/>
    <p:sldId id="330" r:id="rId42"/>
    <p:sldId id="308" r:id="rId43"/>
    <p:sldId id="335" r:id="rId44"/>
    <p:sldId id="307" r:id="rId45"/>
    <p:sldId id="336" r:id="rId46"/>
    <p:sldId id="331" r:id="rId47"/>
    <p:sldId id="333" r:id="rId48"/>
    <p:sldId id="337" r:id="rId49"/>
    <p:sldId id="338" r:id="rId50"/>
    <p:sldId id="339" r:id="rId51"/>
    <p:sldId id="340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4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7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56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4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25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1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09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68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C716-E2D9-4EF0-9627-B8B169F4F89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A0C7-9E07-4A29-A9BD-31F2EE31B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4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56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4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25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1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9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8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75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4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7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6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2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2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4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5059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4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5C02F4-0D2D-444D-B17F-CEE76B2743EC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5C02F4-0D2D-444D-B17F-CEE76B2743EC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5C02F4-0D2D-444D-B17F-CEE76B2743EC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9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2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8" y="480061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8" y="6127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4" indent="0">
              <a:buNone/>
              <a:defRPr sz="2800"/>
            </a:lvl2pPr>
            <a:lvl3pPr marL="913171" indent="0">
              <a:buNone/>
              <a:defRPr sz="2400"/>
            </a:lvl3pPr>
            <a:lvl4pPr marL="1369756" indent="0">
              <a:buNone/>
              <a:defRPr sz="2000"/>
            </a:lvl4pPr>
            <a:lvl5pPr marL="1826341" indent="0">
              <a:buNone/>
              <a:defRPr sz="2000"/>
            </a:lvl5pPr>
            <a:lvl6pPr marL="2282925" indent="0">
              <a:buNone/>
              <a:defRPr sz="2000"/>
            </a:lvl6pPr>
            <a:lvl7pPr marL="2739511" indent="0">
              <a:buNone/>
              <a:defRPr sz="2000"/>
            </a:lvl7pPr>
            <a:lvl8pPr marL="3196091" indent="0">
              <a:buNone/>
              <a:defRPr sz="2000"/>
            </a:lvl8pPr>
            <a:lvl9pPr marL="36526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8" y="536734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0" y="2746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61277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4" indent="0">
              <a:buNone/>
              <a:defRPr sz="2800"/>
            </a:lvl2pPr>
            <a:lvl3pPr marL="913908" indent="0">
              <a:buNone/>
              <a:defRPr sz="2400"/>
            </a:lvl3pPr>
            <a:lvl4pPr marL="1370863" indent="0">
              <a:buNone/>
              <a:defRPr sz="2000"/>
            </a:lvl4pPr>
            <a:lvl5pPr marL="1827816" indent="0">
              <a:buNone/>
              <a:defRPr sz="2000"/>
            </a:lvl5pPr>
            <a:lvl6pPr marL="2284769" indent="0">
              <a:buNone/>
              <a:defRPr sz="2000"/>
            </a:lvl6pPr>
            <a:lvl7pPr marL="2741724" indent="0">
              <a:buNone/>
              <a:defRPr sz="2000"/>
            </a:lvl7pPr>
            <a:lvl8pPr marL="3198676" indent="0">
              <a:buNone/>
              <a:defRPr sz="2000"/>
            </a:lvl8pPr>
            <a:lvl9pPr marL="36556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AF51-D629-4BF0-BD61-B5B564D2B5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E83D-DDFC-4AE0-96BE-1CBB64123FF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73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E1DF-1D03-4EF4-BFE9-1166DD583FD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4CB-ECB4-4F19-8CDF-0F866E23846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602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A0C1-F841-4586-91C0-F02B6A219F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D6712-ACF2-4DB0-A4FC-ADB8BF6FBEF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15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150-1B66-4B7E-ADB7-0BD949707FB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EAD2B-03F1-4C7F-859B-02B25A9ECA9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308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1B6C-9E6D-425D-9E2D-9ABF3E44C7A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0157-4537-409B-9ABD-7B7C5178668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00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055E-4195-49A5-BB7E-B7E2B5453A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9524-7D16-4F84-BAF7-8F920EE976D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126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5481-D017-4325-83C1-F558C308422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CF95-893D-495E-9A9E-12FB76F1288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22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08C0-417E-4AC3-BAFA-19191B4517A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8B68-0DCA-46E0-934D-DA5CE5532613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973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61277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4" indent="0">
              <a:buNone/>
              <a:defRPr sz="2800"/>
            </a:lvl2pPr>
            <a:lvl3pPr marL="913908" indent="0">
              <a:buNone/>
              <a:defRPr sz="2400"/>
            </a:lvl3pPr>
            <a:lvl4pPr marL="1370863" indent="0">
              <a:buNone/>
              <a:defRPr sz="2000"/>
            </a:lvl4pPr>
            <a:lvl5pPr marL="1827816" indent="0">
              <a:buNone/>
              <a:defRPr sz="2000"/>
            </a:lvl5pPr>
            <a:lvl6pPr marL="2284769" indent="0">
              <a:buNone/>
              <a:defRPr sz="2000"/>
            </a:lvl6pPr>
            <a:lvl7pPr marL="2741724" indent="0">
              <a:buNone/>
              <a:defRPr sz="2000"/>
            </a:lvl7pPr>
            <a:lvl8pPr marL="3198676" indent="0">
              <a:buNone/>
              <a:defRPr sz="2000"/>
            </a:lvl8pPr>
            <a:lvl9pPr marL="365563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D60F-0676-4D95-A3FC-B1334531BB9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891F-50E4-487E-9077-F0104173A7E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02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66BF-2FD2-4750-85D2-09A4DFE7ED9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194C-D26E-48D8-876A-F8C21E01116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860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8FB5-063D-4C76-BDB0-F8AA4FFD740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88D8-7566-4F1A-A5A1-064B7F0148F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516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3" y="274642"/>
            <a:ext cx="8229601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8D50-673B-4904-9574-A0C1CDE926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33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15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52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89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18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68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07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54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2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53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8" y="6127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4" indent="0">
              <a:buNone/>
              <a:defRPr sz="2800"/>
            </a:lvl2pPr>
            <a:lvl3pPr marL="913171" indent="0">
              <a:buNone/>
              <a:defRPr sz="2400"/>
            </a:lvl3pPr>
            <a:lvl4pPr marL="1369756" indent="0">
              <a:buNone/>
              <a:defRPr sz="2000"/>
            </a:lvl4pPr>
            <a:lvl5pPr marL="1826341" indent="0">
              <a:buNone/>
              <a:defRPr sz="2000"/>
            </a:lvl5pPr>
            <a:lvl6pPr marL="2282925" indent="0">
              <a:buNone/>
              <a:defRPr sz="2000"/>
            </a:lvl6pPr>
            <a:lvl7pPr marL="2739511" indent="0">
              <a:buNone/>
              <a:defRPr sz="2000"/>
            </a:lvl7pPr>
            <a:lvl8pPr marL="3196091" indent="0">
              <a:buNone/>
              <a:defRPr sz="2000"/>
            </a:lvl8pPr>
            <a:lvl9pPr marL="36526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9" y="274638"/>
            <a:ext cx="8229601" cy="1143000"/>
          </a:xfrm>
          <a:prstGeom prst="rect">
            <a:avLst/>
          </a:prstGeom>
        </p:spPr>
        <p:txBody>
          <a:bodyPr vert="horz" lIns="91316" tIns="45660" rIns="91316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600200"/>
            <a:ext cx="8229601" cy="4525963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C499-099F-4775-AEAB-20459E06A3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0" y="6356361"/>
            <a:ext cx="2895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317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8" indent="-342438" algn="l" defTabSz="9131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1" indent="-285365" algn="l" defTabSz="9131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62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50" indent="-228293" algn="l" defTabSz="9131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33" indent="-228293" algn="l" defTabSz="9131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7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0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89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4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6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5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1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8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9" y="274639"/>
            <a:ext cx="8229601" cy="1143000"/>
          </a:xfrm>
          <a:prstGeom prst="rect">
            <a:avLst/>
          </a:prstGeom>
        </p:spPr>
        <p:txBody>
          <a:bodyPr vert="horz" lIns="91316" tIns="45660" rIns="91316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600201"/>
            <a:ext cx="8229601" cy="4525963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0" y="6356362"/>
            <a:ext cx="2895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317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8" indent="-342438" algn="l" defTabSz="9131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1" indent="-285365" algn="l" defTabSz="9131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62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50" indent="-228293" algn="l" defTabSz="9131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33" indent="-228293" algn="l" defTabSz="9131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7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0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89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4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6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5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1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8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1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1"/>
            <a:ext cx="8229601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8"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6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390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0" indent="-285596" algn="l" defTabSz="9139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5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0" indent="-228477" algn="l" defTabSz="9139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3" indent="-228477" algn="l" defTabSz="9139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6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5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08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8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3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9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2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3" y="274638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3" y="1600200"/>
            <a:ext cx="8229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08">
              <a:defRPr/>
            </a:pPr>
            <a:fld id="{27D7A860-6EBD-4FE5-BDB2-8FCEE1C49AA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908">
                <a:defRPr/>
              </a:pPr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5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08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defTabSz="913908" fontAlgn="base">
              <a:spcBef>
                <a:spcPct val="0"/>
              </a:spcBef>
              <a:spcAft>
                <a:spcPct val="0"/>
              </a:spcAft>
            </a:pPr>
            <a:fld id="{C216AFE8-57DE-4F95-8385-3735D3AD8D1C}" type="slidenum">
              <a:rPr lang="vi-VN" altLang="vi-VN" smtClean="0">
                <a:cs typeface="Arial" panose="020B0604020202020204" pitchFamily="34" charset="0"/>
              </a:rPr>
              <a:pPr defTabSz="91390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3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5pPr>
      <a:lvl6pPr marL="45695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6pPr>
      <a:lvl7pPr marL="913908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7pPr>
      <a:lvl8pPr marL="1370863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8pPr>
      <a:lvl9pPr marL="1827816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9pPr>
    </p:titleStyle>
    <p:bodyStyle>
      <a:lvl1pPr marL="342714" indent="-34271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0" indent="-2855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5" indent="-2284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0" indent="-2284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3" indent="-2284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6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5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08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8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3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9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2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544925-9C5B-4E21-97BB-227682D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049E19-B017-4F00-B070-5503ADDB0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4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15"/>
          <p:cNvSpPr>
            <a:spLocks noChangeArrowheads="1" noChangeShapeType="1" noTextEdit="1"/>
          </p:cNvSpPr>
          <p:nvPr/>
        </p:nvSpPr>
        <p:spPr bwMode="auto">
          <a:xfrm>
            <a:off x="719137" y="990600"/>
            <a:ext cx="7629525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KÍNH CHÀO QUÝ THẦY, CÔ ĐẾN DỰ GIỜ!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5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810000" y="3505200"/>
            <a:ext cx="1836688" cy="914400"/>
          </a:xfrm>
          <a:prstGeom prst="round1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16" tIns="45660" rIns="91316" bIns="45660" anchor="ctr"/>
          <a:lstStyle/>
          <a:p>
            <a:pPr algn="ctr">
              <a:defRPr/>
            </a:pPr>
            <a:r>
              <a:rPr lang="en-US" sz="4800" b="1" noProof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ết quả hình ảnh cho con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3851930" y="5257800"/>
            <a:ext cx="1769741" cy="8299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6" tIns="45660" rIns="91316" bIns="45660">
            <a:spAutoFit/>
          </a:bodyPr>
          <a:lstStyle/>
          <a:p>
            <a:pPr>
              <a:defRPr/>
            </a:pPr>
            <a:r>
              <a:rPr lang="en-US" sz="4800" noProof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noProof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800" b="1" noProof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9218" name="Content Placeholder 3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536"/>
            <a:ext cx="9144000" cy="6848464"/>
          </a:xfrm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62000" y="3574110"/>
            <a:ext cx="1828800" cy="830876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16" tIns="45660" rIns="91316" bIns="45660">
            <a:spAutoFit/>
          </a:bodyPr>
          <a:lstStyle/>
          <a:p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Gấu</a:t>
            </a:r>
            <a:r>
              <a:rPr lang="en-US" altLang="zh-CN" sz="4800" b="1" dirty="0"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0242" name="Content Placeholder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6198"/>
            <a:ext cx="9144000" cy="7162801"/>
          </a:xfrm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676400" y="5229200"/>
            <a:ext cx="3722712" cy="1569539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16" tIns="45660" rIns="91316" bIns="4566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Lợn</a:t>
            </a:r>
            <a:r>
              <a:rPr lang="en-US" altLang="zh-CN" sz="48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lòi</a:t>
            </a:r>
            <a:r>
              <a:rPr lang="en-US" altLang="zh-CN" sz="48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( </a:t>
            </a:r>
            <a:r>
              <a:rPr lang="en-US" altLang="zh-CN" sz="4800" b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Heo</a:t>
            </a:r>
            <a:r>
              <a:rPr lang="en-US" altLang="zh-CN" sz="48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r>
              <a:rPr lang="en-US" altLang="zh-CN" sz="48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)</a:t>
            </a:r>
            <a:r>
              <a:rPr lang="en-US" altLang="zh-CN" sz="4800" b="1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endParaRPr lang="en-US" altLang="zh-CN" sz="4800" b="1" dirty="0">
              <a:solidFill>
                <a:srgbClr val="FFFF00"/>
              </a:solidFill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1" animBg="1"/>
      <p:bldP spid="1024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4338" name="Content Placeholder 3" descr="Cho_soi_B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988"/>
            <a:ext cx="9144000" cy="6831012"/>
          </a:xfrm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172200" y="3505200"/>
            <a:ext cx="2160588" cy="830876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6" tIns="45660" rIns="91316" bIns="45660">
            <a:spAutoFit/>
          </a:bodyPr>
          <a:lstStyle/>
          <a:p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Chó</a:t>
            </a:r>
            <a:r>
              <a:rPr lang="en-US" altLang="zh-CN" sz="48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sói</a:t>
            </a:r>
            <a:endParaRPr lang="en-US" altLang="zh-CN" sz="48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3314" name="Content Placeholder 3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1831" y="788442"/>
            <a:ext cx="1519717" cy="830876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316" tIns="45660" rIns="91316" bIns="45660">
            <a:spAutoFit/>
          </a:bodyPr>
          <a:lstStyle/>
          <a:p>
            <a:r>
              <a:rPr lang="en-US" altLang="zh-CN" sz="48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Sư</a:t>
            </a: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tử</a:t>
            </a:r>
            <a:endParaRPr lang="en-US" altLang="zh-CN" sz="4800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2290" name="Content Placeholder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-273039"/>
            <a:ext cx="9143999" cy="7131039"/>
          </a:xfrm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380316" y="980728"/>
            <a:ext cx="1245603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Thỏ</a:t>
            </a:r>
            <a:endParaRPr lang="en-US" altLang="zh-CN" sz="48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1266" name="Content Placeholder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8" y="12710"/>
            <a:ext cx="9102725" cy="6824663"/>
          </a:xfrm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570" y="4437112"/>
            <a:ext cx="2864636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Ngựa</a:t>
            </a:r>
            <a:r>
              <a:rPr lang="en-US" altLang="zh-CN" sz="48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vằn</a:t>
            </a:r>
            <a:r>
              <a:rPr lang="en-US" altLang="zh-CN" sz="4800" dirty="0">
                <a:solidFill>
                  <a:srgbClr val="FFFF00"/>
                </a:solidFill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bò rừ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01138" cy="6804025"/>
          </a:xfrm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057400" y="4572000"/>
            <a:ext cx="2348469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Bò</a:t>
            </a:r>
            <a:r>
              <a:rPr lang="en-US" altLang="zh-CN" sz="48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endParaRPr lang="en-US" altLang="zh-CN" sz="48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kh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475666" y="4396203"/>
            <a:ext cx="1332166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Khỉ</a:t>
            </a:r>
            <a:r>
              <a:rPr lang="en-US" altLang="zh-CN" sz="4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19050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114800"/>
            <a:ext cx="14544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cap="all" dirty="0" err="1">
                <a:ln w="9000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cap="all" dirty="0">
              <a:ln w="9000" cmpd="sng">
                <a:solidFill>
                  <a:srgbClr val="0000FF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752" y="1219200"/>
            <a:ext cx="8425448" cy="58477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kern="1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KÍNH CHÀO QUÝ THẦY, CÔ ĐẾN DỰ GIỜ!</a:t>
            </a:r>
          </a:p>
        </p:txBody>
      </p:sp>
    </p:spTree>
    <p:extLst>
      <p:ext uri="{BB962C8B-B14F-4D97-AF65-F5344CB8AC3E}">
        <p14:creationId xmlns:p14="http://schemas.microsoft.com/office/powerpoint/2010/main" val="8491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vư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6"/>
            <a:ext cx="9144000" cy="68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75666" y="4396203"/>
            <a:ext cx="1575822" cy="7539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b="1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Vượn</a:t>
            </a:r>
            <a:r>
              <a:rPr lang="en-US" altLang="zh-CN" dirty="0" smtClean="0">
                <a:ea typeface="SimSun" pitchFamily="2" charset="-122"/>
              </a:rPr>
              <a:t> </a:t>
            </a:r>
            <a:endParaRPr lang="en-US" altLang="zh-CN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8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5362" name="Content Placeholder 3" descr="tê giá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"/>
            <a:ext cx="9144000" cy="7086596"/>
          </a:xfrm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430598" y="6005513"/>
            <a:ext cx="2080768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Tê</a:t>
            </a:r>
            <a:r>
              <a:rPr lang="en-US" altLang="zh-CN" sz="48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giác</a:t>
            </a:r>
            <a:endParaRPr lang="en-US" altLang="zh-CN" sz="48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só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" y="0"/>
            <a:ext cx="91224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940152" y="2060857"/>
            <a:ext cx="1261633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Sóc</a:t>
            </a:r>
            <a:r>
              <a:rPr lang="en-US" altLang="zh-CN" sz="4800" dirty="0"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8"/>
            <a:ext cx="9144000" cy="68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259642" y="908720"/>
            <a:ext cx="1518114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Chồn</a:t>
            </a:r>
            <a:endParaRPr lang="en-US" altLang="zh-CN" sz="4800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 descr="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00800" y="5715000"/>
            <a:ext cx="2057400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en-US" altLang="zh-CN" sz="4800" dirty="0" err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Cáo</a:t>
            </a:r>
            <a:endParaRPr lang="en-US" altLang="zh-CN" sz="4800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4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20482" name="Content Placeholder 3" descr="hươu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80966" y="-28575"/>
            <a:ext cx="9224966" cy="6886575"/>
          </a:xfrm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71610" y="5445224"/>
            <a:ext cx="1595058" cy="8308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8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Hươu</a:t>
            </a:r>
            <a:endParaRPr lang="en-US" altLang="zh-CN" sz="4800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Text Box 6"/>
          <p:cNvSpPr txBox="1"/>
          <p:nvPr/>
        </p:nvSpPr>
        <p:spPr>
          <a:xfrm>
            <a:off x="152401" y="1719351"/>
            <a:ext cx="8839200" cy="2892979"/>
          </a:xfrm>
          <a:prstGeom prst="rect">
            <a:avLst/>
          </a:prstGeom>
          <a:noFill/>
          <a:ln w="9525">
            <a:noFill/>
          </a:ln>
        </p:spPr>
        <p:txBody>
          <a:bodyPr wrap="square" lIns="91316" tIns="45660" rIns="91316" bIns="4566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noProof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Bài 1: Xếp tên các con vật dưới đây vào nhóm thích hợp: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noProof="1">
                <a:latin typeface="Times New Roman" panose="02020603050405020304" pitchFamily="18" charset="0"/>
              </a:rPr>
              <a:t> a/ Thú dữ, nguy </a:t>
            </a:r>
            <a:r>
              <a:rPr lang="en-US" sz="2800" noProof="1" smtClean="0">
                <a:latin typeface="Times New Roman" panose="02020603050405020304" pitchFamily="18" charset="0"/>
              </a:rPr>
              <a:t>hiểm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b/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</a:rPr>
              <a:t>Thú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nguy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hiểm</a:t>
            </a:r>
            <a:endParaRPr lang="en-US" altLang="zh-CN" sz="2800" dirty="0">
              <a:latin typeface="Times New Roman" pitchFamily="18" charset="0"/>
              <a:ea typeface="SimSun" pitchFamily="2" charset="-122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noProof="1">
                <a:latin typeface="Times New Roman" panose="02020603050405020304" pitchFamily="18" charset="0"/>
              </a:rPr>
              <a:t>(</a:t>
            </a:r>
            <a:r>
              <a:rPr lang="en-US" sz="28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hổ</a:t>
            </a:r>
            <a:r>
              <a:rPr lang="en-US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, báo, gấu, lợn </a:t>
            </a:r>
            <a:r>
              <a:rPr lang="en-US" sz="28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lòi </a:t>
            </a:r>
            <a:r>
              <a:rPr lang="en-US" sz="2800" b="1" noProof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(heo rừng)</a:t>
            </a:r>
            <a:r>
              <a:rPr lang="en-US" sz="28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chó sói, sư tử, thỏ, ngựa vằn, bò rừng, khỉ, vượn, tê giác, sóc, chồn, cáo, hươu</a:t>
            </a:r>
            <a:r>
              <a:rPr lang="en-US" sz="2800" b="1" noProof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046663" y="2514600"/>
            <a:ext cx="2066305" cy="5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hổ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029200" y="3048000"/>
            <a:ext cx="1828800" cy="5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thỏ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1219201" y="2133600"/>
            <a:ext cx="2666999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16" tIns="45660" rIns="91316" bIns="45660"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867400" y="21336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1316" tIns="45660" rIns="91316" bIns="45660"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82041"/>
              </p:ext>
            </p:extLst>
          </p:nvPr>
        </p:nvGraphicFramePr>
        <p:xfrm>
          <a:off x="304793" y="4724400"/>
          <a:ext cx="8534406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4191">
                <a:tc>
                  <a:txBody>
                    <a:bodyPr/>
                    <a:lstStyle/>
                    <a:p>
                      <a:pPr marL="0" marR="0" indent="0" algn="l" defTabSz="91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Thú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dữ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, </a:t>
                      </a: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nguy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hiểm</a:t>
                      </a:r>
                      <a:endParaRPr lang="en-US" altLang="zh-CN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Thú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không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nguy</a:t>
                      </a: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hiểm</a:t>
                      </a:r>
                      <a:endParaRPr lang="en-US" altLang="zh-CN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7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5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219007" y="9525"/>
            <a:ext cx="52325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Text Box 6"/>
          <p:cNvSpPr txBox="1"/>
          <p:nvPr/>
        </p:nvSpPr>
        <p:spPr>
          <a:xfrm>
            <a:off x="76200" y="1719351"/>
            <a:ext cx="9067800" cy="2892979"/>
          </a:xfrm>
          <a:prstGeom prst="rect">
            <a:avLst/>
          </a:prstGeom>
          <a:noFill/>
          <a:ln w="9525">
            <a:noFill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noProof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Bài 1: Xếp tên các con vật dưới đây vào nhóm thích hợp:</a:t>
            </a:r>
          </a:p>
          <a:p>
            <a:pPr>
              <a:spcBef>
                <a:spcPct val="50000"/>
              </a:spcBef>
              <a:defRPr/>
            </a:pPr>
            <a:r>
              <a:rPr lang="en-US" sz="2800" noProof="1">
                <a:latin typeface="Times New Roman" panose="02020603050405020304" pitchFamily="18" charset="0"/>
              </a:rPr>
              <a:t> a/ Thú dữ, nguy </a:t>
            </a:r>
            <a:r>
              <a:rPr lang="en-US" sz="2800" noProof="1" smtClean="0">
                <a:latin typeface="Times New Roman" panose="02020603050405020304" pitchFamily="18" charset="0"/>
              </a:rPr>
              <a:t>hiểm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b/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</a:rPr>
              <a:t>Thú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nguy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hiểm</a:t>
            </a:r>
            <a:endParaRPr lang="en-US" altLang="zh-CN" sz="2800" dirty="0">
              <a:latin typeface="Times New Roman" pitchFamily="18" charset="0"/>
              <a:ea typeface="SimSun" pitchFamily="2" charset="-122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noProof="1">
                <a:latin typeface="Times New Roman" panose="02020603050405020304" pitchFamily="18" charset="0"/>
              </a:rPr>
              <a:t>(</a:t>
            </a:r>
            <a:r>
              <a:rPr lang="en-US" sz="28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hổ</a:t>
            </a:r>
            <a:r>
              <a:rPr lang="en-US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, báo, gấu, lợn </a:t>
            </a:r>
            <a:r>
              <a:rPr lang="en-US" sz="28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lòi </a:t>
            </a:r>
            <a:r>
              <a:rPr lang="en-US" sz="2800" b="1" noProof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(heo rừng)</a:t>
            </a:r>
            <a:r>
              <a:rPr lang="en-US" sz="28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chó sói, sư tử, thỏ, ngựa vằn, bò rừng, khỉ, vượn, tê giác, sóc, chồn, cáo, hươu</a:t>
            </a:r>
            <a:r>
              <a:rPr lang="en-US" sz="2800" b="1" noProof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046663" y="2514600"/>
            <a:ext cx="2066305" cy="5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hổ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029200" y="3048000"/>
            <a:ext cx="1828800" cy="5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thỏ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1201737" y="2133600"/>
            <a:ext cx="2684463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16" tIns="45660" rIns="91316" bIns="45660"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638800" y="21336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1316" tIns="45660" rIns="91316" bIns="45660"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14317"/>
              </p:ext>
            </p:extLst>
          </p:nvPr>
        </p:nvGraphicFramePr>
        <p:xfrm>
          <a:off x="76198" y="4612330"/>
          <a:ext cx="8915402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7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8173">
                <a:tc>
                  <a:txBody>
                    <a:bodyPr/>
                    <a:lstStyle/>
                    <a:p>
                      <a:pPr marL="0" marR="0" indent="0" algn="ctr" defTabSz="91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Thú</a:t>
                      </a:r>
                      <a:r>
                        <a:rPr lang="en-US" altLang="zh-CN" sz="3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dữ</a:t>
                      </a:r>
                      <a:r>
                        <a:rPr lang="en-US" altLang="zh-CN" sz="3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, </a:t>
                      </a: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nguy</a:t>
                      </a:r>
                      <a:r>
                        <a:rPr lang="en-US" altLang="zh-CN" sz="3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hiểm</a:t>
                      </a:r>
                      <a:endParaRPr lang="en-US" altLang="zh-CN" sz="3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Thú</a:t>
                      </a:r>
                      <a:r>
                        <a:rPr lang="en-US" altLang="zh-CN" sz="3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không</a:t>
                      </a:r>
                      <a:r>
                        <a:rPr lang="en-US" altLang="zh-CN" sz="3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nguy</a:t>
                      </a:r>
                      <a:r>
                        <a:rPr lang="en-US" altLang="zh-CN" sz="3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lang="en-US" altLang="zh-CN" sz="3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SimSun" pitchFamily="2" charset="-122"/>
                        </a:rPr>
                        <a:t>hiểm</a:t>
                      </a:r>
                      <a:endParaRPr lang="en-US" altLang="zh-CN" sz="3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5097">
                <a:tc>
                  <a:txBody>
                    <a:bodyPr/>
                    <a:lstStyle/>
                    <a:p>
                      <a:pPr marL="0" marR="0" indent="0" algn="l" defTabSz="91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hổ, báo, gấu, lợn lòi, chó sói, sư tử, bò rừng, tê giác.</a:t>
                      </a:r>
                      <a:endParaRPr lang="en-US" altLang="zh-CN" sz="3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4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thỏ, ngựa vằn, khỉ, vượn, sóc, chồn, cáo</a:t>
                      </a:r>
                      <a:r>
                        <a:rPr lang="en-US" sz="34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,</a:t>
                      </a:r>
                      <a:r>
                        <a:rPr lang="vi-VN" sz="34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hươu.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4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AZGD1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213" y="609601"/>
            <a:ext cx="2617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ages68076_H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698750"/>
            <a:ext cx="2743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ages[34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5975" y="2743200"/>
            <a:ext cx="30448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images[73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724400"/>
            <a:ext cx="5226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images[97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4400"/>
            <a:ext cx="39624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images[36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2774950"/>
            <a:ext cx="3355974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4008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981200" y="0"/>
            <a:ext cx="4545013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ysClr val="windowText" lastClr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Thú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dữ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nguy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hiểm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4588" name="Picture 12" descr="lonloi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7237" y="685800"/>
            <a:ext cx="32559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329612" y="4191000"/>
            <a:ext cx="814388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Hổ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2362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ea typeface="SimSun" pitchFamily="2" charset="-122"/>
              </a:rPr>
              <a:t>Bò rừng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200400" y="1981200"/>
            <a:ext cx="168275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Lợn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lòi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(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heo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)</a:t>
            </a:r>
            <a:endParaRPr lang="en-US" altLang="zh-CN" sz="28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7239000" y="2220913"/>
            <a:ext cx="11430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tử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905000" y="4065588"/>
            <a:ext cx="13716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Chó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sói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562600" y="4202112"/>
            <a:ext cx="838200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Báo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116638" y="6248400"/>
            <a:ext cx="1427162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Tê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giác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334000" y="1219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24598" name="Picture 22" descr="Bo_ru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685800"/>
            <a:ext cx="332071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295400" y="2286000"/>
            <a:ext cx="1600200" cy="52228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Bò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600" name="Text Box 1"/>
          <p:cNvSpPr txBox="1">
            <a:spLocks noChangeArrowheads="1"/>
          </p:cNvSpPr>
          <p:nvPr/>
        </p:nvSpPr>
        <p:spPr bwMode="auto">
          <a:xfrm>
            <a:off x="1333500" y="6242050"/>
            <a:ext cx="30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24601" name="Text Box 2"/>
          <p:cNvSpPr txBox="1">
            <a:spLocks noChangeArrowheads="1"/>
          </p:cNvSpPr>
          <p:nvPr/>
        </p:nvSpPr>
        <p:spPr bwMode="auto">
          <a:xfrm>
            <a:off x="2908677" y="6248400"/>
            <a:ext cx="748923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Gấu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images[19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85800"/>
            <a:ext cx="31400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images[4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314007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ages[48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75" y="685800"/>
            <a:ext cx="3184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ages[5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2525" y="762000"/>
            <a:ext cx="2911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ages[5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49850"/>
            <a:ext cx="3048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images[80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0075" y="2781300"/>
            <a:ext cx="31083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4008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10762549" flipV="1">
            <a:off x="1978386" y="6329916"/>
            <a:ext cx="1066800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Vượn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362200" y="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FF"/>
                </a:solidFill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Thú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nguy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hiểm</a:t>
            </a:r>
            <a:endParaRPr lang="en-US" altLang="zh-CN" sz="4000" b="1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257800" y="350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ea typeface="SimSun" pitchFamily="2" charset="-122"/>
              </a:rPr>
              <a:t>hươu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232025" y="2133600"/>
            <a:ext cx="892175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Thỏ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385214" y="2133600"/>
            <a:ext cx="85378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524000" y="4048780"/>
            <a:ext cx="1676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Ngựa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vằn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210464" y="4049713"/>
            <a:ext cx="1066800" cy="522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hồn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5623" name="Picture 23" descr="1137470171_huo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618038"/>
            <a:ext cx="318452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000336" y="6338887"/>
            <a:ext cx="1171864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Hươu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413125" y="816936"/>
            <a:ext cx="70167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Khỉ</a:t>
            </a:r>
            <a:endParaRPr lang="en-US" altLang="zh-CN" sz="24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64" y="2743200"/>
            <a:ext cx="2866736" cy="4114800"/>
          </a:xfrm>
          <a:prstGeom prst="rect">
            <a:avLst/>
          </a:prstGeom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295736" y="6248400"/>
            <a:ext cx="867064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Cáo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819400" y="3257550"/>
            <a:ext cx="57150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vi-VN" sz="34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</a:t>
            </a:r>
            <a:r>
              <a:rPr lang="en-US" sz="34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NH, AI ĐÚNG”</a:t>
            </a:r>
            <a:endParaRPr lang="en-US" sz="34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83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1289"/>
            <a:ext cx="2308539" cy="206671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1000" y="1447800"/>
            <a:ext cx="8305800" cy="2438400"/>
          </a:xfrm>
          <a:prstGeom prst="cloudCallout">
            <a:avLst>
              <a:gd name="adj1" fmla="val -47291"/>
              <a:gd name="adj2" fmla="val 857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08539" y="4083570"/>
            <a:ext cx="6759262" cy="269823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4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28590"/>
            <a:ext cx="899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 err="1" smtClean="0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zh-CN" sz="3000" b="1" dirty="0" smtClean="0">
                <a:solidFill>
                  <a:prstClr val="black"/>
                </a:solidFill>
                <a:latin typeface="Times New Roman" pitchFamily="18" charset="0"/>
              </a:rPr>
              <a:t> 2: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Dựa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hiểu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biết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về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con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vật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trả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prstClr val="black"/>
                </a:solidFill>
                <a:latin typeface="Times New Roman" pitchFamily="18" charset="0"/>
              </a:rPr>
              <a:t>những</a:t>
            </a:r>
            <a:r>
              <a:rPr lang="en-US" altLang="zh-CN" sz="30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altLang="zh-CN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altLang="zh-CN" sz="3000" b="1" dirty="0" smtClean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zh-CN" sz="3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Times New Roman" pitchFamily="18" charset="0"/>
              </a:rPr>
              <a:t>a/ </a:t>
            </a:r>
            <a:r>
              <a:rPr lang="en-US" altLang="zh-CN" sz="3000" b="1" dirty="0" err="1">
                <a:latin typeface="Times New Roman" pitchFamily="18" charset="0"/>
              </a:rPr>
              <a:t>Thỏ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chạy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Times New Roman" pitchFamily="18" charset="0"/>
              </a:rPr>
              <a:t>b/ </a:t>
            </a:r>
            <a:r>
              <a:rPr lang="en-US" altLang="zh-CN" sz="3000" b="1" dirty="0" err="1">
                <a:latin typeface="Times New Roman" pitchFamily="18" charset="0"/>
              </a:rPr>
              <a:t>Sóc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chuyền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từ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cành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này</a:t>
            </a:r>
            <a:r>
              <a:rPr lang="en-US" altLang="zh-CN" sz="3000" b="1" dirty="0">
                <a:latin typeface="Times New Roman" pitchFamily="18" charset="0"/>
              </a:rPr>
              <a:t> sang </a:t>
            </a:r>
            <a:r>
              <a:rPr lang="en-US" altLang="zh-CN" sz="3000" b="1" dirty="0" err="1">
                <a:latin typeface="Times New Roman" pitchFamily="18" charset="0"/>
              </a:rPr>
              <a:t>cành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khác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Times New Roman" pitchFamily="18" charset="0"/>
              </a:rPr>
              <a:t>c/ </a:t>
            </a:r>
            <a:r>
              <a:rPr lang="en-US" altLang="zh-CN" sz="3000" b="1" dirty="0" err="1">
                <a:latin typeface="Times New Roman" pitchFamily="18" charset="0"/>
              </a:rPr>
              <a:t>Gấu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đi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Times New Roman" pitchFamily="18" charset="0"/>
              </a:rPr>
              <a:t>d/ </a:t>
            </a:r>
            <a:r>
              <a:rPr lang="en-US" altLang="zh-CN" sz="3000" b="1" dirty="0" err="1">
                <a:latin typeface="Times New Roman" pitchFamily="18" charset="0"/>
              </a:rPr>
              <a:t>Voi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kéo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gỗ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819400" y="2362200"/>
            <a:ext cx="2684463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16" tIns="45660" rIns="91316" bIns="45660"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017312" y="2362201"/>
            <a:ext cx="1772451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16" tIns="45660" rIns="91316" bIns="45660"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04800" y="2819400"/>
            <a:ext cx="2684463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16" tIns="45660" rIns="91316" bIns="45660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8089106" y="2366376"/>
            <a:ext cx="445294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16" tIns="45660" rIns="91316" bIns="456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2398810"/>
            <a:ext cx="8900864" cy="2096990"/>
          </a:xfrm>
          <a:prstGeom prst="rect">
            <a:avLst/>
          </a:prstGeom>
        </p:spPr>
        <p:txBody>
          <a:bodyPr/>
          <a:lstStyle>
            <a:lvl1pPr algn="ctr" defTabSz="913171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Thỏ chạy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nhanh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Thỏ chạy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như bay</a:t>
            </a:r>
            <a:r>
              <a:rPr lang="en-US" altLang="zh-CN" sz="3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3600" dirty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/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Thỏ chạy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như tên bắn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6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Text Box 98"/>
          <p:cNvSpPr txBox="1">
            <a:spLocks noChangeArrowheads="1"/>
          </p:cNvSpPr>
          <p:nvPr/>
        </p:nvSpPr>
        <p:spPr bwMode="auto">
          <a:xfrm>
            <a:off x="76200" y="1752600"/>
            <a:ext cx="7467600" cy="6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a)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Thỏ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chạy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</a:t>
            </a:r>
            <a:r>
              <a:rPr lang="en-US" altLang="zh-CN" sz="3600" b="1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3600" b="1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</a:t>
            </a:r>
            <a:r>
              <a:rPr lang="en-US" altLang="zh-CN" sz="36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?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9" name="Picture 17" descr="rabb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771803" y="3886200"/>
            <a:ext cx="2928958" cy="255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4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923" y="3124200"/>
            <a:ext cx="9082087" cy="3429000"/>
          </a:xfrm>
          <a:prstGeom prst="rect">
            <a:avLst/>
          </a:prstGeom>
        </p:spPr>
        <p:txBody>
          <a:bodyPr/>
          <a:lstStyle>
            <a:lvl1pPr algn="ctr" defTabSz="913171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</a:t>
            </a:r>
            <a:r>
              <a:rPr lang="vi-V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 chuyền từ cành này sang cành khác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thoăn thoắt</a:t>
            </a:r>
            <a:r>
              <a:rPr lang="vi-V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sz="3200" dirty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/>
            <a:r>
              <a:rPr lang="en-US" altLang="zh-CN" sz="3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3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32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 chuyền từ cành này sang cành khác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nhanh thoăn thoắt</a:t>
            </a:r>
            <a:r>
              <a:rPr lang="en-US" altLang="zh-C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algn="just"/>
            <a:endParaRPr lang="en-US" altLang="zh-CN" sz="3200" dirty="0" smtClean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/>
            <a:r>
              <a:rPr lang="en-US" altLang="zh-CN" sz="32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 chuyền từ cành này sang cành khác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nhẹ như không</a:t>
            </a:r>
            <a:r>
              <a:rPr lang="en-US" altLang="zh-C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3200" dirty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41838" y="1916832"/>
            <a:ext cx="8991600" cy="107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b) 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chuyền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cành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này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sang 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cành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khác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4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2438400"/>
            <a:ext cx="5446712" cy="2286000"/>
          </a:xfrm>
          <a:prstGeom prst="rect">
            <a:avLst/>
          </a:prstGeom>
        </p:spPr>
        <p:txBody>
          <a:bodyPr/>
          <a:lstStyle>
            <a:lvl1pPr algn="ctr" defTabSz="913171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Gấu đi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lặc lè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</a:p>
          <a:p>
            <a:pPr algn="l"/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Gấu đi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 chạp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3600" dirty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/>
            <a:r>
              <a:rPr lang="vi-VN" alt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Gấu đi </a:t>
            </a:r>
            <a:r>
              <a:rPr lang="vi-VN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 la lắc lư</a:t>
            </a:r>
            <a:r>
              <a:rPr lang="en-US" altLang="en-US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US" altLang="zh-C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32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lang="en-US" altLang="zh-CN" sz="3200" dirty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Text Box 101"/>
          <p:cNvSpPr txBox="1">
            <a:spLocks noChangeArrowheads="1"/>
          </p:cNvSpPr>
          <p:nvPr/>
        </p:nvSpPr>
        <p:spPr bwMode="auto">
          <a:xfrm>
            <a:off x="76200" y="1792190"/>
            <a:ext cx="4649688" cy="6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c)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Gấu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đi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4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19007" y="9525"/>
            <a:ext cx="54264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hỏi:</a:t>
            </a:r>
            <a:r>
              <a:rPr lang="en-US" sz="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2374032"/>
            <a:ext cx="6858000" cy="18169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3171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 kéo gỗ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rất khỏe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algn="l"/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en-US" altLang="zh-CN" sz="3600" dirty="0" err="1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kéo gỗ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hùng hục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algn="l"/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en-US" altLang="zh-CN" sz="3600" dirty="0" err="1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kéo gỗ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băng băng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lang="en-US" altLang="zh-CN" sz="3600" dirty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Text Box 105"/>
          <p:cNvSpPr txBox="1">
            <a:spLocks noChangeArrowheads="1"/>
          </p:cNvSpPr>
          <p:nvPr/>
        </p:nvSpPr>
        <p:spPr bwMode="auto">
          <a:xfrm>
            <a:off x="0" y="1792190"/>
            <a:ext cx="5788768" cy="6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d)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kéo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gỗ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?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9" name="Picture 8" descr="cartoon_elephant_balancing_on_ball_md_w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143500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4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743200" y="457200"/>
            <a:ext cx="56388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 algn="ctr">
              <a:spcBef>
                <a:spcPct val="50000"/>
              </a:spcBef>
            </a:pPr>
            <a:endParaRPr lang="vi-VN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71610" y="4413250"/>
            <a:ext cx="5105400" cy="3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600200"/>
            <a:ext cx="9220200" cy="876824"/>
          </a:xfrm>
          <a:prstGeom prst="rect">
            <a:avLst/>
          </a:prstGeom>
        </p:spPr>
        <p:txBody>
          <a:bodyPr lIns="91390" tIns="45696" rIns="91390" bIns="45696"/>
          <a:lstStyle>
            <a:lvl1pPr algn="ctr" defTabSz="913662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 smtClean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Thỏ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chạy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2800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/>
            <a:r>
              <a:rPr lang="en-US" altLang="zh-CN" sz="28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Thỏ chạy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 tên bắn.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5500" y="2518048"/>
            <a:ext cx="9082087" cy="910952"/>
          </a:xfrm>
          <a:prstGeom prst="rect">
            <a:avLst/>
          </a:prstGeom>
        </p:spPr>
        <p:txBody>
          <a:bodyPr lIns="91390" tIns="45696" rIns="91390" bIns="45696"/>
          <a:lstStyle>
            <a:lvl1pPr algn="ctr" defTabSz="913662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 smtClean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chuyền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cành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này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sang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cành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khác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2800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lang="en-US" altLang="zh-CN" sz="2800" dirty="0">
              <a:solidFill>
                <a:srgbClr val="0033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/>
            <a:r>
              <a:rPr lang="en-US" altLang="zh-CN" sz="28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 chuyền từ cành này sang cành khác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thoăn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thoắt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nhanh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thoăn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thoắt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nhẹ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 không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500" y="3824076"/>
            <a:ext cx="8956100" cy="900324"/>
          </a:xfrm>
          <a:prstGeom prst="rect">
            <a:avLst/>
          </a:prstGeom>
        </p:spPr>
        <p:txBody>
          <a:bodyPr lIns="91390" tIns="45696" rIns="91390" bIns="45696"/>
          <a:lstStyle>
            <a:lvl1pPr algn="ctr" defTabSz="913662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c)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Gấu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đi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2800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/>
            <a:r>
              <a:rPr lang="en-US" altLang="zh-CN" sz="28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Gấu đi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lặc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lè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 chạp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 </a:t>
            </a: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lắc lư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18107" y="4724400"/>
            <a:ext cx="8933507" cy="914400"/>
          </a:xfrm>
          <a:prstGeom prst="rect">
            <a:avLst/>
          </a:prstGeom>
        </p:spPr>
        <p:txBody>
          <a:bodyPr lIns="91390" tIns="45696" rIns="91390" bIns="45696"/>
          <a:lstStyle>
            <a:lvl1pPr algn="ctr" defTabSz="913662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d)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kéo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gỗ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2800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  <a:p>
            <a:pPr algn="l"/>
            <a:r>
              <a:rPr lang="en-US" altLang="zh-CN" sz="28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 kéo gỗ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rất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khỏe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hùng hục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băng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băng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5500" y="5791200"/>
            <a:ext cx="9032300" cy="953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16" tIns="45660" rIns="91316" bIns="45660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Để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lời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cho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hỏi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cụm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“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thì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em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?</a:t>
            </a:r>
            <a:endParaRPr lang="en-US" altLang="zh-CN" sz="28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219007" y="9525"/>
            <a:ext cx="54264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0" y="889337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5791200" y="3429000"/>
            <a:ext cx="3429000" cy="19050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6" grpId="1"/>
      <p:bldP spid="17" grpId="1" animBg="1"/>
      <p:bldP spid="17" grpId="2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7475" y="3101997"/>
            <a:ext cx="8874125" cy="23082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16" tIns="45660" rIns="91316" bIns="45660">
            <a:spAutoFit/>
          </a:bodyPr>
          <a:lstStyle/>
          <a:p>
            <a:endParaRPr lang="en-US" sz="3600" dirty="0" smtClean="0"/>
          </a:p>
          <a:p>
            <a:pPr algn="just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trả lời cho các câu hỏi có cụm từ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“như thế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thay thế cụm từ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“như thế nào”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bằng các từ hay cụm từ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đặc điểm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Up Ribbon 13"/>
          <p:cNvSpPr/>
          <p:nvPr/>
        </p:nvSpPr>
        <p:spPr>
          <a:xfrm>
            <a:off x="2286000" y="2511552"/>
            <a:ext cx="4724400" cy="993648"/>
          </a:xfrm>
          <a:prstGeom prst="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Kết</a:t>
            </a:r>
            <a:r>
              <a:rPr lang="en-US" altLang="zh-CN" sz="4000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luận</a:t>
            </a:r>
            <a:endParaRPr lang="en-US" altLang="zh-CN" sz="4000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4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12696" cy="1077170"/>
          </a:xfrm>
          <a:prstGeom prst="rect">
            <a:avLst/>
          </a:prstGeom>
          <a:solidFill>
            <a:schemeClr val="bg1"/>
          </a:solidFill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442544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3204544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4125028"/>
            <a:ext cx="9036496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490544"/>
            <a:ext cx="83058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2819400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61744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596593"/>
            <a:ext cx="9144000" cy="966007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947744"/>
            <a:ext cx="7772400" cy="529256"/>
          </a:xfrm>
          <a:prstGeom prst="rect">
            <a:avLst/>
          </a:prstGeom>
          <a:solidFill>
            <a:schemeClr val="bg1"/>
          </a:solidFill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219007" y="9525"/>
            <a:ext cx="54264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610072" y="1981200"/>
            <a:ext cx="4152928" cy="19050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4229100" y="1981200"/>
            <a:ext cx="4610100" cy="2057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9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53392"/>
              </p:ext>
            </p:extLst>
          </p:nvPr>
        </p:nvGraphicFramePr>
        <p:xfrm>
          <a:off x="152401" y="152400"/>
          <a:ext cx="8915400" cy="6614160"/>
        </p:xfrm>
        <a:graphic>
          <a:graphicData uri="http://schemas.openxmlformats.org/drawingml/2006/table">
            <a:tbl>
              <a:tblPr firstRow="1" firstCol="1" bandRow="1"/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8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3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3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hỏi</a:t>
                      </a:r>
                      <a:endParaRPr lang="en-US" sz="3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91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a)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Trâu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cày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rất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khỏe</a:t>
                      </a: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4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b)</a:t>
                      </a:r>
                      <a:r>
                        <a:rPr lang="en-US" sz="3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Ngựa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phi</a:t>
                      </a:r>
                      <a:r>
                        <a:rPr lang="en-US" sz="3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nhanh</a:t>
                      </a:r>
                      <a:r>
                        <a:rPr lang="en-US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như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bay</a:t>
                      </a: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c)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Thấy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một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ngựa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béo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tốt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đang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ăn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cỏ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Sói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thêm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rỏ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dãi</a:t>
                      </a: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4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d)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Đọc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xong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Khỉ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Nâu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cười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khành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khạch</a:t>
                      </a: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a)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Trâu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cày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như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thế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nào</a:t>
                      </a:r>
                      <a:r>
                        <a:rPr lang="en-US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b) </a:t>
                      </a:r>
                      <a:r>
                        <a:rPr lang="vi-VN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Ngựa phi </a:t>
                      </a:r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như thế </a:t>
                      </a:r>
                      <a:r>
                        <a:rPr lang="vi-VN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nào</a:t>
                      </a:r>
                      <a:r>
                        <a:rPr lang="en-US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vi-VN" sz="3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c) </a:t>
                      </a:r>
                      <a:r>
                        <a:rPr lang="vi-VN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Thấy một chú ngựa béo tốt đang ăn cỏ, Sói thèm </a:t>
                      </a:r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như thế </a:t>
                      </a:r>
                      <a:r>
                        <a:rPr lang="vi-VN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nào</a:t>
                      </a:r>
                      <a:r>
                        <a:rPr lang="en-US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vi-VN" sz="3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d) </a:t>
                      </a:r>
                      <a:r>
                        <a:rPr lang="vi-VN" sz="3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Đọc xong nội quy, Khỉ Nâu cười </a:t>
                      </a:r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như thế </a:t>
                      </a:r>
                      <a:r>
                        <a:rPr lang="vi-VN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nào</a:t>
                      </a:r>
                      <a:r>
                        <a:rPr lang="en-US" sz="3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?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6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925" y="1472625"/>
            <a:ext cx="4899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Hexagon 73"/>
          <p:cNvSpPr/>
          <p:nvPr/>
        </p:nvSpPr>
        <p:spPr>
          <a:xfrm>
            <a:off x="0" y="5029200"/>
            <a:ext cx="1752600" cy="685800"/>
          </a:xfrm>
          <a:prstGeom prst="hex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54" name="Oval 53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96200" y="1600200"/>
            <a:ext cx="1371600" cy="1353026"/>
            <a:chOff x="5638800" y="1161574"/>
            <a:chExt cx="1371600" cy="1353026"/>
          </a:xfrm>
        </p:grpSpPr>
        <p:sp>
          <p:nvSpPr>
            <p:cNvPr id="51" name="Oval 50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8" name="Oval 47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5" name="Oval 44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08726" y="1600200"/>
            <a:ext cx="1371600" cy="1353026"/>
            <a:chOff x="5638800" y="1161574"/>
            <a:chExt cx="1371600" cy="1353026"/>
          </a:xfrm>
        </p:grpSpPr>
        <p:sp>
          <p:nvSpPr>
            <p:cNvPr id="40" name="Oval 39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72" name="Oval 71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050" b="1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  <a:endPara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57600" y="5029200"/>
            <a:ext cx="3124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sậu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defTabSz="914400">
              <a:buAutoNum type="alphaUcPeriod"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1"/>
            <a:ext cx="41148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19007" y="9525"/>
            <a:ext cx="54264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3505200"/>
            <a:ext cx="8874125" cy="28622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16" tIns="45660" rIns="91316" bIns="45660">
            <a:spAutoFit/>
          </a:bodyPr>
          <a:lstStyle/>
          <a:p>
            <a:pPr algn="just"/>
            <a:endParaRPr lang="en-US" altLang="zh-CN" sz="3600" dirty="0" smtClean="0">
              <a:latin typeface="Times New Roman" pitchFamily="18" charset="0"/>
              <a:ea typeface="SimSun" pitchFamily="2" charset="-122"/>
            </a:endParaRPr>
          </a:p>
          <a:p>
            <a:pPr algn="just"/>
            <a:r>
              <a:rPr lang="en-US" altLang="zh-CN" sz="3600" dirty="0" err="1" smtClean="0">
                <a:latin typeface="Times New Roman" pitchFamily="18" charset="0"/>
                <a:ea typeface="SimSun" pitchFamily="2" charset="-122"/>
              </a:rPr>
              <a:t>Muốn</a:t>
            </a:r>
            <a:r>
              <a:rPr lang="en-US" altLang="zh-CN" sz="36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đặt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câu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hỏi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có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cụm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”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thì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ta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thay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altLang="zh-CN" sz="3600" dirty="0" smtClean="0">
                <a:latin typeface="Times New Roman" pitchFamily="18" charset="0"/>
                <a:ea typeface="SimSun" pitchFamily="2" charset="-122"/>
              </a:rPr>
              <a:t> hay </a:t>
            </a:r>
            <a:r>
              <a:rPr lang="en-US" altLang="zh-CN" sz="3600" dirty="0" err="1" smtClean="0">
                <a:latin typeface="Times New Roman" pitchFamily="18" charset="0"/>
                <a:ea typeface="SimSun" pitchFamily="2" charset="-122"/>
              </a:rPr>
              <a:t>cụm</a:t>
            </a:r>
            <a:r>
              <a:rPr lang="en-US" altLang="zh-CN" sz="36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chỉ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đặc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điểm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trong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câu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bằng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cụm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và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đặt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chấm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hỏi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cuối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câu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178175" y="3070204"/>
            <a:ext cx="2613025" cy="815996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anchor="ctr"/>
          <a:lstStyle/>
          <a:p>
            <a:pPr algn="ctr">
              <a:defRPr/>
            </a:pPr>
            <a:r>
              <a:rPr lang="en-US" altLang="zh-CN" sz="4800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Kết</a:t>
            </a:r>
            <a:r>
              <a:rPr lang="en-US" altLang="zh-CN" sz="4800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800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luận</a:t>
            </a:r>
            <a:endParaRPr lang="en-US" altLang="zh-CN" sz="4800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0" y="1447800"/>
            <a:ext cx="9067800" cy="1524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Muốn đặt câu hỏi có cụm từ “như thế nào” thì ta như thế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676400"/>
            <a:ext cx="5867400" cy="3124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6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/>
            <a:r>
              <a:rPr lang="en-US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61722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ĐỐ HAY CHO BÉ </a:t>
            </a:r>
          </a:p>
          <a:p>
            <a:pPr marL="0" indent="0" algn="ctr">
              <a:buNone/>
            </a:pP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CÁC LOÀI VẬT</a:t>
            </a:r>
            <a:endParaRPr lang="en-US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6858000" y="2286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266700" y="48577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266700" y="51117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280988" y="5334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90131" name="Text Box 20"/>
          <p:cNvSpPr txBox="1">
            <a:spLocks noChangeArrowheads="1"/>
          </p:cNvSpPr>
          <p:nvPr/>
        </p:nvSpPr>
        <p:spPr bwMode="auto">
          <a:xfrm>
            <a:off x="2667000" y="381000"/>
            <a:ext cx="3581400" cy="70788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</p:txBody>
      </p:sp>
      <p:sp>
        <p:nvSpPr>
          <p:cNvPr id="90133" name="Text Box 2"/>
          <p:cNvSpPr txBox="1">
            <a:spLocks noChangeArrowheads="1"/>
          </p:cNvSpPr>
          <p:nvPr/>
        </p:nvSpPr>
        <p:spPr bwMode="auto">
          <a:xfrm>
            <a:off x="0" y="1337608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mượt</a:t>
            </a:r>
            <a:endParaRPr lang="en-US" sz="4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419600"/>
            <a:ext cx="3124201" cy="2438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95600" y="4343400"/>
            <a:ext cx="3124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defTabSz="914400">
              <a:buAutoNum type="alphaUcPeriod"/>
            </a:pP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4" grpId="0" animBg="1"/>
      <p:bldP spid="264204" grpId="1" animBg="1"/>
      <p:bldP spid="264205" grpId="0" animBg="1"/>
      <p:bldP spid="264205" grpId="1" animBg="1"/>
      <p:bldP spid="264206" grpId="0" animBg="1"/>
      <p:bldP spid="264206" grpId="1" animBg="1"/>
      <p:bldP spid="264207" grpId="0" animBg="1"/>
      <p:bldP spid="264207" grpId="1" animBg="1"/>
      <p:bldP spid="264208" grpId="0" animBg="1"/>
      <p:bldP spid="264208" grpId="1" animBg="1"/>
      <p:bldP spid="264209" grpId="0" animBg="1"/>
      <p:bldP spid="264210" grpId="0" animBg="1"/>
      <p:bldP spid="2642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6858000" y="2286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266700" y="48577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266700" y="51117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280988" y="5334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90131" name="Text Box 20"/>
          <p:cNvSpPr txBox="1">
            <a:spLocks noChangeArrowheads="1"/>
          </p:cNvSpPr>
          <p:nvPr/>
        </p:nvSpPr>
        <p:spPr bwMode="auto">
          <a:xfrm>
            <a:off x="2667000" y="381000"/>
            <a:ext cx="3581400" cy="70788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33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lẹ</a:t>
            </a:r>
            <a:endParaRPr lang="en-US" sz="4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4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4218140"/>
            <a:ext cx="3352801" cy="26398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71800" y="4419600"/>
            <a:ext cx="2743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Vượn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defTabSz="914400">
              <a:buAutoNum type="alphaUcPeriod"/>
            </a:pP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4" grpId="0" animBg="1"/>
      <p:bldP spid="264204" grpId="1" animBg="1"/>
      <p:bldP spid="264205" grpId="0" animBg="1"/>
      <p:bldP spid="264205" grpId="1" animBg="1"/>
      <p:bldP spid="264206" grpId="0" animBg="1"/>
      <p:bldP spid="264206" grpId="1" animBg="1"/>
      <p:bldP spid="264207" grpId="0" animBg="1"/>
      <p:bldP spid="264207" grpId="1" animBg="1"/>
      <p:bldP spid="264208" grpId="0" animBg="1"/>
      <p:bldP spid="264208" grpId="1" animBg="1"/>
      <p:bldP spid="264209" grpId="0" animBg="1"/>
      <p:bldP spid="264210" grpId="0" animBg="1"/>
      <p:bldP spid="2642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6858000" y="2286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266700" y="48577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266700" y="51117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280988" y="5334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90131" name="Text Box 20"/>
          <p:cNvSpPr txBox="1">
            <a:spLocks noChangeArrowheads="1"/>
          </p:cNvSpPr>
          <p:nvPr/>
        </p:nvSpPr>
        <p:spPr bwMode="auto">
          <a:xfrm>
            <a:off x="2667000" y="381000"/>
            <a:ext cx="3581400" cy="70788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33" name="Text Box 2"/>
          <p:cNvSpPr txBox="1">
            <a:spLocks noChangeArrowheads="1"/>
          </p:cNvSpPr>
          <p:nvPr/>
        </p:nvSpPr>
        <p:spPr bwMode="auto">
          <a:xfrm>
            <a:off x="0" y="1179255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</a:t>
            </a:r>
          </a:p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híp</a:t>
            </a:r>
            <a:endParaRPr lang="en-US" sz="4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ụt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97874"/>
            <a:ext cx="3048000" cy="296012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71800" y="4419600"/>
            <a:ext cx="2743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defTabSz="914400">
              <a:buAutoNum type="alphaUcPeriod"/>
            </a:pP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4" grpId="0" animBg="1"/>
      <p:bldP spid="264204" grpId="1" animBg="1"/>
      <p:bldP spid="264205" grpId="0" animBg="1"/>
      <p:bldP spid="264205" grpId="1" animBg="1"/>
      <p:bldP spid="264206" grpId="0" animBg="1"/>
      <p:bldP spid="264206" grpId="1" animBg="1"/>
      <p:bldP spid="264207" grpId="0" animBg="1"/>
      <p:bldP spid="264207" grpId="1" animBg="1"/>
      <p:bldP spid="264208" grpId="0" animBg="1"/>
      <p:bldP spid="264208" grpId="1" animBg="1"/>
      <p:bldP spid="264209" grpId="0" animBg="1"/>
      <p:bldP spid="264210" grpId="0" animBg="1"/>
      <p:bldP spid="2642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16113"/>
            <a:ext cx="7162799" cy="2665412"/>
          </a:xfrm>
        </p:spPr>
        <p:txBody>
          <a:bodyPr/>
          <a:lstStyle/>
          <a:p>
            <a:pPr eaLnBrk="1" hangingPunct="1"/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vi-VN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925" y="1472625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Hexagon 73"/>
          <p:cNvSpPr/>
          <p:nvPr/>
        </p:nvSpPr>
        <p:spPr>
          <a:xfrm>
            <a:off x="0" y="5029200"/>
            <a:ext cx="1752600" cy="685800"/>
          </a:xfrm>
          <a:prstGeom prst="hex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54" name="Oval 53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96200" y="1600200"/>
            <a:ext cx="1371600" cy="1353026"/>
            <a:chOff x="5638800" y="1161574"/>
            <a:chExt cx="1371600" cy="1353026"/>
          </a:xfrm>
        </p:grpSpPr>
        <p:sp>
          <p:nvSpPr>
            <p:cNvPr id="51" name="Oval 50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8" name="Oval 47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5" name="Oval 44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08726" y="1600200"/>
            <a:ext cx="1371600" cy="1353026"/>
            <a:chOff x="5638800" y="1161574"/>
            <a:chExt cx="1371600" cy="1353026"/>
          </a:xfrm>
        </p:grpSpPr>
        <p:sp>
          <p:nvSpPr>
            <p:cNvPr id="40" name="Oval 39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72" name="Oval 71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050" b="1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  <a:endPara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47850" y="4748408"/>
            <a:ext cx="3133950" cy="210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11118"/>
            <a:ext cx="4191000" cy="268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5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05" y="1472625"/>
            <a:ext cx="76464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Hãy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chọn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tên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loài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chim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thích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hợp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điền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vào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chỗ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trống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trong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SimSun" pitchFamily="2" charset="-122"/>
              </a:rPr>
              <a:t>thành</a:t>
            </a:r>
            <a:r>
              <a:rPr lang="en-US" altLang="zh-CN" sz="40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ngữ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sau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smtClean="0">
                <a:latin typeface="Times New Roman" pitchFamily="18" charset="0"/>
                <a:ea typeface="SimSun" pitchFamily="2" charset="-122"/>
              </a:rPr>
              <a:t>:</a:t>
            </a:r>
          </a:p>
          <a:p>
            <a:pPr algn="ctr" defTabSz="914400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defTabSz="9144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Hexagon 73"/>
          <p:cNvSpPr/>
          <p:nvPr/>
        </p:nvSpPr>
        <p:spPr>
          <a:xfrm>
            <a:off x="0" y="5029200"/>
            <a:ext cx="1752600" cy="685800"/>
          </a:xfrm>
          <a:prstGeom prst="hex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54" name="Oval 53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96200" y="1600200"/>
            <a:ext cx="1371600" cy="1353026"/>
            <a:chOff x="5638800" y="1161574"/>
            <a:chExt cx="1371600" cy="1353026"/>
          </a:xfrm>
        </p:grpSpPr>
        <p:sp>
          <p:nvSpPr>
            <p:cNvPr id="51" name="Oval 50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8" name="Oval 47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5" name="Oval 44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08726" y="1600200"/>
            <a:ext cx="1371600" cy="1353026"/>
            <a:chOff x="5638800" y="1161574"/>
            <a:chExt cx="1371600" cy="1353026"/>
          </a:xfrm>
        </p:grpSpPr>
        <p:sp>
          <p:nvSpPr>
            <p:cNvPr id="40" name="Oval 39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72" name="Oval 71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050" b="1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  <a:endPara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1650" y="4367408"/>
            <a:ext cx="3133950" cy="210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uạ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05" y="1472625"/>
            <a:ext cx="76464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Hãy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chọn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tên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loài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chim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thích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hợp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điền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vào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chỗ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trống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trong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ea typeface="SimSun" pitchFamily="2" charset="-122"/>
              </a:rPr>
              <a:t>thành</a:t>
            </a:r>
            <a:r>
              <a:rPr lang="en-US" altLang="zh-CN" sz="40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ngữ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>
                <a:latin typeface="Times New Roman" pitchFamily="18" charset="0"/>
                <a:ea typeface="SimSun" pitchFamily="2" charset="-122"/>
              </a:rPr>
              <a:t>sau</a:t>
            </a:r>
            <a:r>
              <a:rPr lang="en-US" altLang="zh-CN" sz="40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smtClean="0">
                <a:latin typeface="Times New Roman" pitchFamily="18" charset="0"/>
                <a:ea typeface="SimSun" pitchFamily="2" charset="-122"/>
              </a:rPr>
              <a:t>:</a:t>
            </a:r>
          </a:p>
          <a:p>
            <a:pPr algn="ctr" defTabSz="914400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defTabSz="9144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Hexagon 73"/>
          <p:cNvSpPr/>
          <p:nvPr/>
        </p:nvSpPr>
        <p:spPr>
          <a:xfrm>
            <a:off x="0" y="5029200"/>
            <a:ext cx="1752600" cy="685800"/>
          </a:xfrm>
          <a:prstGeom prst="hex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54" name="Oval 53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96200" y="1600200"/>
            <a:ext cx="1371600" cy="1353026"/>
            <a:chOff x="5638800" y="1161574"/>
            <a:chExt cx="1371600" cy="1353026"/>
          </a:xfrm>
        </p:grpSpPr>
        <p:sp>
          <p:nvSpPr>
            <p:cNvPr id="51" name="Oval 50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8" name="Oval 47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45" name="Oval 44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08726" y="1600200"/>
            <a:ext cx="1371600" cy="1353026"/>
            <a:chOff x="5638800" y="1161574"/>
            <a:chExt cx="1371600" cy="1353026"/>
          </a:xfrm>
        </p:grpSpPr>
        <p:sp>
          <p:nvSpPr>
            <p:cNvPr id="40" name="Oval 39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96200" y="1618774"/>
            <a:ext cx="1371600" cy="1353026"/>
            <a:chOff x="5638800" y="1161574"/>
            <a:chExt cx="1371600" cy="1353026"/>
          </a:xfrm>
        </p:grpSpPr>
        <p:sp>
          <p:nvSpPr>
            <p:cNvPr id="72" name="Oval 71"/>
            <p:cNvSpPr/>
            <p:nvPr/>
          </p:nvSpPr>
          <p:spPr>
            <a:xfrm>
              <a:off x="5638800" y="1161574"/>
              <a:ext cx="1371600" cy="1353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050" b="1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791200" y="1295400"/>
              <a:ext cx="1066800" cy="10863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  <a:endPara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66850" y="4367408"/>
            <a:ext cx="3133950" cy="210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uạ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219007" y="9525"/>
            <a:ext cx="5336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838201"/>
            <a:ext cx="8991600" cy="6095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2800" y="467380"/>
            <a:ext cx="26645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85856" y="914400"/>
            <a:ext cx="1059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Text Box 6"/>
          <p:cNvSpPr txBox="1"/>
          <p:nvPr/>
        </p:nvSpPr>
        <p:spPr>
          <a:xfrm>
            <a:off x="152401" y="1719351"/>
            <a:ext cx="8839200" cy="4801193"/>
          </a:xfrm>
          <a:prstGeom prst="rect">
            <a:avLst/>
          </a:prstGeom>
          <a:noFill/>
          <a:ln w="9525">
            <a:noFill/>
          </a:ln>
        </p:spPr>
        <p:txBody>
          <a:bodyPr wrap="square" lIns="91316" tIns="45660" rIns="91316" bIns="4566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noProof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Bài 1: Xếp tên các con vật dưới đây vào nhóm thích hợp:</a:t>
            </a:r>
          </a:p>
          <a:p>
            <a:pPr>
              <a:spcBef>
                <a:spcPct val="50000"/>
              </a:spcBef>
              <a:defRPr/>
            </a:pPr>
            <a:r>
              <a:rPr lang="en-US" sz="3600" noProof="1">
                <a:latin typeface="Times New Roman" panose="02020603050405020304" pitchFamily="18" charset="0"/>
              </a:rPr>
              <a:t> a/ Thú dữ, nguy </a:t>
            </a:r>
            <a:r>
              <a:rPr lang="en-US" sz="3600" noProof="1" smtClean="0">
                <a:latin typeface="Times New Roman" panose="02020603050405020304" pitchFamily="18" charset="0"/>
              </a:rPr>
              <a:t>hiểm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600" dirty="0" smtClean="0">
                <a:latin typeface="Times New Roman" pitchFamily="18" charset="0"/>
                <a:ea typeface="SimSun" pitchFamily="2" charset="-122"/>
              </a:rPr>
              <a:t> b/ </a:t>
            </a:r>
            <a:r>
              <a:rPr lang="en-US" altLang="zh-CN" sz="3600" dirty="0" err="1" smtClean="0">
                <a:latin typeface="Times New Roman" pitchFamily="18" charset="0"/>
                <a:ea typeface="SimSun" pitchFamily="2" charset="-122"/>
              </a:rPr>
              <a:t>Thú</a:t>
            </a:r>
            <a:r>
              <a:rPr lang="en-US" altLang="zh-CN" sz="36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nguy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</a:rPr>
              <a:t>hiểm</a:t>
            </a:r>
            <a:endParaRPr lang="en-US" altLang="zh-CN" sz="3600" dirty="0">
              <a:latin typeface="Times New Roman" pitchFamily="18" charset="0"/>
              <a:ea typeface="SimSun" pitchFamily="2" charset="-122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3600" b="1" noProof="1">
                <a:latin typeface="Times New Roman" panose="02020603050405020304" pitchFamily="18" charset="0"/>
              </a:rPr>
              <a:t>(</a:t>
            </a:r>
            <a:r>
              <a:rPr lang="en-US" sz="36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hổ</a:t>
            </a:r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, báo, gấu, lợn </a:t>
            </a:r>
            <a:r>
              <a:rPr lang="en-US" sz="36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lòi </a:t>
            </a:r>
            <a:r>
              <a:rPr lang="en-US" sz="3600" b="1" noProof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(heo rừng)</a:t>
            </a:r>
            <a:r>
              <a:rPr lang="en-US" sz="3600" b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chó sói, sư tử, thỏ, ngựa vằn, bò rừng, khỉ, vượn, tê giác, sóc, chồn, cáo, hươu</a:t>
            </a:r>
            <a:r>
              <a:rPr lang="en-US" sz="3600" b="1" noProof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046663" y="3128344"/>
            <a:ext cx="2066305" cy="5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hổ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029200" y="3962400"/>
            <a:ext cx="1828800" cy="5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thỏ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1828800" y="2209800"/>
            <a:ext cx="396240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16" tIns="45660" rIns="91316" bIns="45660"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8153399" y="2209800"/>
            <a:ext cx="83820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1316" tIns="45660" rIns="91316" bIns="45660"/>
          <a:lstStyle/>
          <a:p>
            <a:endParaRPr lang="en-US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04800" y="2743200"/>
            <a:ext cx="29805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1316" tIns="45660" rIns="91316" bIns="456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924800" cy="3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5125" name="Picture 5" descr="images_q=tbn_ANd9GcSEohKK-ec1X9PdQ0VNKdeZ7FDY1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35" y="10"/>
            <a:ext cx="2251075" cy="1524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 descr="images_q=tbn_ANd9GcQSagXaXDK5o4ohJvLqzsp4GixMp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0"/>
            <a:ext cx="21336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7" name="Picture 7" descr="images_q=tbn_ANd9GcRtZ-Rh_oy-6r_SJdsvnWbrj8Bgg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6600" y="10"/>
            <a:ext cx="22352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0" name="Picture 10" descr="images_q=tbn_ANd9GcR0yWampow8DVL5wdwc2iPK1_ShQ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35" y="1600210"/>
            <a:ext cx="2251075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1" name="Picture 11" descr="images_q=tbn_ANd9GcTLw0sJS8xe_AFDRk6Y9tlzLQBD0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600210"/>
            <a:ext cx="21336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2" name="Picture 12" descr="images_q=tbn_ANd9GcRJg_6X0GZvB2eFeVAWkouWMk8G7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6600" y="1600210"/>
            <a:ext cx="22352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3" name="Picture 13" descr="images_q=tbn_ANd9GcRkME1obkncTYLKXJjxXHia17lJ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7535" y="1600210"/>
            <a:ext cx="221615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4" name="Picture 14" descr="images_q=tbn_ANd9GcQR8SJ66K1ikjyrsTxJv6As0poZv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35" y="3352800"/>
            <a:ext cx="2251075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5" name="Picture 15" descr="images_q=tbn_ANd9GcQr67oytSCrNzzgHvgxQHbkLabdJX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3352800"/>
            <a:ext cx="21336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7" name="Picture 17" descr="images_q=tbn_ANd9GcQlLmEDup-K-xy4cMKBOG7hGv-vD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10" y="3352801"/>
            <a:ext cx="2301875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8" name="Picture 18" descr="images_q=tbn_ANd9GcQO5G83dpZdHupm8jZpmZu8KHrTu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935" y="5156205"/>
            <a:ext cx="2251075" cy="1666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9" name="Picture 19" descr="images_q=tbn_ANd9GcQgI65n076aLTq_Q8nPvNEdDon(1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2200" y="5156205"/>
            <a:ext cx="2133600" cy="1666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0" name="Picture 20" descr="images_q=tbn_ANd9GcRL2bo9I0n8AgoevJgFEAfJmJsQ5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46610" y="5029211"/>
            <a:ext cx="2233613" cy="179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1" name="Picture 21" descr="images_q=tbn_ANd9GcS9RRhUTlZQZ2jrXKuf7vkJj2eRU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1810" y="5029211"/>
            <a:ext cx="2303463" cy="179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4546600" y="6148389"/>
            <a:ext cx="13716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pic>
        <p:nvPicPr>
          <p:cNvPr id="67635" name="Picture 51" descr="images[52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94223" y="3352801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8" name="Picture 54" descr="lonloi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67535" y="10"/>
            <a:ext cx="22177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21073825,C:\Users\Administrator\Downloads\xuan2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T &amp; Cau -  tuan 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1862</Words>
  <Application>Microsoft Office PowerPoint</Application>
  <PresentationFormat>On-screen Show (4:3)</PresentationFormat>
  <Paragraphs>322</Paragraphs>
  <Slides>46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Office Theme</vt:lpstr>
      <vt:lpstr>2_Office Theme</vt:lpstr>
      <vt:lpstr>3_Office Theme</vt:lpstr>
      <vt:lpstr>LT &amp; Cau -  tuan 23</vt:lpstr>
      <vt:lpstr>6_Office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 chăm ngoan học giỏi !</vt:lpstr>
    </vt:vector>
  </TitlesOfParts>
  <Company>META.vn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Luyện từ và câu 2 tuần 23</dc:title>
  <dc:creator>VnDoc.com</dc:creator>
  <cp:lastModifiedBy>Vi Tinh HOANGTRUONG</cp:lastModifiedBy>
  <cp:revision>103</cp:revision>
  <dcterms:created xsi:type="dcterms:W3CDTF">2020-02-25T03:24:43Z</dcterms:created>
  <dcterms:modified xsi:type="dcterms:W3CDTF">2021-11-17T09:13:20Z</dcterms:modified>
</cp:coreProperties>
</file>