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6" r:id="rId2"/>
    <p:sldId id="256" r:id="rId3"/>
    <p:sldId id="371" r:id="rId4"/>
    <p:sldId id="370" r:id="rId5"/>
    <p:sldId id="372" r:id="rId6"/>
    <p:sldId id="366" r:id="rId7"/>
    <p:sldId id="368" r:id="rId8"/>
    <p:sldId id="330" r:id="rId9"/>
    <p:sldId id="3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EC00-0060-70B3-E4E8-AA7C51D87D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75273B-FA51-D431-1A79-D87ADF4D6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F00DE-C67A-2A4A-5999-B29A0CEFAB62}"/>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5" name="Footer Placeholder 4">
            <a:extLst>
              <a:ext uri="{FF2B5EF4-FFF2-40B4-BE49-F238E27FC236}">
                <a16:creationId xmlns:a16="http://schemas.microsoft.com/office/drawing/2014/main" id="{A821F7D1-719D-11C0-E26F-0393E951AA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6B7FEE-495B-69FC-4558-BAE7857F2B55}"/>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2327546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EEA1-40FF-3BC1-B1EF-B547C40119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8301A0-3C86-AB3A-F2CB-DDF75D805B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293BF4-0693-2CF6-8431-F223E76723A0}"/>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5" name="Footer Placeholder 4">
            <a:extLst>
              <a:ext uri="{FF2B5EF4-FFF2-40B4-BE49-F238E27FC236}">
                <a16:creationId xmlns:a16="http://schemas.microsoft.com/office/drawing/2014/main" id="{0A3F4FE8-96D0-D71E-2A06-DFEF2EE030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E6297A-2E02-9562-C8F5-9CA8F90E00F3}"/>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408081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86262-F90C-F840-A3B3-4BF85EFA2C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504568-54E8-3D76-6768-5FADF0A4F6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1554A7-F441-6A7C-0BAB-7F636C0F1ADA}"/>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5" name="Footer Placeholder 4">
            <a:extLst>
              <a:ext uri="{FF2B5EF4-FFF2-40B4-BE49-F238E27FC236}">
                <a16:creationId xmlns:a16="http://schemas.microsoft.com/office/drawing/2014/main" id="{56CC5475-EC02-0080-4C38-EE2FF4977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D8CE6-B913-BBDB-B107-AFE14A7AFDEA}"/>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211074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7C089-AF38-F9EB-C8EC-9573E4CA37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016061-8E53-FC2E-4EB5-072FDC47B51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727EE4-23C7-7B1D-6CB8-2790DED44F33}"/>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5" name="Footer Placeholder 4">
            <a:extLst>
              <a:ext uri="{FF2B5EF4-FFF2-40B4-BE49-F238E27FC236}">
                <a16:creationId xmlns:a16="http://schemas.microsoft.com/office/drawing/2014/main" id="{234D2CCE-3615-4072-C305-F60754B067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291DF1-52E2-7D9C-ADD5-225DB2422622}"/>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2376076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32C4D-3909-132A-3DC4-22AC3B7FC3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EB03F5-65BA-419B-AF6B-F7521D5997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73E9D8-411C-D811-5D6A-ECCAA55B63C4}"/>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5" name="Footer Placeholder 4">
            <a:extLst>
              <a:ext uri="{FF2B5EF4-FFF2-40B4-BE49-F238E27FC236}">
                <a16:creationId xmlns:a16="http://schemas.microsoft.com/office/drawing/2014/main" id="{89B6BA0B-6CBE-3A57-9752-F876FB439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61CAB-DD76-63D6-C308-1CCB3F51C38C}"/>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2307803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BB747-696C-280E-E0A4-BCE190464C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B68DF3-1B91-9FCF-BE2E-E334FF7B32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3F5707-BAA8-5ACF-BB11-5A91C13573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8DA232-DB64-A1D3-FD3B-3484CF0B0DC0}"/>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6" name="Footer Placeholder 5">
            <a:extLst>
              <a:ext uri="{FF2B5EF4-FFF2-40B4-BE49-F238E27FC236}">
                <a16:creationId xmlns:a16="http://schemas.microsoft.com/office/drawing/2014/main" id="{5A2D0F7B-6B1C-6BFD-852B-B8D2613623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BFA531-06E1-A174-80AF-1C0F87D339DE}"/>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666776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1453D-0BCC-0BF1-6CB4-E2D55E0E7A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501699-AE0D-12F6-0FCC-BFB9A713BB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3EA60F-5F1F-DF6B-414B-5A26D725A1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49BC21-FB48-24CB-9627-6C9D1B6BE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CF905F-67FF-4FC1-924B-FCCFE8C53D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BDBBB6-33A0-F784-039C-94DFDE26751A}"/>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8" name="Footer Placeholder 7">
            <a:extLst>
              <a:ext uri="{FF2B5EF4-FFF2-40B4-BE49-F238E27FC236}">
                <a16:creationId xmlns:a16="http://schemas.microsoft.com/office/drawing/2014/main" id="{3FD46AAF-E30A-2607-4B13-8679281CB9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5248EE-5ACE-EF0B-DFC9-94ABE7BD8DED}"/>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4141196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E69CB-DC41-8634-BA01-13042D0DB3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B8893A-21BC-D9C1-D6E6-D5DE44BB91FA}"/>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4" name="Footer Placeholder 3">
            <a:extLst>
              <a:ext uri="{FF2B5EF4-FFF2-40B4-BE49-F238E27FC236}">
                <a16:creationId xmlns:a16="http://schemas.microsoft.com/office/drawing/2014/main" id="{B6DCB528-2A7E-3D46-EBBB-D2B24C0954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143F07-BD38-904A-C9DE-2FA8CD4FAA06}"/>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1774279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74C82E-755A-4E03-A6D6-0CF5FC3EEE74}"/>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3" name="Footer Placeholder 2">
            <a:extLst>
              <a:ext uri="{FF2B5EF4-FFF2-40B4-BE49-F238E27FC236}">
                <a16:creationId xmlns:a16="http://schemas.microsoft.com/office/drawing/2014/main" id="{28A9BC05-BD19-A484-54D3-6E990166BDC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C574CB-3759-ADF5-A61A-A8FC433A8A68}"/>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2719574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662-9CC9-A537-9F15-28A9E98A2A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222CAB-F7DB-DE0A-BC83-ABCEC283CF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80FB04-755E-B02F-C734-6D1323A05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C92327-309B-C932-F3F5-82033956DEB7}"/>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6" name="Footer Placeholder 5">
            <a:extLst>
              <a:ext uri="{FF2B5EF4-FFF2-40B4-BE49-F238E27FC236}">
                <a16:creationId xmlns:a16="http://schemas.microsoft.com/office/drawing/2014/main" id="{E45DAA40-3D8B-5A0D-F276-4C48365314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E46FC2-9A5F-C1F8-7DCE-B5783DD2FF92}"/>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2583652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4019F-2A56-B7DC-2B4B-2AF933D866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D1C346-9BBB-FCA6-1E47-B136FE7B51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765416D-BD63-037E-6013-43F35B52A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162CE-EAE8-DFD6-C3F9-D41AF0CE428C}"/>
              </a:ext>
            </a:extLst>
          </p:cNvPr>
          <p:cNvSpPr>
            <a:spLocks noGrp="1"/>
          </p:cNvSpPr>
          <p:nvPr>
            <p:ph type="dt" sz="half" idx="10"/>
          </p:nvPr>
        </p:nvSpPr>
        <p:spPr/>
        <p:txBody>
          <a:bodyPr/>
          <a:lstStyle/>
          <a:p>
            <a:fld id="{B1F1B8DE-4F6F-4B96-83E0-C157AF6F6CE0}" type="datetimeFigureOut">
              <a:rPr lang="en-US" smtClean="0"/>
              <a:t>5/9/2024</a:t>
            </a:fld>
            <a:endParaRPr lang="en-US"/>
          </a:p>
        </p:txBody>
      </p:sp>
      <p:sp>
        <p:nvSpPr>
          <p:cNvPr id="6" name="Footer Placeholder 5">
            <a:extLst>
              <a:ext uri="{FF2B5EF4-FFF2-40B4-BE49-F238E27FC236}">
                <a16:creationId xmlns:a16="http://schemas.microsoft.com/office/drawing/2014/main" id="{B175A4BD-DFAE-65B5-E940-95C91F3250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49167C-FCB5-F61A-9777-625E8A915964}"/>
              </a:ext>
            </a:extLst>
          </p:cNvPr>
          <p:cNvSpPr>
            <a:spLocks noGrp="1"/>
          </p:cNvSpPr>
          <p:nvPr>
            <p:ph type="sldNum" sz="quarter" idx="12"/>
          </p:nvPr>
        </p:nvSpPr>
        <p:spPr/>
        <p:txBody>
          <a:bodyPr/>
          <a:lstStyle/>
          <a:p>
            <a:fld id="{2437D632-1646-4FEA-8F63-C8AFA33AC705}" type="slidenum">
              <a:rPr lang="en-US" smtClean="0"/>
              <a:t>‹#›</a:t>
            </a:fld>
            <a:endParaRPr lang="en-US"/>
          </a:p>
        </p:txBody>
      </p:sp>
    </p:spTree>
    <p:extLst>
      <p:ext uri="{BB962C8B-B14F-4D97-AF65-F5344CB8AC3E}">
        <p14:creationId xmlns:p14="http://schemas.microsoft.com/office/powerpoint/2010/main" val="1560152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0C9CF-7A99-15AB-BA5C-7A49298F14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2EA4674-6112-BAFB-1105-20E71D25E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92915-C111-D340-5B43-B075171D4F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F1B8DE-4F6F-4B96-83E0-C157AF6F6CE0}" type="datetimeFigureOut">
              <a:rPr lang="en-US" smtClean="0"/>
              <a:t>5/9/2024</a:t>
            </a:fld>
            <a:endParaRPr lang="en-US"/>
          </a:p>
        </p:txBody>
      </p:sp>
      <p:sp>
        <p:nvSpPr>
          <p:cNvPr id="5" name="Footer Placeholder 4">
            <a:extLst>
              <a:ext uri="{FF2B5EF4-FFF2-40B4-BE49-F238E27FC236}">
                <a16:creationId xmlns:a16="http://schemas.microsoft.com/office/drawing/2014/main" id="{CD0F9456-D366-262E-F8FB-38CEC4FEB7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F2895B-6743-6AB4-65E3-2E5391925C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37D632-1646-4FEA-8F63-C8AFA33AC705}" type="slidenum">
              <a:rPr lang="en-US" smtClean="0"/>
              <a:t>‹#›</a:t>
            </a:fld>
            <a:endParaRPr lang="en-US"/>
          </a:p>
        </p:txBody>
      </p:sp>
    </p:spTree>
    <p:extLst>
      <p:ext uri="{BB962C8B-B14F-4D97-AF65-F5344CB8AC3E}">
        <p14:creationId xmlns:p14="http://schemas.microsoft.com/office/powerpoint/2010/main" val="37091694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46"/>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4949" y="0"/>
            <a:ext cx="11430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5" name="Text Box 3"/>
          <p:cNvSpPr txBox="1">
            <a:spLocks noChangeArrowheads="1"/>
          </p:cNvSpPr>
          <p:nvPr/>
        </p:nvSpPr>
        <p:spPr bwMode="auto">
          <a:xfrm>
            <a:off x="2781300" y="1036382"/>
            <a:ext cx="65488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2800" b="1" dirty="0">
                <a:solidFill>
                  <a:srgbClr val="009900"/>
                </a:solidFill>
                <a:latin typeface="Times New Roman" panose="02020603050405020304" pitchFamily="18" charset="0"/>
              </a:rPr>
              <a:t>PHÒNG GD-ĐT HUYỆN TIÊN LÃNG</a:t>
            </a:r>
          </a:p>
          <a:p>
            <a:pPr algn="ctr" eaLnBrk="1" hangingPunct="1">
              <a:spcBef>
                <a:spcPct val="0"/>
              </a:spcBef>
              <a:buFontTx/>
              <a:buNone/>
            </a:pPr>
            <a:r>
              <a:rPr lang="en-US" sz="2800" b="1" dirty="0">
                <a:solidFill>
                  <a:srgbClr val="009900"/>
                </a:solidFill>
                <a:latin typeface="Times New Roman" panose="02020603050405020304" pitchFamily="18" charset="0"/>
              </a:rPr>
              <a:t>TRƯỜNG TIỂU </a:t>
            </a:r>
            <a:r>
              <a:rPr lang="en-US" sz="2800" b="1" dirty="0" err="1">
                <a:solidFill>
                  <a:srgbClr val="009900"/>
                </a:solidFill>
                <a:latin typeface="Times New Roman" panose="02020603050405020304" pitchFamily="18" charset="0"/>
              </a:rPr>
              <a:t>HỌC</a:t>
            </a:r>
            <a:r>
              <a:rPr lang="en-US" sz="2800" b="1" dirty="0">
                <a:solidFill>
                  <a:srgbClr val="009900"/>
                </a:solidFill>
                <a:latin typeface="Times New Roman" panose="02020603050405020304" pitchFamily="18" charset="0"/>
              </a:rPr>
              <a:t> </a:t>
            </a:r>
            <a:r>
              <a:rPr lang="vi-VN" sz="2800" b="1" dirty="0" smtClean="0">
                <a:solidFill>
                  <a:srgbClr val="009900"/>
                </a:solidFill>
                <a:latin typeface="Times New Roman" panose="02020603050405020304" pitchFamily="18" charset="0"/>
              </a:rPr>
              <a:t>BẠCH ĐẰNG</a:t>
            </a:r>
            <a:endParaRPr lang="en-US" sz="2800" b="1" dirty="0">
              <a:solidFill>
                <a:srgbClr val="009900"/>
              </a:solidFill>
              <a:latin typeface="Times New Roman" panose="02020603050405020304" pitchFamily="18" charset="0"/>
            </a:endParaRPr>
          </a:p>
        </p:txBody>
      </p:sp>
      <p:sp>
        <p:nvSpPr>
          <p:cNvPr id="3076" name="WordArt 4"/>
          <p:cNvSpPr>
            <a:spLocks noChangeArrowheads="1" noChangeShapeType="1" noTextEdit="1"/>
          </p:cNvSpPr>
          <p:nvPr/>
        </p:nvSpPr>
        <p:spPr bwMode="auto">
          <a:xfrm>
            <a:off x="2129246" y="2249241"/>
            <a:ext cx="8112034" cy="14033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Chào</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mừng</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các</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thầy</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cô</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về</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dự</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giờ</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thăm</a:t>
            </a:r>
            <a:r>
              <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a:t>
            </a:r>
            <a:r>
              <a:rPr lang="en-US" sz="4050" b="1" i="1" kern="10" dirty="0" err="1">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lớp</a:t>
            </a:r>
            <a:endParaRPr lang="en-US" sz="4050" b="1" i="1" kern="10" dirty="0">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
        <p:nvSpPr>
          <p:cNvPr id="3078" name="Text Box 5"/>
          <p:cNvSpPr txBox="1">
            <a:spLocks noChangeArrowheads="1"/>
          </p:cNvSpPr>
          <p:nvPr/>
        </p:nvSpPr>
        <p:spPr bwMode="auto">
          <a:xfrm>
            <a:off x="4121349" y="4028077"/>
            <a:ext cx="440055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sz="3000" dirty="0">
                <a:solidFill>
                  <a:srgbClr val="FF0000"/>
                </a:solidFill>
                <a:latin typeface="GillSans" pitchFamily="18" charset="0"/>
              </a:rPr>
              <a:t> GV: </a:t>
            </a:r>
            <a:r>
              <a:rPr lang="en-US" sz="3000" b="1" dirty="0" err="1">
                <a:solidFill>
                  <a:srgbClr val="FF0000"/>
                </a:solidFill>
                <a:latin typeface="Times New Roman" panose="02020603050405020304" pitchFamily="18" charset="0"/>
              </a:rPr>
              <a:t>Nguyễn</a:t>
            </a:r>
            <a:r>
              <a:rPr lang="en-US" sz="3000" b="1" dirty="0">
                <a:solidFill>
                  <a:srgbClr val="FF0000"/>
                </a:solidFill>
                <a:latin typeface="Times New Roman" panose="02020603050405020304" pitchFamily="18" charset="0"/>
              </a:rPr>
              <a:t> </a:t>
            </a:r>
            <a:r>
              <a:rPr lang="en-US" sz="3000" b="1" dirty="0" err="1" smtClean="0">
                <a:solidFill>
                  <a:srgbClr val="FF0000"/>
                </a:solidFill>
                <a:latin typeface="Times New Roman" panose="02020603050405020304" pitchFamily="18" charset="0"/>
              </a:rPr>
              <a:t>Th</a:t>
            </a:r>
            <a:r>
              <a:rPr lang="vi-VN" sz="3000" b="1" dirty="0" smtClean="0">
                <a:solidFill>
                  <a:srgbClr val="FF0000"/>
                </a:solidFill>
                <a:latin typeface="Times New Roman" panose="02020603050405020304" pitchFamily="18" charset="0"/>
              </a:rPr>
              <a:t>ị Châm</a:t>
            </a:r>
            <a:endParaRPr lang="en-US" sz="3000" b="1" dirty="0">
              <a:solidFill>
                <a:srgbClr val="FF0000"/>
              </a:solidFill>
              <a:latin typeface="Times New Roman" panose="02020603050405020304" pitchFamily="18" charset="0"/>
            </a:endParaRPr>
          </a:p>
          <a:p>
            <a:pPr algn="ctr" eaLnBrk="1" hangingPunct="1">
              <a:spcBef>
                <a:spcPct val="50000"/>
              </a:spcBef>
              <a:buFontTx/>
              <a:buNone/>
            </a:pPr>
            <a:r>
              <a:rPr lang="en-US" sz="3000" dirty="0" err="1">
                <a:solidFill>
                  <a:srgbClr val="FF0000"/>
                </a:solidFill>
                <a:latin typeface="Times New Roman" panose="02020603050405020304" pitchFamily="18" charset="0"/>
              </a:rPr>
              <a:t>Lớp</a:t>
            </a:r>
            <a:r>
              <a:rPr lang="en-US" sz="3000" dirty="0">
                <a:solidFill>
                  <a:srgbClr val="FF0000"/>
                </a:solidFill>
                <a:latin typeface="Times New Roman" panose="02020603050405020304" pitchFamily="18" charset="0"/>
              </a:rPr>
              <a:t>: </a:t>
            </a:r>
            <a:r>
              <a:rPr lang="en-US" sz="3000" b="1" dirty="0" smtClean="0">
                <a:solidFill>
                  <a:srgbClr val="FF0000"/>
                </a:solidFill>
                <a:latin typeface="Times New Roman" panose="02020603050405020304" pitchFamily="18" charset="0"/>
              </a:rPr>
              <a:t>4</a:t>
            </a:r>
            <a:r>
              <a:rPr lang="vi-VN" sz="3000" b="1" smtClean="0">
                <a:solidFill>
                  <a:srgbClr val="FF0000"/>
                </a:solidFill>
                <a:latin typeface="Times New Roman" panose="02020603050405020304" pitchFamily="18" charset="0"/>
              </a:rPr>
              <a:t>A</a:t>
            </a:r>
            <a:endParaRPr lang="en-US" sz="3000" b="1" dirty="0">
              <a:solidFill>
                <a:srgbClr val="FF0000"/>
              </a:solidFill>
              <a:latin typeface="Vivaldi" pitchFamily="66" charset="0"/>
            </a:endParaRPr>
          </a:p>
        </p:txBody>
      </p:sp>
      <p:pic>
        <p:nvPicPr>
          <p:cNvPr id="3079" name="Picture 7" descr="SPARKLE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38450" y="4000500"/>
            <a:ext cx="1371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8" descr="pretty_flower_purple_hb"/>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781300" y="5429251"/>
            <a:ext cx="457200" cy="7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9" descr="pretty_flower_red_hb"/>
          <p:cNvPicPr>
            <a:picLocks noChangeAspect="1" noChangeArrowheads="1" noCrop="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3124200" y="3714754"/>
            <a:ext cx="406004" cy="66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0" descr="pretty_flower_yellow_hb"/>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3638554" y="4229101"/>
            <a:ext cx="389335"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11" descr="pretty_flower_orange_hb"/>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2895600" y="4457701"/>
            <a:ext cx="457200" cy="7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2" descr="pretty_flower_yellow_hb"/>
          <p:cNvPicPr>
            <a:picLocks noChangeAspect="1" noChangeArrowheads="1" noCrop="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2667004" y="3257551"/>
            <a:ext cx="389335" cy="635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4"/>
          <p:cNvSpPr txBox="1">
            <a:spLocks noChangeArrowheads="1"/>
          </p:cNvSpPr>
          <p:nvPr/>
        </p:nvSpPr>
        <p:spPr bwMode="auto">
          <a:xfrm>
            <a:off x="2667000" y="5611416"/>
            <a:ext cx="376238"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lgn="ctr">
                <a:solidFill>
                  <a:schemeClr val="tx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FontTx/>
              <a:buNone/>
            </a:pPr>
            <a:r>
              <a:rPr lang="en-US" sz="2100">
                <a:solidFill>
                  <a:srgbClr val="3333FF"/>
                </a:solidFill>
                <a:latin typeface="Times New Roman" panose="02020603050405020304" pitchFamily="18" charset="0"/>
              </a:rPr>
              <a:t>1</a:t>
            </a:r>
          </a:p>
        </p:txBody>
      </p:sp>
    </p:spTree>
    <p:extLst>
      <p:ext uri="{BB962C8B-B14F-4D97-AF65-F5344CB8AC3E}">
        <p14:creationId xmlns:p14="http://schemas.microsoft.com/office/powerpoint/2010/main" val="119805813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AED6E-8D64-7A80-27E9-46B002128BBE}"/>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95D23AAB-EB48-07DF-59C2-68AA93CA6618}"/>
              </a:ext>
            </a:extLst>
          </p:cNvPr>
          <p:cNvSpPr>
            <a:spLocks noGrp="1"/>
          </p:cNvSpPr>
          <p:nvPr>
            <p:ph type="subTitle" idx="1"/>
          </p:nvPr>
        </p:nvSpPr>
        <p:spPr/>
        <p:txBody>
          <a:bodyPr/>
          <a:lstStyle/>
          <a:p>
            <a:endParaRPr lang="en-US"/>
          </a:p>
        </p:txBody>
      </p:sp>
      <p:pic>
        <p:nvPicPr>
          <p:cNvPr id="4" name="Vui Đến Trường - Nhóm Hoa Tay - Nhạc Thiếu Nhi Sôi Động Remix">
            <a:hlinkClick r:id="" action="ppaction://media"/>
            <a:extLst>
              <a:ext uri="{FF2B5EF4-FFF2-40B4-BE49-F238E27FC236}">
                <a16:creationId xmlns:a16="http://schemas.microsoft.com/office/drawing/2014/main" id="{D265C4B2-DEF4-4C9A-247B-1277974BA795}"/>
              </a:ext>
            </a:extLst>
          </p:cNvPr>
          <p:cNvPicPr>
            <a:picLocks noChangeAspect="1"/>
          </p:cNvPicPr>
          <p:nvPr>
            <a:videoFile r:link="rId1"/>
            <p:extLst>
              <p:ext uri="{DAA4B4D4-6D71-4841-9C94-3DE7FCFB9230}">
                <p14:media xmlns:p14="http://schemas.microsoft.com/office/powerpoint/2010/main" r:embed="rId2">
                  <p14:trim end="1347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5092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4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3EAAF-3CF5-D679-4E6B-F6A28F0AEA9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BA46B56-DFAF-3CA2-FE22-E74096F24B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42814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DC2C966-FBE2-9047-9423-DFD0D8CE6386}"/>
              </a:ext>
            </a:extLst>
          </p:cNvPr>
          <p:cNvSpPr txBox="1"/>
          <p:nvPr/>
        </p:nvSpPr>
        <p:spPr>
          <a:xfrm>
            <a:off x="1326776" y="70511"/>
            <a:ext cx="10409211" cy="6587316"/>
          </a:xfrm>
          <a:prstGeom prst="rect">
            <a:avLst/>
          </a:prstGeom>
          <a:noFill/>
        </p:spPr>
        <p:txBody>
          <a:bodyPr wrap="square" rtlCol="0">
            <a:spAutoFit/>
          </a:bodyPr>
          <a:lstStyle/>
          <a:p>
            <a:pPr marL="0" marR="0" algn="ctr">
              <a:lnSpc>
                <a:spcPct val="107000"/>
              </a:lnSpc>
              <a:spcBef>
                <a:spcPts val="0"/>
              </a:spcBef>
              <a:spcAft>
                <a:spcPts val="0"/>
              </a:spcAft>
            </a:pPr>
            <a:r>
              <a:rPr lang="en-US" sz="2800" b="1" u="sng" dirty="0">
                <a:effectLst/>
                <a:latin typeface="Times New Roman" panose="02020603050405020304" pitchFamily="18" charset="0"/>
                <a:ea typeface="Calibri" panose="020F0502020204030204" pitchFamily="34" charset="0"/>
                <a:cs typeface="Times New Roman" panose="02020603050405020304" pitchFamily="18" charset="0"/>
              </a:rPr>
              <a:t>PHIẾU BÀI TẬP</a:t>
            </a:r>
          </a:p>
          <a:p>
            <a:pPr marL="0" marR="0">
              <a:lnSpc>
                <a:spcPct val="107000"/>
              </a:lnSpc>
              <a:spcBef>
                <a:spcPts val="0"/>
              </a:spcBef>
              <a:spcAft>
                <a:spcPts val="0"/>
              </a:spcAft>
            </a:pP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1:</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a.</a:t>
            </a:r>
            <a:r>
              <a:rPr lang="en-US" sz="2400" b="1" dirty="0">
                <a:latin typeface="Calibri" panose="020F0502020204030204" pitchFamily="34"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lphaLcPeriod"/>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lphaLcPeriod"/>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lphaLcPeriod"/>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800"/>
              </a:spcAft>
              <a:buAutoNum type="alphaLcPeriod"/>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R="0">
              <a:lnSpc>
                <a:spcPct val="107000"/>
              </a:lnSpc>
              <a:spcBef>
                <a:spcPts val="0"/>
              </a:spcBef>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b. Trong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thân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miêu</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tả</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Sắp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xếp</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chi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theo</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tự</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cây</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cà</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b="1" u="sng"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6D7DC979-F9F2-8DBA-9D14-B22455CA3436}"/>
              </a:ext>
            </a:extLst>
          </p:cNvPr>
          <p:cNvGraphicFramePr>
            <a:graphicFrameLocks noGrp="1"/>
          </p:cNvGraphicFramePr>
          <p:nvPr>
            <p:extLst>
              <p:ext uri="{D42A27DB-BD31-4B8C-83A1-F6EECF244321}">
                <p14:modId xmlns:p14="http://schemas.microsoft.com/office/powerpoint/2010/main" val="231607731"/>
              </p:ext>
            </p:extLst>
          </p:nvPr>
        </p:nvGraphicFramePr>
        <p:xfrm>
          <a:off x="1845542" y="991907"/>
          <a:ext cx="8885212" cy="3675380"/>
        </p:xfrm>
        <a:graphic>
          <a:graphicData uri="http://schemas.openxmlformats.org/drawingml/2006/table">
            <a:tbl>
              <a:tblPr firstRow="1" firstCol="1" bandRow="1"/>
              <a:tblGrid>
                <a:gridCol w="1110946">
                  <a:extLst>
                    <a:ext uri="{9D8B030D-6E8A-4147-A177-3AD203B41FA5}">
                      <a16:colId xmlns:a16="http://schemas.microsoft.com/office/drawing/2014/main" val="1321487803"/>
                    </a:ext>
                  </a:extLst>
                </a:gridCol>
                <a:gridCol w="1443915">
                  <a:extLst>
                    <a:ext uri="{9D8B030D-6E8A-4147-A177-3AD203B41FA5}">
                      <a16:colId xmlns:a16="http://schemas.microsoft.com/office/drawing/2014/main" val="4195528283"/>
                    </a:ext>
                  </a:extLst>
                </a:gridCol>
                <a:gridCol w="6330351">
                  <a:extLst>
                    <a:ext uri="{9D8B030D-6E8A-4147-A177-3AD203B41FA5}">
                      <a16:colId xmlns:a16="http://schemas.microsoft.com/office/drawing/2014/main" val="362380394"/>
                    </a:ext>
                  </a:extLst>
                </a:gridCol>
              </a:tblGrid>
              <a:tr h="289115">
                <a:tc>
                  <a:txBody>
                    <a:bodyPr/>
                    <a:lstStyle/>
                    <a:p>
                      <a:pPr marL="0" marR="0" algn="ctr">
                        <a:lnSpc>
                          <a:spcPct val="107000"/>
                        </a:lnSpc>
                        <a:spcBef>
                          <a:spcPts val="0"/>
                        </a:spcBef>
                        <a:spcAft>
                          <a:spcPts val="0"/>
                        </a:spcAft>
                      </a:pPr>
                      <a:r>
                        <a:rPr lang="en-US" sz="20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Đoạn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dung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389694"/>
                  </a:ext>
                </a:extLst>
              </a:tr>
              <a:tr h="937226">
                <a:tc>
                  <a:txBody>
                    <a:bodyPr/>
                    <a:lstStyle/>
                    <a:p>
                      <a:pPr marL="0" marR="0" algn="ctr">
                        <a:lnSpc>
                          <a:spcPct val="107000"/>
                        </a:lnSpc>
                        <a:spcBef>
                          <a:spcPts val="0"/>
                        </a:spcBef>
                        <a:spcAft>
                          <a:spcPts val="0"/>
                        </a:spcAft>
                      </a:pP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Mở</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bài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1" u="none" strike="noStrike"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80479769"/>
                  </a:ext>
                </a:extLst>
              </a:tr>
              <a:tr h="1264125">
                <a:tc>
                  <a:txBody>
                    <a:bodyPr/>
                    <a:lstStyle/>
                    <a:p>
                      <a:pPr marL="0" marR="0" algn="ctr">
                        <a:lnSpc>
                          <a:spcPct val="107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Thân bài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1"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879774"/>
                  </a:ext>
                </a:extLst>
              </a:tr>
              <a:tr h="937226">
                <a:tc>
                  <a:txBody>
                    <a:bodyPr/>
                    <a:lstStyle/>
                    <a:p>
                      <a:pPr marL="0" marR="0" algn="ctr">
                        <a:lnSpc>
                          <a:spcPct val="107000"/>
                        </a:lnSpc>
                        <a:spcBef>
                          <a:spcPts val="0"/>
                        </a:spcBef>
                        <a:spcAft>
                          <a:spcPts val="0"/>
                        </a:spcAft>
                      </a:pPr>
                      <a:r>
                        <a:rPr lang="en-US" sz="2000" b="1">
                          <a:effectLst/>
                          <a:latin typeface="Times New Roman" panose="02020603050405020304" pitchFamily="18" charset="0"/>
                          <a:ea typeface="Calibri" panose="020F0502020204030204" pitchFamily="34" charset="0"/>
                          <a:cs typeface="Times New Roman" panose="02020603050405020304" pitchFamily="18" charset="0"/>
                        </a:rPr>
                        <a:t>Kết bài</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b="1" u="none" strike="noStrike">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0860" marR="60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9129455"/>
                  </a:ext>
                </a:extLst>
              </a:tr>
            </a:tbl>
          </a:graphicData>
        </a:graphic>
      </p:graphicFrame>
    </p:spTree>
    <p:extLst>
      <p:ext uri="{BB962C8B-B14F-4D97-AF65-F5344CB8AC3E}">
        <p14:creationId xmlns:p14="http://schemas.microsoft.com/office/powerpoint/2010/main" val="13751401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2EAE9-9086-CC06-726E-72635B2E2967}"/>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4B2CF86-44D5-6182-90BC-D97A8EE3FF4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21704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35B391-1F70-10B5-9ED5-568167F0DE78}"/>
              </a:ext>
            </a:extLst>
          </p:cNvPr>
          <p:cNvSpPr txBox="1"/>
          <p:nvPr/>
        </p:nvSpPr>
        <p:spPr>
          <a:xfrm>
            <a:off x="942042" y="1261733"/>
            <a:ext cx="10307916" cy="5293757"/>
          </a:xfrm>
          <a:prstGeom prst="rect">
            <a:avLst/>
          </a:prstGeom>
          <a:noFill/>
        </p:spPr>
        <p:txBody>
          <a:bodyPr wrap="square" rtlCol="0">
            <a:spAutoFit/>
          </a:bodyPr>
          <a:lstStyle/>
          <a:p>
            <a:pPr lvl="0" algn="just"/>
            <a:r>
              <a:rPr lang="en-US" sz="3000" dirty="0">
                <a:latin typeface="+mj-lt"/>
                <a:ea typeface="Cambria" panose="02040503050406030204" pitchFamily="18" charset="0"/>
              </a:rPr>
              <a:t>	</a:t>
            </a:r>
            <a:r>
              <a:rPr lang="vi-VN" sz="2800" dirty="0">
                <a:latin typeface="+mj-lt"/>
                <a:ea typeface="Cambria" panose="02040503050406030204" pitchFamily="18" charset="0"/>
              </a:rPr>
              <a:t>Cây cà chua vươn những ngọn, những tán toả hết sức mình. Những tầng lá như thảm đen, thêu màu xanh, phủ kín mặt ruộng. Rồi từ trong cái chăn hoa gấm xanh ấy bỗng hiện thêm những chùm hoa vàng xinh xắn. Hoa điểm xuyết từ gốc lên ngọn, hoa sai chi chít. Nắng gửi thêm màu đẹp trên hoa. Hoa như đàn bướm đồng nhỏ bạt ngàn chui rúc trong mọi tầng lá của vùng bãi bát ngát.</a:t>
            </a:r>
            <a:endParaRPr lang="en-US" sz="2800" dirty="0">
              <a:latin typeface="+mj-lt"/>
              <a:ea typeface="Cambria" panose="02040503050406030204" pitchFamily="18" charset="0"/>
            </a:endParaRPr>
          </a:p>
          <a:p>
            <a:pPr lvl="0" algn="just"/>
            <a:r>
              <a:rPr lang="en-US" sz="2800" dirty="0">
                <a:latin typeface="+mj-lt"/>
                <a:ea typeface="Cambria" panose="02040503050406030204" pitchFamily="18" charset="0"/>
              </a:rPr>
              <a:t>	</a:t>
            </a:r>
            <a:r>
              <a:rPr lang="vi-VN" sz="2800" dirty="0">
                <a:latin typeface="+mj-lt"/>
                <a:ea typeface="Cambria" panose="02040503050406030204" pitchFamily="18" charset="0"/>
              </a:rPr>
              <a:t>Thế rồi hoa biến đi để cây tạo ra những chùm quả nõn. Quả thầm lặng hiện ra mang đồng phục với cây mẹ. Quả xum xuê chi chít, quả lớn quả bé vui mắt như đàn gà mẹ đông con. Quả ở thân, quả leo nghịch ngợm lên ngọn. Nắng lại đến tạo vị thơm vị mát tụ dần trong quả. Mỗi quả cà chua chín là một mặt trời nhỏ, hiền dịu. Cà chua thắp đèn lồng trong lùm cây nhỏ bé, báo hiệu riêng gọi người đến hái.</a:t>
            </a:r>
          </a:p>
        </p:txBody>
      </p:sp>
      <p:cxnSp>
        <p:nvCxnSpPr>
          <p:cNvPr id="4" name="Straight Connector 3">
            <a:extLst>
              <a:ext uri="{FF2B5EF4-FFF2-40B4-BE49-F238E27FC236}">
                <a16:creationId xmlns:a16="http://schemas.microsoft.com/office/drawing/2014/main" id="{35C5FDE9-ABB5-2B18-9554-BCBAB6592A1F}"/>
              </a:ext>
            </a:extLst>
          </p:cNvPr>
          <p:cNvCxnSpPr>
            <a:cxnSpLocks/>
          </p:cNvCxnSpPr>
          <p:nvPr/>
        </p:nvCxnSpPr>
        <p:spPr>
          <a:xfrm>
            <a:off x="3971364" y="1757083"/>
            <a:ext cx="7117977"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5" name="Straight Connector 4">
            <a:extLst>
              <a:ext uri="{FF2B5EF4-FFF2-40B4-BE49-F238E27FC236}">
                <a16:creationId xmlns:a16="http://schemas.microsoft.com/office/drawing/2014/main" id="{3FDA346B-2241-74A4-CC9E-BD65B53C12AA}"/>
              </a:ext>
            </a:extLst>
          </p:cNvPr>
          <p:cNvCxnSpPr>
            <a:cxnSpLocks/>
          </p:cNvCxnSpPr>
          <p:nvPr/>
        </p:nvCxnSpPr>
        <p:spPr>
          <a:xfrm>
            <a:off x="1057835" y="2178424"/>
            <a:ext cx="2106706"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8411AE54-1FF9-5A5B-261A-26DB60081857}"/>
              </a:ext>
            </a:extLst>
          </p:cNvPr>
          <p:cNvCxnSpPr>
            <a:cxnSpLocks/>
          </p:cNvCxnSpPr>
          <p:nvPr/>
        </p:nvCxnSpPr>
        <p:spPr>
          <a:xfrm>
            <a:off x="7767917" y="2178424"/>
            <a:ext cx="2729754"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93398F9-490A-F041-CE37-8FA805AA01F3}"/>
              </a:ext>
            </a:extLst>
          </p:cNvPr>
          <p:cNvCxnSpPr>
            <a:cxnSpLocks/>
          </p:cNvCxnSpPr>
          <p:nvPr/>
        </p:nvCxnSpPr>
        <p:spPr>
          <a:xfrm>
            <a:off x="8041340" y="3030071"/>
            <a:ext cx="215153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5B5590A-FD6D-79A8-68BD-9D7B96B7C722}"/>
              </a:ext>
            </a:extLst>
          </p:cNvPr>
          <p:cNvCxnSpPr>
            <a:cxnSpLocks/>
          </p:cNvCxnSpPr>
          <p:nvPr/>
        </p:nvCxnSpPr>
        <p:spPr>
          <a:xfrm>
            <a:off x="7126941" y="2599764"/>
            <a:ext cx="402515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251A4E5D-7FF5-D21C-0596-372BDBB6C2FD}"/>
              </a:ext>
            </a:extLst>
          </p:cNvPr>
          <p:cNvCxnSpPr>
            <a:cxnSpLocks/>
          </p:cNvCxnSpPr>
          <p:nvPr/>
        </p:nvCxnSpPr>
        <p:spPr>
          <a:xfrm>
            <a:off x="3164541" y="4285130"/>
            <a:ext cx="173915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E51DBA1-A38A-E20A-A65B-5A1AA8032D22}"/>
              </a:ext>
            </a:extLst>
          </p:cNvPr>
          <p:cNvCxnSpPr>
            <a:cxnSpLocks/>
          </p:cNvCxnSpPr>
          <p:nvPr/>
        </p:nvCxnSpPr>
        <p:spPr>
          <a:xfrm>
            <a:off x="6096000" y="4303061"/>
            <a:ext cx="4258235"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4C17FB06-B2C5-3110-EAA5-38A00F784538}"/>
              </a:ext>
            </a:extLst>
          </p:cNvPr>
          <p:cNvCxnSpPr>
            <a:cxnSpLocks/>
          </p:cNvCxnSpPr>
          <p:nvPr/>
        </p:nvCxnSpPr>
        <p:spPr>
          <a:xfrm>
            <a:off x="7949450" y="4751293"/>
            <a:ext cx="3139891"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id="{01D05184-0699-6E72-1AFE-1CCDA1C987F0}"/>
              </a:ext>
            </a:extLst>
          </p:cNvPr>
          <p:cNvCxnSpPr>
            <a:cxnSpLocks/>
          </p:cNvCxnSpPr>
          <p:nvPr/>
        </p:nvCxnSpPr>
        <p:spPr>
          <a:xfrm>
            <a:off x="2422711" y="6033248"/>
            <a:ext cx="2480983"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23" name="Rectangle: Rounded Corners 22">
            <a:extLst>
              <a:ext uri="{FF2B5EF4-FFF2-40B4-BE49-F238E27FC236}">
                <a16:creationId xmlns:a16="http://schemas.microsoft.com/office/drawing/2014/main" id="{FF9265EE-4B95-06FC-B314-BED7C3221503}"/>
              </a:ext>
            </a:extLst>
          </p:cNvPr>
          <p:cNvSpPr/>
          <p:nvPr/>
        </p:nvSpPr>
        <p:spPr>
          <a:xfrm>
            <a:off x="1155139" y="327115"/>
            <a:ext cx="10094819" cy="587802"/>
          </a:xfrm>
          <a:prstGeom prst="roundRect">
            <a:avLst/>
          </a:prstGeom>
          <a:solidFill>
            <a:schemeClr val="accent6">
              <a:lumMod val="40000"/>
              <a:lumOff val="60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srgbClr val="002060"/>
                </a:solidFill>
                <a:latin typeface="Cambria" panose="02040503050406030204" pitchFamily="18" charset="0"/>
                <a:ea typeface="Cambria" panose="02040503050406030204" pitchFamily="18" charset="0"/>
              </a:rPr>
              <a:t>TB: </a:t>
            </a:r>
            <a:r>
              <a:rPr lang="en-US" sz="2800" dirty="0" err="1">
                <a:solidFill>
                  <a:srgbClr val="002060"/>
                </a:solidFill>
                <a:latin typeface="Cambria" panose="02040503050406030204" pitchFamily="18" charset="0"/>
                <a:ea typeface="Cambria" panose="02040503050406030204" pitchFamily="18" charset="0"/>
              </a:rPr>
              <a:t>Miêu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đặc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cây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cà</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chua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theo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thời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kì</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phát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triển</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58590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7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929A3F6-079F-640A-4EB3-0B9F755766C7}"/>
              </a:ext>
            </a:extLst>
          </p:cNvPr>
          <p:cNvSpPr/>
          <p:nvPr/>
        </p:nvSpPr>
        <p:spPr>
          <a:xfrm>
            <a:off x="990160" y="615095"/>
            <a:ext cx="10211680" cy="1051781"/>
          </a:xfrm>
          <a:prstGeom prst="roundRect">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dirty="0">
                <a:solidFill>
                  <a:srgbClr val="002060"/>
                </a:solidFill>
                <a:latin typeface="Calibriti"/>
              </a:rPr>
              <a:t>d. Trong bài văn, chi tiết nào cho thấy tác giả tả cây kết hợp với tả những sự vật có liên quan đến cây?</a:t>
            </a:r>
            <a:endParaRPr kumimoji="0" lang="en-US" sz="3200" b="0" i="0" u="none" strike="noStrike" kern="1200" cap="none" spc="0" normalizeH="0" baseline="0" noProof="0" dirty="0">
              <a:ln>
                <a:noFill/>
              </a:ln>
              <a:solidFill>
                <a:srgbClr val="002060"/>
              </a:solidFill>
              <a:effectLst/>
              <a:uLnTx/>
              <a:uFillTx/>
              <a:latin typeface="Calibriti"/>
            </a:endParaRPr>
          </a:p>
        </p:txBody>
      </p:sp>
      <p:sp>
        <p:nvSpPr>
          <p:cNvPr id="9" name="Rectangle: Rounded Corners 8">
            <a:extLst>
              <a:ext uri="{FF2B5EF4-FFF2-40B4-BE49-F238E27FC236}">
                <a16:creationId xmlns:a16="http://schemas.microsoft.com/office/drawing/2014/main" id="{530F2022-426F-F3DE-5E4A-B09822F2B577}"/>
              </a:ext>
            </a:extLst>
          </p:cNvPr>
          <p:cNvSpPr/>
          <p:nvPr/>
        </p:nvSpPr>
        <p:spPr>
          <a:xfrm>
            <a:off x="857250" y="2255634"/>
            <a:ext cx="10477499" cy="3052031"/>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Các chi tiết: </a:t>
            </a:r>
            <a:r>
              <a:rPr lang="vi-VN" sz="3200" b="1" i="1" dirty="0">
                <a:effectLst/>
                <a:latin typeface="Cambria" panose="02040503050406030204" pitchFamily="18" charset="0"/>
                <a:ea typeface="Cambria" panose="02040503050406030204" pitchFamily="18" charset="0"/>
              </a:rPr>
              <a:t>Nắng gửi thêm màu đẹp trên hoa;</a:t>
            </a:r>
            <a:r>
              <a:rPr lang="vi-VN" sz="3200" b="1" dirty="0">
                <a:effectLst/>
                <a:latin typeface="Cambria" panose="02040503050406030204" pitchFamily="18" charset="0"/>
                <a:ea typeface="Cambria" panose="02040503050406030204" pitchFamily="18" charset="0"/>
              </a:rPr>
              <a:t> </a:t>
            </a:r>
            <a:r>
              <a:rPr lang="vi-VN" sz="3200" b="1" i="1" dirty="0">
                <a:effectLst/>
                <a:latin typeface="Cambria" panose="02040503050406030204" pitchFamily="18" charset="0"/>
                <a:ea typeface="Cambria" panose="02040503050406030204" pitchFamily="18" charset="0"/>
              </a:rPr>
              <a:t>Nắng lại đến tạo vị thơm vị mát tụ dần trong quả.</a:t>
            </a:r>
            <a:endParaRPr lang="en-US" sz="3200" b="1" i="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effectLst/>
                <a:latin typeface="Cambria" panose="02040503050406030204" pitchFamily="18" charset="0"/>
                <a:ea typeface="Cambria" panose="02040503050406030204" pitchFamily="18" charset="0"/>
              </a:rPr>
              <a:t>Nắng là hiện tượng thiên nhiên có tác động đến cây cà chua</a:t>
            </a:r>
            <a:r>
              <a:rPr lang="en-US" sz="3200">
                <a:effectLst/>
                <a:latin typeface="Cambria" panose="02040503050406030204" pitchFamily="18" charset="0"/>
                <a:ea typeface="Cambria" panose="02040503050406030204" pitchFamily="18" charset="0"/>
              </a:rPr>
              <a:t>,</a:t>
            </a:r>
            <a:r>
              <a:rPr lang="vi-VN" sz="3200">
                <a:effectLst/>
                <a:latin typeface="Cambria" panose="02040503050406030204" pitchFamily="18" charset="0"/>
                <a:ea typeface="Cambria" panose="02040503050406030204" pitchFamily="18" charset="0"/>
              </a:rPr>
              <a:t> </a:t>
            </a:r>
            <a:r>
              <a:rPr lang="vi-VN" sz="3200" dirty="0">
                <a:effectLst/>
                <a:latin typeface="Cambria" panose="02040503050406030204" pitchFamily="18" charset="0"/>
                <a:ea typeface="Cambria" panose="02040503050406030204" pitchFamily="18" charset="0"/>
              </a:rPr>
              <a:t>nắng làm cho sắc hoa cà chua thêm đẹp. Nắng giúp cho quả c</a:t>
            </a:r>
            <a:r>
              <a:rPr lang="en-US" sz="3200" dirty="0">
                <a:latin typeface="Cambria" panose="02040503050406030204" pitchFamily="18" charset="0"/>
                <a:ea typeface="Cambria" panose="02040503050406030204" pitchFamily="18" charset="0"/>
              </a:rPr>
              <a:t>à</a:t>
            </a:r>
            <a:r>
              <a:rPr lang="vi-VN" sz="3200" dirty="0">
                <a:effectLst/>
                <a:latin typeface="Cambria" panose="02040503050406030204" pitchFamily="18" charset="0"/>
                <a:ea typeface="Cambria" panose="02040503050406030204" pitchFamily="18" charset="0"/>
              </a:rPr>
              <a:t> chua có vị thơm mát.</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0360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54D289-8AB9-E199-1067-8A247BD37FA8}"/>
              </a:ext>
            </a:extLst>
          </p:cNvPr>
          <p:cNvGrpSpPr/>
          <p:nvPr/>
        </p:nvGrpSpPr>
        <p:grpSpPr>
          <a:xfrm>
            <a:off x="652858" y="787222"/>
            <a:ext cx="10400626" cy="4887438"/>
            <a:chOff x="-81564" y="42076"/>
            <a:chExt cx="11721619" cy="5483924"/>
          </a:xfrm>
        </p:grpSpPr>
        <p:pic>
          <p:nvPicPr>
            <p:cNvPr id="4" name="Picture 3">
              <a:extLst>
                <a:ext uri="{FF2B5EF4-FFF2-40B4-BE49-F238E27FC236}">
                  <a16:creationId xmlns:a16="http://schemas.microsoft.com/office/drawing/2014/main" id="{127AFD4D-5C0C-9D79-7A45-27D25DBF3B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05" y="773040"/>
              <a:ext cx="11082650" cy="4752960"/>
            </a:xfrm>
            <a:prstGeom prst="rect">
              <a:avLst/>
            </a:prstGeom>
          </p:spPr>
        </p:pic>
        <p:pic>
          <p:nvPicPr>
            <p:cNvPr id="5" name="Picture 4">
              <a:extLst>
                <a:ext uri="{FF2B5EF4-FFF2-40B4-BE49-F238E27FC236}">
                  <a16:creationId xmlns:a16="http://schemas.microsoft.com/office/drawing/2014/main" id="{0D55BF77-3D82-922D-6BF0-2E10BDE8B5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1564" y="42076"/>
              <a:ext cx="1519299" cy="1519299"/>
            </a:xfrm>
            <a:prstGeom prst="rect">
              <a:avLst/>
            </a:prstGeom>
          </p:spPr>
        </p:pic>
        <p:sp>
          <p:nvSpPr>
            <p:cNvPr id="6" name="TextBox 5">
              <a:extLst>
                <a:ext uri="{FF2B5EF4-FFF2-40B4-BE49-F238E27FC236}">
                  <a16:creationId xmlns:a16="http://schemas.microsoft.com/office/drawing/2014/main" id="{222D5667-5213-C9E8-124A-05E93841CC66}"/>
                </a:ext>
              </a:extLst>
            </p:cNvPr>
            <p:cNvSpPr txBox="1"/>
            <p:nvPr/>
          </p:nvSpPr>
          <p:spPr>
            <a:xfrm>
              <a:off x="750580" y="930097"/>
              <a:ext cx="10655365" cy="43858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Ghi</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nhớ</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Ngoài tả lần lượt từng bộ phận của cây, ta có thể </a:t>
              </a:r>
              <a:r>
                <a:rPr kumimoji="0" lang="vi-VN"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tả từng đặc điểm của cây theo các giai đoạn sinh trưởng phát triển</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Có thể tả kết hợp sự vật, hoạt động liên quan đến cây.</a:t>
              </a:r>
              <a:endParaRPr kumimoji="0" lang="en-US" sz="4000" b="0"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158724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212</Words>
  <Application>Microsoft Office PowerPoint</Application>
  <PresentationFormat>Widescreen</PresentationFormat>
  <Paragraphs>52</Paragraphs>
  <Slides>9</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Arial</vt:lpstr>
      <vt:lpstr>Calibri</vt:lpstr>
      <vt:lpstr>Calibri Light</vt:lpstr>
      <vt:lpstr>Calibriti</vt:lpstr>
      <vt:lpstr>Cambria</vt:lpstr>
      <vt:lpstr>GillSans</vt:lpstr>
      <vt:lpstr>Times New Roman</vt:lpstr>
      <vt:lpstr>Vivaldi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7</cp:revision>
  <dcterms:created xsi:type="dcterms:W3CDTF">2024-02-20T15:37:43Z</dcterms:created>
  <dcterms:modified xsi:type="dcterms:W3CDTF">2024-05-09T00:45:58Z</dcterms:modified>
</cp:coreProperties>
</file>