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71" r:id="rId8"/>
    <p:sldId id="272" r:id="rId9"/>
    <p:sldId id="273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570A-D5AF-315B-6A85-B09D04F88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540A21-5B7D-4256-948E-234121FE0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97DAC-9C5E-18CD-F3C0-7692C0B8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F1B97-6305-F8D3-9881-AE21583AB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BC379-15DC-E426-2465-3C82C222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5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8D9F-F741-181A-CB9E-D2A9B710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AA3FC-2FDE-63C1-6146-1F6762412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0FBF0-5E52-D74B-BBF8-D3840D13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6B24F-7A38-3AE9-C825-90F70F5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AC97C-D8C2-1C57-09FF-B01541E3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04771-CEAD-C0BB-E024-7E1FFF98A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E27F1-CFED-8B94-BF23-72B6FC1E9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2B8D5-7DAE-2A2C-E49C-2B992BBFF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A7076-5AE9-C597-2C06-C01AF4E8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3C0CE-C352-E001-064E-1FAF331A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6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7750-3A7A-0D49-6C1F-BA751589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3AF78-829D-9D64-20B5-223F04ED6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44C23-3CD7-07B9-88E8-D24C8FC5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6DE72-AA00-482E-DF06-695535E3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E7773-BAF8-3324-6451-1E45A4D1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2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9773-739F-90CF-E947-C5E9CD45C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32008-9A1C-95D0-F69F-8D41BC1DB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0C179-50F9-877C-2405-9BD6AA4EE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F64D4-5A55-256B-BDD6-B4E85C32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293EF-798E-C894-2A74-C50FB9C59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88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9DA8-E5F1-6CAE-84AB-FBA9358B4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768C-3EF7-91F5-73B7-EA761618E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3E648-D0B7-B9C6-BA23-B480FB1B8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539C3-708C-6FF4-3C5B-3C7FD888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479AF-995C-03C5-7C2C-4C1A93790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82D96-2D65-8C6E-C486-84319265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2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B8F3F-ED59-22F2-B0D8-7FD64BA0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8DD10-7AE6-6A10-DDDF-56E9D74CE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C6464-A00C-2909-05CE-7AF963643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A7C44-1336-F50E-2BCC-7B463D82F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FD8CC-8920-5844-EC7F-42016815B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F93E66-540B-6B0E-1FB9-BC3686727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01DE8E-D3CA-2AF2-876F-57684B25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70B82-4B29-EB41-B9C6-6F43EEA1C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46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5BA4F-68DB-2E5D-DF45-D03844B65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EDB66E-9369-CDD6-E9FC-86D4AAF61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DE7DC-E544-6FFB-F2FE-5F584179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C678D-175B-1C92-CA0C-8A6FA68F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6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D4B55-F032-B355-EAFE-85F4B2F8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6C551-AD9C-A2CE-A886-272B7CEE1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073BD-D7C9-1523-C389-1353ED95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4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6C7E-14CF-BAB8-76A8-4EF40BCC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60EF7-8EB6-268C-6B89-562C80D95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1A6D4-94B0-F4C3-8DD6-D2EAB9321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A6BDB-4A34-5468-8976-5933B6DB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53648-D9A2-BF7A-470D-D36C7136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26D04-A48F-4867-D21C-7680136D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BA258-3EBC-B27D-7720-43AA42BF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50934-6537-8B03-CEC6-32D176260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DB157-AF2C-DDEC-B8BD-32B98740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EC623-422C-4B97-002D-3355B305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F2017-2346-2DA0-7BCF-77648258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F27E1-BE34-3518-3FA5-96EAC7EC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1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676B23-C778-8A39-4A73-C9C3A5B5A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6B6F7-FE2E-BFF2-CDFF-E069D5215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DDC06-B5E3-E41E-5927-527E29093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CC0C-2E10-4648-A5BB-43D67E5323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FEEAB-5053-B828-35E7-C72C32521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DDFE0-79E0-3886-B36E-17E6F7EBB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C1E1-7D36-4036-BC67-058ADB62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7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8mXoCuaRKoo?list=PL4I1Gh4ebU7FTNzcpk-iw56nVIhLfBZ3A" TargetMode="External"/><Relationship Id="rId1" Type="http://schemas.openxmlformats.org/officeDocument/2006/relationships/video" Target="https://www.youtube.com/embed/CrcJo7Dg1dw?list=PL4I1Gh4ebU7FTNzcpk-iw56nVIhLfBZ3A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video" Target="https://www.youtube.com/embed/egkIauErpRk?list=PL4I1Gh4ebU7FTNzcpk-iw56nVIhLfBZ3A" TargetMode="External"/><Relationship Id="rId7" Type="http://schemas.openxmlformats.org/officeDocument/2006/relationships/image" Target="../media/image35.jpeg"/><Relationship Id="rId2" Type="http://schemas.openxmlformats.org/officeDocument/2006/relationships/video" Target="https://www.youtube.com/embed/CBmnnrgtKvo?list=PL4I1Gh4ebU7FTNzcpk-iw56nVIhLfBZ3A" TargetMode="External"/><Relationship Id="rId1" Type="http://schemas.openxmlformats.org/officeDocument/2006/relationships/video" Target="https://www.youtube.com/embed/kZAhH-K46mY?list=PL4I1Gh4ebU7FTNzcpk-iw56nVIhLfBZ3A" TargetMode="External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2.xml"/><Relationship Id="rId4" Type="http://schemas.openxmlformats.org/officeDocument/2006/relationships/video" Target="https://www.youtube.com/embed/JaVuwWkdCig?list=PL4I1Gh4ebU7FTNzcpk-iw56nVIhLfBZ3A" TargetMode="External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video" Target="https://www.youtube.com/embed/mAV81MeyjKw?list=PL4I1Gh4ebU7FTNzcpk-iw56nVIhLfBZ3A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jpeg"/><Relationship Id="rId2" Type="http://schemas.openxmlformats.org/officeDocument/2006/relationships/video" Target="https://www.youtube.com/embed/qE1lHGQ_wOY?list=PL4I1Gh4ebU7FTNzcpk-iw56nVIhLfBZ3A" TargetMode="External"/><Relationship Id="rId1" Type="http://schemas.openxmlformats.org/officeDocument/2006/relationships/video" Target="https://www.youtube.com/embed/OqvFs3oeeuM?list=PL4I1Gh4ebU7FTNzcpk-iw56nVIhLfBZ3A" TargetMode="External"/><Relationship Id="rId6" Type="http://schemas.openxmlformats.org/officeDocument/2006/relationships/video" Target="https://www.youtube.com/embed/YgRHG5O_W88?list=PL4I1Gh4ebU7FTNzcpk-iw56nVIhLfBZ3A" TargetMode="External"/><Relationship Id="rId11" Type="http://schemas.openxmlformats.org/officeDocument/2006/relationships/image" Target="../media/image41.jpeg"/><Relationship Id="rId5" Type="http://schemas.openxmlformats.org/officeDocument/2006/relationships/video" Target="https://www.youtube.com/embed/dEfI19ZR4RI?list=PL4I1Gh4ebU7FTNzcpk-iw56nVIhLfBZ3A" TargetMode="External"/><Relationship Id="rId10" Type="http://schemas.openxmlformats.org/officeDocument/2006/relationships/image" Target="../media/image40.jpeg"/><Relationship Id="rId4" Type="http://schemas.openxmlformats.org/officeDocument/2006/relationships/video" Target="https://www.youtube.com/embed/WB6NgMIW0QU?list=PL4I1Gh4ebU7FTNzcpk-iw56nVIhLfBZ3A" TargetMode="External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video" Target="https://www.youtube.com/embed/2slsDymewAw?list=PL4I1Gh4ebU7FTNzcpk-iw56nVIhLfBZ3A" TargetMode="External"/><Relationship Id="rId7" Type="http://schemas.openxmlformats.org/officeDocument/2006/relationships/image" Target="../media/image44.jpeg"/><Relationship Id="rId2" Type="http://schemas.openxmlformats.org/officeDocument/2006/relationships/video" Target="https://www.youtube.com/embed/ALg27TiT9E0?list=PL4I1Gh4ebU7FTNzcpk-iw56nVIhLfBZ3A" TargetMode="External"/><Relationship Id="rId1" Type="http://schemas.openxmlformats.org/officeDocument/2006/relationships/video" Target="https://www.youtube.com/embed/WB6NgMIW0QU?list=PL4I1Gh4ebU7FTNzcpk-iw56nVIhLfBZ3A" TargetMode="External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2.xml"/><Relationship Id="rId4" Type="http://schemas.openxmlformats.org/officeDocument/2006/relationships/video" Target="https://www.youtube.com/embed/3bF1gf5oQkY?list=PL4I1Gh4ebU7FTNzcpk-iw56nVIhLfBZ3A" TargetMode="External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5VosTtOq9qE?list=PL4I1Gh4ebU7FTNzcpk-iw56nVIhLfBZ3A" TargetMode="External"/><Relationship Id="rId1" Type="http://schemas.openxmlformats.org/officeDocument/2006/relationships/video" Target="https://www.youtube.com/embed/Z2gZlxMybBs?list=PL4I1Gh4ebU7FTNzcpk-iw56nVIhLfBZ3A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ZkuwvIH2bFM?list=PL4I1Gh4ebU7FTNzcpk-iw56nVIhLfBZ3A" TargetMode="External"/><Relationship Id="rId7" Type="http://schemas.openxmlformats.org/officeDocument/2006/relationships/image" Target="../media/image51.jpeg"/><Relationship Id="rId2" Type="http://schemas.openxmlformats.org/officeDocument/2006/relationships/video" Target="https://www.youtube.com/embed/QOHCns3opuw?list=PL4I1Gh4ebU7FTNzcpk-iw56nVIhLfBZ3A" TargetMode="External"/><Relationship Id="rId1" Type="http://schemas.openxmlformats.org/officeDocument/2006/relationships/video" Target="https://www.youtube.com/embed/cHOYMYFkf3M?list=PL4I1Gh4ebU7FTNzcpk-iw56nVIhLfBZ3A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https://www.youtube.com/embed/TAQUnImUzeQ?list=PLNoNRLY5X9zMUeW5Tx0xz_IRYRhl98Dtj" TargetMode="External"/><Relationship Id="rId13" Type="http://schemas.openxmlformats.org/officeDocument/2006/relationships/image" Target="../media/image5.jpeg"/><Relationship Id="rId3" Type="http://schemas.openxmlformats.org/officeDocument/2006/relationships/video" Target="https://www.youtube.com/embed/6VWHksEZ2-U?list=PLNoNRLY5X9zMUeW5Tx0xz_IRYRhl98Dtj" TargetMode="External"/><Relationship Id="rId7" Type="http://schemas.openxmlformats.org/officeDocument/2006/relationships/video" Target="https://www.youtube.com/embed/6pYsFzH3jYs?list=PLNoNRLY5X9zMUeW5Tx0xz_IRYRhl98Dtj" TargetMode="External"/><Relationship Id="rId12" Type="http://schemas.openxmlformats.org/officeDocument/2006/relationships/image" Target="../media/image4.jpeg"/><Relationship Id="rId17" Type="http://schemas.openxmlformats.org/officeDocument/2006/relationships/image" Target="../media/image9.jpeg"/><Relationship Id="rId2" Type="http://schemas.openxmlformats.org/officeDocument/2006/relationships/video" Target="https://www.youtube.com/embed/Uziibf039qM?list=PLNoNRLY5X9zMUeW5Tx0xz_IRYRhl98Dtj" TargetMode="External"/><Relationship Id="rId16" Type="http://schemas.openxmlformats.org/officeDocument/2006/relationships/image" Target="../media/image8.jpeg"/><Relationship Id="rId1" Type="http://schemas.openxmlformats.org/officeDocument/2006/relationships/video" Target="https://www.youtube.com/embed/hKL1h08QP6U?list=PLNoNRLY5X9zMUeW5Tx0xz_IRYRhl98Dtj" TargetMode="External"/><Relationship Id="rId6" Type="http://schemas.openxmlformats.org/officeDocument/2006/relationships/video" Target="https://www.youtube.com/embed/nPCmYHewIqM?list=PLNoNRLY5X9zMUeW5Tx0xz_IRYRhl98Dtj" TargetMode="External"/><Relationship Id="rId11" Type="http://schemas.openxmlformats.org/officeDocument/2006/relationships/image" Target="../media/image3.jpeg"/><Relationship Id="rId5" Type="http://schemas.openxmlformats.org/officeDocument/2006/relationships/video" Target="https://www.youtube.com/embed/cxaNjGO-RJ4?list=PLNoNRLY5X9zMUeW5Tx0xz_IRYRhl98Dtj" TargetMode="External"/><Relationship Id="rId15" Type="http://schemas.openxmlformats.org/officeDocument/2006/relationships/image" Target="../media/image7.jpeg"/><Relationship Id="rId10" Type="http://schemas.openxmlformats.org/officeDocument/2006/relationships/image" Target="../media/image2.jpeg"/><Relationship Id="rId4" Type="http://schemas.openxmlformats.org/officeDocument/2006/relationships/video" Target="https://www.youtube.com/embed/Jw_aSc8_ERQ?list=PLNoNRLY5X9zMUeW5Tx0xz_IRYRhl98Dtj" TargetMode="Externa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video" Target="https://www.youtube.com/embed/5MqK1Pghm6w?list=PLNoNRLY5X9zMUeW5Tx0xz_IRYRhl98Dtj" TargetMode="External"/><Relationship Id="rId7" Type="http://schemas.openxmlformats.org/officeDocument/2006/relationships/image" Target="../media/image11.jpeg"/><Relationship Id="rId2" Type="http://schemas.openxmlformats.org/officeDocument/2006/relationships/video" Target="https://www.youtube.com/embed/Ci0xJUzjh2Q?list=PLNoNRLY5X9zMUeW5Tx0xz_IRYRhl98Dtj" TargetMode="External"/><Relationship Id="rId1" Type="http://schemas.openxmlformats.org/officeDocument/2006/relationships/video" Target="https://www.youtube.com/embed/Qd0OWpfJT-k?list=PLNoNRLY5X9zMUeW5Tx0xz_IRYRhl98Dtj" TargetMode="Externa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video" Target="https://www.youtube.com/embed/lymrd6B9LDc?list=PLNoNRLY5X9zMUeW5Tx0xz_IRYRhl98Dtj" TargetMode="Externa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video" Target="https://www.youtube.com/embed/-tFGoIudPIs?list=PLNoNRLY5X9zMUeW5Tx0xz_IRYRhl98Dtj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jpeg"/><Relationship Id="rId2" Type="http://schemas.openxmlformats.org/officeDocument/2006/relationships/video" Target="https://www.youtube.com/embed/jYkyIHsNaXA?list=PLNoNRLY5X9zMUeW5Tx0xz_IRYRhl98Dtj" TargetMode="External"/><Relationship Id="rId1" Type="http://schemas.openxmlformats.org/officeDocument/2006/relationships/video" Target="https://www.youtube.com/embed/cGd5yct5XZA?list=PLNoNRLY5X9zMUeW5Tx0xz_IRYRhl98Dtj" TargetMode="External"/><Relationship Id="rId6" Type="http://schemas.openxmlformats.org/officeDocument/2006/relationships/video" Target="https://www.youtube.com/embed/7YzmqKoX4HM?list=PLNoNRLY5X9zMUeW5Tx0xz_IRYRhl98Dtj" TargetMode="External"/><Relationship Id="rId11" Type="http://schemas.openxmlformats.org/officeDocument/2006/relationships/image" Target="../media/image17.jpeg"/><Relationship Id="rId5" Type="http://schemas.openxmlformats.org/officeDocument/2006/relationships/video" Target="https://www.youtube.com/embed/9UwpbN6ELhw?list=PLNoNRLY5X9zMUeW5Tx0xz_IRYRhl98Dtj" TargetMode="External"/><Relationship Id="rId10" Type="http://schemas.openxmlformats.org/officeDocument/2006/relationships/image" Target="../media/image16.jpeg"/><Relationship Id="rId4" Type="http://schemas.openxmlformats.org/officeDocument/2006/relationships/video" Target="https://www.youtube.com/embed/RgJ6j--7Uvc?list=PLNoNRLY5X9zMUeW5Tx0xz_IRYRhl98Dtj" TargetMode="Externa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video" Target="https://www.youtube.com/embed/tpQyhpmfemU?feature=oembed" TargetMode="External"/><Relationship Id="rId7" Type="http://schemas.openxmlformats.org/officeDocument/2006/relationships/image" Target="../media/image21.jpeg"/><Relationship Id="rId2" Type="http://schemas.openxmlformats.org/officeDocument/2006/relationships/video" Target="https://www.youtube.com/embed/Q9dJbHMCRdc?feature=oembed" TargetMode="External"/><Relationship Id="rId1" Type="http://schemas.openxmlformats.org/officeDocument/2006/relationships/video" Target="https://www.youtube.com/embed/XLpAdLieua8?feature=oembed" TargetMode="External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2.xml"/><Relationship Id="rId4" Type="http://schemas.openxmlformats.org/officeDocument/2006/relationships/video" Target="https://www.youtube.com/embed/d8tM1bjx4-s?feature=oembed" TargetMode="External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video" Target="https://www.youtube.com/embed/EGyMSnYRr8g?feature=oembed" TargetMode="External"/><Relationship Id="rId7" Type="http://schemas.openxmlformats.org/officeDocument/2006/relationships/image" Target="../media/image24.jpeg"/><Relationship Id="rId2" Type="http://schemas.openxmlformats.org/officeDocument/2006/relationships/video" Target="https://www.youtube.com/embed/8dk722D04tw?feature=oembed" TargetMode="External"/><Relationship Id="rId1" Type="http://schemas.openxmlformats.org/officeDocument/2006/relationships/video" Target="https://www.youtube.com/embed/x2xDp2qX-CY?feature=oembed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jpeg"/><Relationship Id="rId5" Type="http://schemas.openxmlformats.org/officeDocument/2006/relationships/video" Target="https://www.youtube.com/embed/46hcznJJEdY?feature=oembed" TargetMode="External"/><Relationship Id="rId10" Type="http://schemas.openxmlformats.org/officeDocument/2006/relationships/image" Target="../media/image27.jpeg"/><Relationship Id="rId4" Type="http://schemas.openxmlformats.org/officeDocument/2006/relationships/video" Target="https://www.youtube.com/embed/hLRcENRZomE?feature=oembed" TargetMode="External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xM_69OYSIrM?feature=oembed" TargetMode="External"/><Relationship Id="rId7" Type="http://schemas.openxmlformats.org/officeDocument/2006/relationships/image" Target="../media/image31.jpeg"/><Relationship Id="rId2" Type="http://schemas.openxmlformats.org/officeDocument/2006/relationships/video" Target="https://www.youtube.com/embed/_PSNARQRuZY?feature=oembed" TargetMode="External"/><Relationship Id="rId1" Type="http://schemas.openxmlformats.org/officeDocument/2006/relationships/video" Target="https://www.youtube.com/embed/wS5QZLVBIsY?feature=oembed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">
            <a:extLst>
              <a:ext uri="{FF2B5EF4-FFF2-40B4-BE49-F238E27FC236}">
                <a16:creationId xmlns:a16="http://schemas.microsoft.com/office/drawing/2014/main" id="{1BD47332-4FD6-3053-8B28-CB34A2298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4039F7-E333-EED4-8C3A-ED1305561611}"/>
              </a:ext>
            </a:extLst>
          </p:cNvPr>
          <p:cNvSpPr txBox="1"/>
          <p:nvPr/>
        </p:nvSpPr>
        <p:spPr>
          <a:xfrm flipH="1">
            <a:off x="4312919" y="653143"/>
            <a:ext cx="389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u="sng">
                <a:solidFill>
                  <a:schemeClr val="bg1"/>
                </a:solidFill>
              </a:rPr>
              <a:t>TRƯỜNG TIỂU HỌC BÁT TRANG</a:t>
            </a:r>
            <a:endParaRPr lang="en-US" b="1" u="sng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834AE-28C4-BFE4-392D-9664D997EA5B}"/>
              </a:ext>
            </a:extLst>
          </p:cNvPr>
          <p:cNvSpPr txBox="1"/>
          <p:nvPr/>
        </p:nvSpPr>
        <p:spPr>
          <a:xfrm flipH="1">
            <a:off x="2537459" y="1138337"/>
            <a:ext cx="7445829" cy="305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bg1"/>
                </a:solidFill>
              </a:rPr>
              <a:t>TẬP HUẤN</a:t>
            </a:r>
          </a:p>
          <a:p>
            <a:pPr algn="ctr">
              <a:lnSpc>
                <a:spcPct val="150000"/>
              </a:lnSpc>
            </a:pPr>
            <a:r>
              <a:rPr lang="vi-VN" sz="5400" b="1">
                <a:solidFill>
                  <a:schemeClr val="bg1"/>
                </a:solidFill>
              </a:rPr>
              <a:t>RÈN CHỮ VIẾT </a:t>
            </a:r>
            <a:endParaRPr lang="en-US" sz="5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8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C2A9A-2893-F18D-2BED-7D5C95A8C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840"/>
            <a:ext cx="10515600" cy="479012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1: A, Ă, Â, N, M.</a:t>
            </a:r>
          </a:p>
          <a:p>
            <a:pPr>
              <a:lnSpc>
                <a:spcPct val="150000"/>
              </a:lnSpc>
            </a:pPr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2: P, R, B, D, Đ.</a:t>
            </a:r>
          </a:p>
          <a:p>
            <a:pPr>
              <a:lnSpc>
                <a:spcPct val="150000"/>
              </a:lnSpc>
            </a:pPr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3: C, G, S, L, E, Ê, T.</a:t>
            </a:r>
          </a:p>
          <a:p>
            <a:pPr>
              <a:lnSpc>
                <a:spcPct val="150000"/>
              </a:lnSpc>
            </a:pPr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4: L, K, V, H.</a:t>
            </a:r>
          </a:p>
          <a:p>
            <a:pPr>
              <a:lnSpc>
                <a:spcPct val="150000"/>
              </a:lnSpc>
            </a:pPr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5: O, Ô, Ơ, Q.</a:t>
            </a:r>
          </a:p>
          <a:p>
            <a:pPr>
              <a:lnSpc>
                <a:spcPct val="150000"/>
              </a:lnSpc>
            </a:pPr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6: U, Ư, X, Y.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549356-02E5-8921-DF38-CA96DF6914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357871"/>
            <a:ext cx="649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III. NHÓM CHỮ HOA</a:t>
            </a:r>
          </a:p>
        </p:txBody>
      </p:sp>
    </p:spTree>
    <p:extLst>
      <p:ext uri="{BB962C8B-B14F-4D97-AF65-F5344CB8AC3E}">
        <p14:creationId xmlns:p14="http://schemas.microsoft.com/office/powerpoint/2010/main" val="3065258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4FE23-372C-3222-D6FF-5BEB1B11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01000" cy="762635"/>
          </a:xfrm>
        </p:spPr>
        <p:txBody>
          <a:bodyPr/>
          <a:lstStyle/>
          <a:p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1: A, Ă, Â, N, M</a:t>
            </a:r>
            <a:endParaRPr lang="en-US"/>
          </a:p>
        </p:txBody>
      </p:sp>
      <p:pic>
        <p:nvPicPr>
          <p:cNvPr id="4" name="Online Media 3" title="Cách viết chữ hoa A">
            <a:hlinkClick r:id="" action="ppaction://media"/>
            <a:extLst>
              <a:ext uri="{FF2B5EF4-FFF2-40B4-BE49-F238E27FC236}">
                <a16:creationId xmlns:a16="http://schemas.microsoft.com/office/drawing/2014/main" id="{B346D21E-7418-F6E8-CFD7-F2FD9B47FD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9985" y="1458714"/>
            <a:ext cx="9563735" cy="5399286"/>
          </a:xfrm>
          <a:prstGeom prst="rect">
            <a:avLst/>
          </a:prstGeom>
        </p:spPr>
      </p:pic>
      <p:pic>
        <p:nvPicPr>
          <p:cNvPr id="5" name="Online Media 4" title="Cách viết chữ hoa M">
            <a:hlinkClick r:id="" action="ppaction://media"/>
            <a:extLst>
              <a:ext uri="{FF2B5EF4-FFF2-40B4-BE49-F238E27FC236}">
                <a16:creationId xmlns:a16="http://schemas.microsoft.com/office/drawing/2014/main" id="{3F4BB628-8DA6-E662-E8EA-7D236F290D0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149985" y="1458714"/>
            <a:ext cx="9563735" cy="539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4F8E-CB48-BDCF-6BE5-2A7C6054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6979920" cy="883920"/>
          </a:xfrm>
        </p:spPr>
        <p:txBody>
          <a:bodyPr/>
          <a:lstStyle/>
          <a:p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2: B, D, </a:t>
            </a:r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Đ, </a:t>
            </a:r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P, R</a:t>
            </a:r>
            <a:endParaRPr lang="en-US"/>
          </a:p>
        </p:txBody>
      </p:sp>
      <p:pic>
        <p:nvPicPr>
          <p:cNvPr id="4" name="Online Media 3" title="Cách viết chữ hoa D">
            <a:hlinkClick r:id="" action="ppaction://media"/>
            <a:extLst>
              <a:ext uri="{FF2B5EF4-FFF2-40B4-BE49-F238E27FC236}">
                <a16:creationId xmlns:a16="http://schemas.microsoft.com/office/drawing/2014/main" id="{07D506A8-1562-521B-83F4-7CD6560D84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16280" y="994104"/>
            <a:ext cx="10386695" cy="5863895"/>
          </a:xfrm>
          <a:prstGeom prst="rect">
            <a:avLst/>
          </a:prstGeom>
        </p:spPr>
      </p:pic>
      <p:pic>
        <p:nvPicPr>
          <p:cNvPr id="5" name="Online Media 4" title="Cách viết chữ hoa B">
            <a:hlinkClick r:id="" action="ppaction://media"/>
            <a:extLst>
              <a:ext uri="{FF2B5EF4-FFF2-40B4-BE49-F238E27FC236}">
                <a16:creationId xmlns:a16="http://schemas.microsoft.com/office/drawing/2014/main" id="{5A63C994-B58F-9CBC-A5F8-2E89E3CD490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716279" y="994105"/>
            <a:ext cx="10386695" cy="5863895"/>
          </a:xfrm>
          <a:prstGeom prst="rect">
            <a:avLst/>
          </a:prstGeom>
        </p:spPr>
      </p:pic>
      <p:pic>
        <p:nvPicPr>
          <p:cNvPr id="6" name="Online Media 5" title="Cách viết chữ hoa P">
            <a:hlinkClick r:id="" action="ppaction://media"/>
            <a:extLst>
              <a:ext uri="{FF2B5EF4-FFF2-40B4-BE49-F238E27FC236}">
                <a16:creationId xmlns:a16="http://schemas.microsoft.com/office/drawing/2014/main" id="{0DDBA2A7-8B70-BDA1-B1A1-5B2A9D531EE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716278" y="994105"/>
            <a:ext cx="10386695" cy="5863895"/>
          </a:xfrm>
          <a:prstGeom prst="rect">
            <a:avLst/>
          </a:prstGeom>
        </p:spPr>
      </p:pic>
      <p:pic>
        <p:nvPicPr>
          <p:cNvPr id="7" name="Online Media 6" title="Cách viết chữ hoa R">
            <a:hlinkClick r:id="" action="ppaction://media"/>
            <a:extLst>
              <a:ext uri="{FF2B5EF4-FFF2-40B4-BE49-F238E27FC236}">
                <a16:creationId xmlns:a16="http://schemas.microsoft.com/office/drawing/2014/main" id="{3DD8F4E2-6EB8-223D-F358-199370DD7725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tretch>
            <a:fillRect/>
          </a:stretch>
        </p:blipFill>
        <p:spPr>
          <a:xfrm>
            <a:off x="716277" y="994103"/>
            <a:ext cx="10386695" cy="586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2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1DB1A-66DD-341D-DB80-89D125B6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40" y="167005"/>
            <a:ext cx="7726680" cy="808355"/>
          </a:xfrm>
        </p:spPr>
        <p:txBody>
          <a:bodyPr/>
          <a:lstStyle/>
          <a:p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3: C, G, S, L, E, Ê, T</a:t>
            </a:r>
            <a:endParaRPr lang="en-US"/>
          </a:p>
        </p:txBody>
      </p:sp>
      <p:pic>
        <p:nvPicPr>
          <p:cNvPr id="4" name="Online Media 3" title="Cách viết chữ hoa C">
            <a:hlinkClick r:id="" action="ppaction://media"/>
            <a:extLst>
              <a:ext uri="{FF2B5EF4-FFF2-40B4-BE49-F238E27FC236}">
                <a16:creationId xmlns:a16="http://schemas.microsoft.com/office/drawing/2014/main" id="{BAAAC922-67FE-2867-54CC-76A84A33EC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001712" y="1105956"/>
            <a:ext cx="10188575" cy="5752044"/>
          </a:xfrm>
          <a:prstGeom prst="rect">
            <a:avLst/>
          </a:prstGeom>
        </p:spPr>
      </p:pic>
      <p:pic>
        <p:nvPicPr>
          <p:cNvPr id="5" name="Online Media 4" title="Cách viết chữ hoa G">
            <a:hlinkClick r:id="" action="ppaction://media"/>
            <a:extLst>
              <a:ext uri="{FF2B5EF4-FFF2-40B4-BE49-F238E27FC236}">
                <a16:creationId xmlns:a16="http://schemas.microsoft.com/office/drawing/2014/main" id="{78AF5123-0F74-C480-ACBC-DFAB418B7C0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1001712" y="1105956"/>
            <a:ext cx="10188575" cy="5752044"/>
          </a:xfrm>
          <a:prstGeom prst="rect">
            <a:avLst/>
          </a:prstGeom>
        </p:spPr>
      </p:pic>
      <p:pic>
        <p:nvPicPr>
          <p:cNvPr id="6" name="Online Media 5" title="CÁCH VIẾT CHỮ HOA S">
            <a:hlinkClick r:id="" action="ppaction://media"/>
            <a:extLst>
              <a:ext uri="{FF2B5EF4-FFF2-40B4-BE49-F238E27FC236}">
                <a16:creationId xmlns:a16="http://schemas.microsoft.com/office/drawing/2014/main" id="{0D6A1BBB-A347-A895-B407-9E22020A78B0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/>
          <a:stretch>
            <a:fillRect/>
          </a:stretch>
        </p:blipFill>
        <p:spPr>
          <a:xfrm>
            <a:off x="1001711" y="1105956"/>
            <a:ext cx="10188575" cy="5752044"/>
          </a:xfrm>
          <a:prstGeom prst="rect">
            <a:avLst/>
          </a:prstGeom>
        </p:spPr>
      </p:pic>
      <p:pic>
        <p:nvPicPr>
          <p:cNvPr id="7" name="Online Media 6" title="Cách viết chữ hoa L">
            <a:hlinkClick r:id="" action="ppaction://media"/>
            <a:extLst>
              <a:ext uri="{FF2B5EF4-FFF2-40B4-BE49-F238E27FC236}">
                <a16:creationId xmlns:a16="http://schemas.microsoft.com/office/drawing/2014/main" id="{D60ABC2A-7376-3110-46AC-0F92A5F894D8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/>
          <a:stretch>
            <a:fillRect/>
          </a:stretch>
        </p:blipFill>
        <p:spPr>
          <a:xfrm>
            <a:off x="1001712" y="1105956"/>
            <a:ext cx="10188574" cy="5752044"/>
          </a:xfrm>
          <a:prstGeom prst="rect">
            <a:avLst/>
          </a:prstGeom>
        </p:spPr>
      </p:pic>
      <p:pic>
        <p:nvPicPr>
          <p:cNvPr id="8" name="Online Media 7" title="CÁCH VIẾT CHỮ HOA E">
            <a:hlinkClick r:id="" action="ppaction://media"/>
            <a:extLst>
              <a:ext uri="{FF2B5EF4-FFF2-40B4-BE49-F238E27FC236}">
                <a16:creationId xmlns:a16="http://schemas.microsoft.com/office/drawing/2014/main" id="{465AB52B-573A-BBBA-01CD-BFA6B66DE95A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2"/>
          <a:stretch>
            <a:fillRect/>
          </a:stretch>
        </p:blipFill>
        <p:spPr>
          <a:xfrm>
            <a:off x="1001713" y="1105956"/>
            <a:ext cx="10188574" cy="5752044"/>
          </a:xfrm>
          <a:prstGeom prst="rect">
            <a:avLst/>
          </a:prstGeom>
        </p:spPr>
      </p:pic>
      <p:pic>
        <p:nvPicPr>
          <p:cNvPr id="9" name="Online Media 8" title="Cách viết chữ hoa T">
            <a:hlinkClick r:id="" action="ppaction://media"/>
            <a:extLst>
              <a:ext uri="{FF2B5EF4-FFF2-40B4-BE49-F238E27FC236}">
                <a16:creationId xmlns:a16="http://schemas.microsoft.com/office/drawing/2014/main" id="{A32EDC71-4CF8-5EE2-1198-ABB542949C55}"/>
              </a:ext>
            </a:extLst>
          </p:cNvPr>
          <p:cNvPicPr>
            <a:picLocks noRot="1" noChangeAspect="1"/>
          </p:cNvPicPr>
          <p:nvPr>
            <a:videoFile r:link="rId6"/>
          </p:nvPr>
        </p:nvPicPr>
        <p:blipFill>
          <a:blip r:embed="rId13"/>
          <a:stretch>
            <a:fillRect/>
          </a:stretch>
        </p:blipFill>
        <p:spPr>
          <a:xfrm>
            <a:off x="1001710" y="1105956"/>
            <a:ext cx="10188574" cy="575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7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5B43-20FF-E10C-C80B-C9B548F7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160" y="253999"/>
            <a:ext cx="5516880" cy="854075"/>
          </a:xfrm>
        </p:spPr>
        <p:txBody>
          <a:bodyPr/>
          <a:lstStyle/>
          <a:p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4: L, K, V, H.</a:t>
            </a:r>
            <a:endParaRPr lang="en-US"/>
          </a:p>
        </p:txBody>
      </p:sp>
      <p:pic>
        <p:nvPicPr>
          <p:cNvPr id="4" name="Online Media 3" title="Cách viết chữ hoa L">
            <a:hlinkClick r:id="" action="ppaction://media"/>
            <a:extLst>
              <a:ext uri="{FF2B5EF4-FFF2-40B4-BE49-F238E27FC236}">
                <a16:creationId xmlns:a16="http://schemas.microsoft.com/office/drawing/2014/main" id="{93936E67-6287-060B-22B5-0B3E43D334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63612" y="1062936"/>
            <a:ext cx="10264775" cy="5795064"/>
          </a:xfrm>
          <a:prstGeom prst="rect">
            <a:avLst/>
          </a:prstGeom>
        </p:spPr>
      </p:pic>
      <p:pic>
        <p:nvPicPr>
          <p:cNvPr id="5" name="Online Media 4" title="Cách viết chữ hoa K">
            <a:hlinkClick r:id="" action="ppaction://media"/>
            <a:extLst>
              <a:ext uri="{FF2B5EF4-FFF2-40B4-BE49-F238E27FC236}">
                <a16:creationId xmlns:a16="http://schemas.microsoft.com/office/drawing/2014/main" id="{9A8560EC-320B-CC33-E735-D44175AF0FA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963611" y="1062936"/>
            <a:ext cx="10264775" cy="5795064"/>
          </a:xfrm>
          <a:prstGeom prst="rect">
            <a:avLst/>
          </a:prstGeom>
        </p:spPr>
      </p:pic>
      <p:pic>
        <p:nvPicPr>
          <p:cNvPr id="6" name="Online Media 5" title="CÁCH VIẾT CHỮ HOA V">
            <a:hlinkClick r:id="" action="ppaction://media"/>
            <a:extLst>
              <a:ext uri="{FF2B5EF4-FFF2-40B4-BE49-F238E27FC236}">
                <a16:creationId xmlns:a16="http://schemas.microsoft.com/office/drawing/2014/main" id="{2B2E6D3C-DF13-4E10-E39A-90FD5D3E3D5B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963611" y="1062936"/>
            <a:ext cx="10264775" cy="5795064"/>
          </a:xfrm>
          <a:prstGeom prst="rect">
            <a:avLst/>
          </a:prstGeom>
        </p:spPr>
      </p:pic>
      <p:pic>
        <p:nvPicPr>
          <p:cNvPr id="7" name="Online Media 6" title="Cách viết chữ hoa H">
            <a:hlinkClick r:id="" action="ppaction://media"/>
            <a:extLst>
              <a:ext uri="{FF2B5EF4-FFF2-40B4-BE49-F238E27FC236}">
                <a16:creationId xmlns:a16="http://schemas.microsoft.com/office/drawing/2014/main" id="{27751717-1FDF-8102-1170-D138BA71A7F1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tretch>
            <a:fillRect/>
          </a:stretch>
        </p:blipFill>
        <p:spPr>
          <a:xfrm>
            <a:off x="963611" y="1062936"/>
            <a:ext cx="10264775" cy="579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8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9DC25-382F-5522-F3F1-0E4E27FB1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160" y="253999"/>
            <a:ext cx="5608320" cy="854075"/>
          </a:xfrm>
        </p:spPr>
        <p:txBody>
          <a:bodyPr/>
          <a:lstStyle/>
          <a:p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5: O, Ô, Ơ, Q.</a:t>
            </a:r>
            <a:endParaRPr lang="en-US"/>
          </a:p>
        </p:txBody>
      </p:sp>
      <p:pic>
        <p:nvPicPr>
          <p:cNvPr id="4" name="Online Media 3" title="Cách viết chữ hoa O">
            <a:hlinkClick r:id="" action="ppaction://media"/>
            <a:extLst>
              <a:ext uri="{FF2B5EF4-FFF2-40B4-BE49-F238E27FC236}">
                <a16:creationId xmlns:a16="http://schemas.microsoft.com/office/drawing/2014/main" id="{B2204681-8A1D-25E2-D78E-36199C1D69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99160" y="1328421"/>
            <a:ext cx="9929495" cy="5605779"/>
          </a:xfrm>
          <a:prstGeom prst="rect">
            <a:avLst/>
          </a:prstGeom>
        </p:spPr>
      </p:pic>
      <p:pic>
        <p:nvPicPr>
          <p:cNvPr id="5" name="Online Media 4" title="Cách  viết chữ hoa Q">
            <a:hlinkClick r:id="" action="ppaction://media"/>
            <a:extLst>
              <a:ext uri="{FF2B5EF4-FFF2-40B4-BE49-F238E27FC236}">
                <a16:creationId xmlns:a16="http://schemas.microsoft.com/office/drawing/2014/main" id="{8A12A398-0F33-FB93-D38B-70B6C4F77DD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899160" y="1321052"/>
            <a:ext cx="9807575" cy="55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0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2A18-3115-2667-BB32-7BFF8654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337819"/>
            <a:ext cx="5379720" cy="686435"/>
          </a:xfrm>
        </p:spPr>
        <p:txBody>
          <a:bodyPr>
            <a:normAutofit fontScale="90000"/>
          </a:bodyPr>
          <a:lstStyle/>
          <a:p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6: U, Ư, X, Y.</a:t>
            </a:r>
            <a:endParaRPr lang="en-US"/>
          </a:p>
        </p:txBody>
      </p:sp>
      <p:pic>
        <p:nvPicPr>
          <p:cNvPr id="4" name="Online Media 3" title="Cách viết chữ hoa U">
            <a:hlinkClick r:id="" action="ppaction://media"/>
            <a:extLst>
              <a:ext uri="{FF2B5EF4-FFF2-40B4-BE49-F238E27FC236}">
                <a16:creationId xmlns:a16="http://schemas.microsoft.com/office/drawing/2014/main" id="{539A4881-7EF8-D0B2-7EC0-EAF497B48F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75360" y="1286637"/>
            <a:ext cx="9868535" cy="5571363"/>
          </a:xfrm>
          <a:prstGeom prst="rect">
            <a:avLst/>
          </a:prstGeom>
        </p:spPr>
      </p:pic>
      <p:pic>
        <p:nvPicPr>
          <p:cNvPr id="5" name="Online Media 4" title="Cách viết chữ hoa X">
            <a:hlinkClick r:id="" action="ppaction://media"/>
            <a:extLst>
              <a:ext uri="{FF2B5EF4-FFF2-40B4-BE49-F238E27FC236}">
                <a16:creationId xmlns:a16="http://schemas.microsoft.com/office/drawing/2014/main" id="{7F42DBA3-415A-6CC7-0F35-42DFCBE1F7C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975360" y="1286637"/>
            <a:ext cx="9868535" cy="5571363"/>
          </a:xfrm>
          <a:prstGeom prst="rect">
            <a:avLst/>
          </a:prstGeom>
        </p:spPr>
      </p:pic>
      <p:pic>
        <p:nvPicPr>
          <p:cNvPr id="6" name="Online Media 5" title="Cách viết chữ hoa Y Y">
            <a:hlinkClick r:id="" action="ppaction://media"/>
            <a:extLst>
              <a:ext uri="{FF2B5EF4-FFF2-40B4-BE49-F238E27FC236}">
                <a16:creationId xmlns:a16="http://schemas.microsoft.com/office/drawing/2014/main" id="{A963B7A4-B2E9-805F-92AC-665FE8C812F3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975359" y="1286637"/>
            <a:ext cx="9868535" cy="557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2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E395EE-63BB-E9E7-50AF-2C045E3EEF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85177"/>
            <a:ext cx="643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IV. NHÓM CHỮ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91C75-650E-5927-D758-EF42C3040CFD}"/>
              </a:ext>
            </a:extLst>
          </p:cNvPr>
          <p:cNvSpPr txBox="1"/>
          <p:nvPr/>
        </p:nvSpPr>
        <p:spPr>
          <a:xfrm>
            <a:off x="1036320" y="1388281"/>
            <a:ext cx="6096000" cy="4081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1: 1, 4, 7.</a:t>
            </a:r>
          </a:p>
          <a:p>
            <a:pPr>
              <a:lnSpc>
                <a:spcPct val="150000"/>
              </a:lnSpc>
            </a:pPr>
            <a:r>
              <a:rPr lang="pt-BR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2: 2, 3, 5.</a:t>
            </a:r>
          </a:p>
          <a:p>
            <a:pPr>
              <a:lnSpc>
                <a:spcPct val="150000"/>
              </a:lnSpc>
            </a:pPr>
            <a:r>
              <a:rPr lang="pt-BR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3: 0, 6, 8, 9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4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D145A-1F2D-9BCB-50E7-89A7651D3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TẬP VIẾT SỐ TỪ 1 ĐẾN 20 - DẠY BÉ TẬP VIẾT CHỮ SỐ 1 ĐẾN 10, 1 ĐẾN 20">
            <a:hlinkClick r:id="" action="ppaction://media"/>
            <a:extLst>
              <a:ext uri="{FF2B5EF4-FFF2-40B4-BE49-F238E27FC236}">
                <a16:creationId xmlns:a16="http://schemas.microsoft.com/office/drawing/2014/main" id="{9122F621-2567-377E-29D2-DCB90ECDD73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63" end="2634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87822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3326FE-66E9-BFF8-C209-FCCDBD643D77}"/>
              </a:ext>
            </a:extLst>
          </p:cNvPr>
          <p:cNvSpPr txBox="1"/>
          <p:nvPr/>
        </p:nvSpPr>
        <p:spPr>
          <a:xfrm>
            <a:off x="1415143" y="468085"/>
            <a:ext cx="9332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Times New Roman (Headings)"/>
              </a:rPr>
              <a:t>CHỮ VIẾT ĐƯỢC CHIA LÀM </a:t>
            </a:r>
            <a:r>
              <a:rPr lang="en-US" sz="4000" b="1" dirty="0">
                <a:latin typeface="Times New Roman (Headings)"/>
              </a:rPr>
              <a:t>4</a:t>
            </a:r>
            <a:r>
              <a:rPr lang="vi-VN" sz="4000" b="1" dirty="0">
                <a:latin typeface="Times New Roman (Headings)"/>
              </a:rPr>
              <a:t> NHÓM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2BDE5-6677-91B0-2339-2D0BA766161F}"/>
              </a:ext>
            </a:extLst>
          </p:cNvPr>
          <p:cNvSpPr txBox="1"/>
          <p:nvPr/>
        </p:nvSpPr>
        <p:spPr>
          <a:xfrm>
            <a:off x="1752601" y="1937499"/>
            <a:ext cx="6037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Times New Roman (Headings)"/>
              </a:rPr>
              <a:t>I. NHÓM CHỮ THƯỜNG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665A-8095-3770-480F-8825D191D9F4}"/>
              </a:ext>
            </a:extLst>
          </p:cNvPr>
          <p:cNvSpPr txBox="1"/>
          <p:nvPr/>
        </p:nvSpPr>
        <p:spPr>
          <a:xfrm>
            <a:off x="1752601" y="4333460"/>
            <a:ext cx="5298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Times New Roman (Headings)"/>
              </a:rPr>
              <a:t>II</a:t>
            </a:r>
            <a:r>
              <a:rPr lang="en-GB" sz="4000" b="1">
                <a:solidFill>
                  <a:srgbClr val="FF0000"/>
                </a:solidFill>
                <a:latin typeface="Times New Roman (Headings)"/>
              </a:rPr>
              <a:t>I</a:t>
            </a:r>
            <a:r>
              <a:rPr lang="vi-VN" sz="4000" b="1">
                <a:solidFill>
                  <a:srgbClr val="FF0000"/>
                </a:solidFill>
                <a:latin typeface="Times New Roman (Headings)"/>
              </a:rPr>
              <a:t>. NHÓM CHỮ HOA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54366-396B-EA4D-4DF5-F26609FB59D4}"/>
              </a:ext>
            </a:extLst>
          </p:cNvPr>
          <p:cNvSpPr txBox="1"/>
          <p:nvPr/>
        </p:nvSpPr>
        <p:spPr>
          <a:xfrm>
            <a:off x="1752601" y="5460447"/>
            <a:ext cx="4692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 (Headings)"/>
              </a:rPr>
              <a:t>I</a:t>
            </a:r>
            <a:r>
              <a:rPr lang="en-GB" sz="4000" b="1" dirty="0">
                <a:solidFill>
                  <a:srgbClr val="FF0000"/>
                </a:solidFill>
                <a:latin typeface="Times New Roman (Headings)"/>
              </a:rPr>
              <a:t>V</a:t>
            </a:r>
            <a:r>
              <a:rPr lang="vi-VN" sz="4000" b="1" dirty="0">
                <a:solidFill>
                  <a:srgbClr val="FF0000"/>
                </a:solidFill>
                <a:latin typeface="Times New Roman (Headings)"/>
              </a:rPr>
              <a:t>. NHÓM CHỮ SỐ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9651FA-61BF-C72F-1DCA-4703DF3B852F}"/>
              </a:ext>
            </a:extLst>
          </p:cNvPr>
          <p:cNvSpPr txBox="1"/>
          <p:nvPr/>
        </p:nvSpPr>
        <p:spPr>
          <a:xfrm>
            <a:off x="1752601" y="3206473"/>
            <a:ext cx="5381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Times New Roman (Headings)"/>
              </a:rPr>
              <a:t>I</a:t>
            </a:r>
            <a:r>
              <a:rPr lang="en-GB" sz="4000" b="1">
                <a:solidFill>
                  <a:srgbClr val="FF0000"/>
                </a:solidFill>
                <a:latin typeface="Times New Roman (Headings)"/>
              </a:rPr>
              <a:t>I</a:t>
            </a:r>
            <a:r>
              <a:rPr lang="vi-VN" sz="4000" b="1">
                <a:solidFill>
                  <a:srgbClr val="FF0000"/>
                </a:solidFill>
                <a:latin typeface="Times New Roman (Headings)"/>
              </a:rPr>
              <a:t>. NHÓM CHỮ GHÉP</a:t>
            </a:r>
          </a:p>
        </p:txBody>
      </p:sp>
    </p:spTree>
    <p:extLst>
      <p:ext uri="{BB962C8B-B14F-4D97-AF65-F5344CB8AC3E}">
        <p14:creationId xmlns:p14="http://schemas.microsoft.com/office/powerpoint/2010/main" val="79620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6E1B-A97A-3746-90F9-D86149193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10057" cy="3497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1: i, u, ư, t, p, y, n, m, v, s, r</a:t>
            </a:r>
            <a:endParaRPr lang="vi-V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2: l, b, h, k</a:t>
            </a:r>
            <a:endParaRPr lang="vi-V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3: a, ă, â, d, đ, o, ô, ơ, q, g, c, e, ê, x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DDB988-25EC-987D-D515-E9EC443054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57871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I. NHÓM CHỮ THƯỜNG</a:t>
            </a:r>
          </a:p>
        </p:txBody>
      </p:sp>
    </p:spTree>
    <p:extLst>
      <p:ext uri="{BB962C8B-B14F-4D97-AF65-F5344CB8AC3E}">
        <p14:creationId xmlns:p14="http://schemas.microsoft.com/office/powerpoint/2010/main" val="2941626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BA6E-4AAC-BB52-176F-99A9D31A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60" y="258445"/>
            <a:ext cx="8412480" cy="1325563"/>
          </a:xfrm>
        </p:spPr>
        <p:txBody>
          <a:bodyPr>
            <a:normAutofit/>
          </a:bodyPr>
          <a:lstStyle/>
          <a:p>
            <a:r>
              <a:rPr lang="pt-BR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1: i, u, ư, t, p, y, n, m, v, s, r</a:t>
            </a:r>
            <a:endParaRPr lang="en-US"/>
          </a:p>
        </p:txBody>
      </p:sp>
      <p:pic>
        <p:nvPicPr>
          <p:cNvPr id="4" name="Online Media 3" title="Hướng dẫn viết chữ u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56F86ADA-A312-C58E-F869-AB79EA3E62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10"/>
          <a:srcRect t="12667" b="12222"/>
          <a:stretch/>
        </p:blipFill>
        <p:spPr>
          <a:xfrm>
            <a:off x="1508760" y="1538605"/>
            <a:ext cx="9442713" cy="5319395"/>
          </a:xfrm>
          <a:prstGeom prst="rect">
            <a:avLst/>
          </a:prstGeom>
        </p:spPr>
      </p:pic>
      <p:pic>
        <p:nvPicPr>
          <p:cNvPr id="5" name="Online Media 4" title="Hướng dẫn viết chữ t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00A3D4A0-4618-E3F2-DBD2-3F0719DFA74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 rotWithShape="1">
          <a:blip r:embed="rId11"/>
          <a:srcRect t="12445" b="12445"/>
          <a:stretch/>
        </p:blipFill>
        <p:spPr>
          <a:xfrm>
            <a:off x="1524000" y="1538605"/>
            <a:ext cx="9442713" cy="5319395"/>
          </a:xfrm>
          <a:prstGeom prst="rect">
            <a:avLst/>
          </a:prstGeom>
        </p:spPr>
      </p:pic>
      <p:pic>
        <p:nvPicPr>
          <p:cNvPr id="6" name="Online Media 5" title="Hướng dẫn viết chữ p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BCC43107-EB7B-8D7C-C0A4-3D3F97A35D0D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12"/>
          <a:srcRect t="12445" b="12890"/>
          <a:stretch/>
        </p:blipFill>
        <p:spPr>
          <a:xfrm>
            <a:off x="1493520" y="1538605"/>
            <a:ext cx="9498920" cy="5319395"/>
          </a:xfrm>
          <a:prstGeom prst="rect">
            <a:avLst/>
          </a:prstGeom>
        </p:spPr>
      </p:pic>
      <p:pic>
        <p:nvPicPr>
          <p:cNvPr id="7" name="Online Media 6" title="Hướng dẫn viết chữ m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3B22CFFF-4429-3C99-CFEF-D4CC8A2C6A52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 rotWithShape="1">
          <a:blip r:embed="rId13"/>
          <a:srcRect t="12222" b="13333"/>
          <a:stretch/>
        </p:blipFill>
        <p:spPr>
          <a:xfrm>
            <a:off x="1493520" y="1538605"/>
            <a:ext cx="9527275" cy="5319395"/>
          </a:xfrm>
          <a:prstGeom prst="rect">
            <a:avLst/>
          </a:prstGeom>
        </p:spPr>
      </p:pic>
      <p:pic>
        <p:nvPicPr>
          <p:cNvPr id="8" name="Online Media 7" title="Hướng dẫn viết chữ v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C92D707A-D4CF-E1BD-947C-C542CEBC1300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 rotWithShape="1">
          <a:blip r:embed="rId14"/>
          <a:srcRect t="13333" b="12667"/>
          <a:stretch/>
        </p:blipFill>
        <p:spPr>
          <a:xfrm>
            <a:off x="1465165" y="1524635"/>
            <a:ext cx="9584495" cy="5319395"/>
          </a:xfrm>
          <a:prstGeom prst="rect">
            <a:avLst/>
          </a:prstGeom>
        </p:spPr>
      </p:pic>
      <p:pic>
        <p:nvPicPr>
          <p:cNvPr id="9" name="Online Media 8" title="Hướng dẫn viết chữ r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C19477E6-03E6-6041-04F0-628D6D796533}"/>
              </a:ext>
            </a:extLst>
          </p:cNvPr>
          <p:cNvPicPr>
            <a:picLocks noRot="1" noChangeAspect="1"/>
          </p:cNvPicPr>
          <p:nvPr>
            <a:videoFile r:link="rId6"/>
          </p:nvPr>
        </p:nvPicPr>
        <p:blipFill rotWithShape="1">
          <a:blip r:embed="rId15"/>
          <a:srcRect t="12445" b="12890"/>
          <a:stretch/>
        </p:blipFill>
        <p:spPr>
          <a:xfrm>
            <a:off x="1464655" y="1524635"/>
            <a:ext cx="9523866" cy="5333365"/>
          </a:xfrm>
          <a:prstGeom prst="rect">
            <a:avLst/>
          </a:prstGeom>
        </p:spPr>
      </p:pic>
      <p:pic>
        <p:nvPicPr>
          <p:cNvPr id="10" name="Online Media 9" title="Hướng dẫn viết chữ s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92EAF7B7-3201-4888-3507-22492C467249}"/>
              </a:ext>
            </a:extLst>
          </p:cNvPr>
          <p:cNvPicPr>
            <a:picLocks noRot="1" noChangeAspect="1"/>
          </p:cNvPicPr>
          <p:nvPr>
            <a:videoFile r:link="rId7"/>
          </p:nvPr>
        </p:nvPicPr>
        <p:blipFill rotWithShape="1">
          <a:blip r:embed="rId16"/>
          <a:srcRect t="12667" b="12667"/>
          <a:stretch/>
        </p:blipFill>
        <p:spPr>
          <a:xfrm>
            <a:off x="1447621" y="1510665"/>
            <a:ext cx="9601529" cy="5376856"/>
          </a:xfrm>
          <a:prstGeom prst="rect">
            <a:avLst/>
          </a:prstGeom>
        </p:spPr>
      </p:pic>
      <p:pic>
        <p:nvPicPr>
          <p:cNvPr id="11" name="Online Media 10" title="Hướng dẫn viết chữ i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5BFAFECC-932D-D3D4-A499-6FA48844320A}"/>
              </a:ext>
            </a:extLst>
          </p:cNvPr>
          <p:cNvPicPr>
            <a:picLocks noRot="1" noChangeAspect="1"/>
          </p:cNvPicPr>
          <p:nvPr>
            <a:videoFile r:link="rId8"/>
          </p:nvPr>
        </p:nvPicPr>
        <p:blipFill rotWithShape="1">
          <a:blip r:embed="rId17"/>
          <a:srcRect t="12667" b="13111"/>
          <a:stretch/>
        </p:blipFill>
        <p:spPr>
          <a:xfrm>
            <a:off x="1404026" y="1509084"/>
            <a:ext cx="9659023" cy="53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9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B4D1-F0A9-F9DF-F191-028F5FA1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-137795"/>
            <a:ext cx="10515600" cy="1325563"/>
          </a:xfrm>
        </p:spPr>
        <p:txBody>
          <a:bodyPr/>
          <a:lstStyle/>
          <a:p>
            <a:r>
              <a:rPr lang="pt-B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2: l, b, h, k</a:t>
            </a:r>
            <a:endParaRPr lang="en-US"/>
          </a:p>
        </p:txBody>
      </p:sp>
      <p:pic>
        <p:nvPicPr>
          <p:cNvPr id="4" name="Online Media 3" title="Hướng dẫn viết chữ b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92899108-B594-7D67-50A3-989FBBA524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6"/>
          <a:srcRect t="12667" b="12667"/>
          <a:stretch/>
        </p:blipFill>
        <p:spPr>
          <a:xfrm>
            <a:off x="1066800" y="1187768"/>
            <a:ext cx="10058400" cy="5632704"/>
          </a:xfrm>
          <a:prstGeom prst="rect">
            <a:avLst/>
          </a:prstGeom>
        </p:spPr>
      </p:pic>
      <p:pic>
        <p:nvPicPr>
          <p:cNvPr id="5" name="Online Media 4" title="Hướng dẫn viết chữ h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5CC0B0FB-9E1C-E076-BCC7-0C9521088E2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 rotWithShape="1">
          <a:blip r:embed="rId7"/>
          <a:srcRect t="12000" b="12889"/>
          <a:stretch/>
        </p:blipFill>
        <p:spPr>
          <a:xfrm>
            <a:off x="1066800" y="1187768"/>
            <a:ext cx="10058400" cy="5666232"/>
          </a:xfrm>
          <a:prstGeom prst="rect">
            <a:avLst/>
          </a:prstGeom>
        </p:spPr>
      </p:pic>
      <p:pic>
        <p:nvPicPr>
          <p:cNvPr id="6" name="Online Media 5" title="Hướng dẫn viết chữ l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1DDCDD34-E908-1969-F3E8-45548EFEEAEA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8"/>
          <a:srcRect t="12222" b="12667"/>
          <a:stretch/>
        </p:blipFill>
        <p:spPr>
          <a:xfrm>
            <a:off x="1066800" y="1187768"/>
            <a:ext cx="10058400" cy="5666232"/>
          </a:xfrm>
          <a:prstGeom prst="rect">
            <a:avLst/>
          </a:prstGeom>
        </p:spPr>
      </p:pic>
      <p:pic>
        <p:nvPicPr>
          <p:cNvPr id="7" name="Online Media 6" title="Hướng dẫn viết chữ k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0282E444-F5A6-9E04-2424-8173F47FB6DD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 rotWithShape="1">
          <a:blip r:embed="rId9"/>
          <a:srcRect t="13111" b="12889"/>
          <a:stretch/>
        </p:blipFill>
        <p:spPr>
          <a:xfrm>
            <a:off x="1066800" y="1187768"/>
            <a:ext cx="10149016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5CEA6-B9B3-C54F-6E1C-76B6A60EB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103868"/>
            <a:ext cx="10330543" cy="90850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BR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3: a, ă, â, d, đ, o, ô, ơ, q, g, c, e, ê, x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CC3F1C-EC33-9AC0-1238-63FFFEE7DAAE}"/>
              </a:ext>
            </a:extLst>
          </p:cNvPr>
          <p:cNvSpPr txBox="1">
            <a:spLocks/>
          </p:cNvSpPr>
          <p:nvPr/>
        </p:nvSpPr>
        <p:spPr>
          <a:xfrm>
            <a:off x="620486" y="1540782"/>
            <a:ext cx="8567057" cy="908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5" name="Online Media 4" title="Hướng dẫn viết chữ a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089286F0-17A9-AF63-2C05-3498B2697E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8"/>
          <a:srcRect t="12336" b="12911"/>
          <a:stretch/>
        </p:blipFill>
        <p:spPr>
          <a:xfrm>
            <a:off x="1078155" y="1088571"/>
            <a:ext cx="10290593" cy="5769429"/>
          </a:xfrm>
          <a:prstGeom prst="rect">
            <a:avLst/>
          </a:prstGeom>
        </p:spPr>
      </p:pic>
      <p:pic>
        <p:nvPicPr>
          <p:cNvPr id="6" name="Online Media 5" title="Hướng dẫn viết chữ d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F792913B-67A4-A981-F6AC-DDC5B6E350F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 rotWithShape="1">
          <a:blip r:embed="rId9"/>
          <a:srcRect t="12331" b="13158"/>
          <a:stretch/>
        </p:blipFill>
        <p:spPr>
          <a:xfrm>
            <a:off x="1105504" y="1106625"/>
            <a:ext cx="10291847" cy="5751375"/>
          </a:xfrm>
          <a:prstGeom prst="rect">
            <a:avLst/>
          </a:prstGeom>
        </p:spPr>
      </p:pic>
      <p:pic>
        <p:nvPicPr>
          <p:cNvPr id="7" name="Online Media 6" title="Hướng dẫn viết chữ o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007C1BC2-1660-E643-EEB0-41322B8F6D03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10"/>
          <a:srcRect t="12889" b="13111"/>
          <a:stretch/>
        </p:blipFill>
        <p:spPr>
          <a:xfrm>
            <a:off x="1166441" y="1124679"/>
            <a:ext cx="10362838" cy="5751375"/>
          </a:xfrm>
          <a:prstGeom prst="rect">
            <a:avLst/>
          </a:prstGeom>
        </p:spPr>
      </p:pic>
      <p:pic>
        <p:nvPicPr>
          <p:cNvPr id="8" name="Online Media 7" title="Hướng dẫn viết chữ g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66791DF6-CC36-1FB1-B475-65F5C38FB90A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 rotWithShape="1">
          <a:blip r:embed="rId11"/>
          <a:srcRect t="12000" b="12444"/>
          <a:stretch/>
        </p:blipFill>
        <p:spPr>
          <a:xfrm>
            <a:off x="1105504" y="1097914"/>
            <a:ext cx="10466010" cy="5671393"/>
          </a:xfrm>
          <a:prstGeom prst="rect">
            <a:avLst/>
          </a:prstGeom>
        </p:spPr>
      </p:pic>
      <p:pic>
        <p:nvPicPr>
          <p:cNvPr id="9" name="Online Media 8" title="Hướng dẫn viết chữ e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B4BB7E5E-434C-7303-8358-AC773BD3A51A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 rotWithShape="1">
          <a:blip r:embed="rId12"/>
          <a:srcRect t="12222" b="12222"/>
          <a:stretch/>
        </p:blipFill>
        <p:spPr>
          <a:xfrm>
            <a:off x="1154355" y="1124679"/>
            <a:ext cx="10362838" cy="5733321"/>
          </a:xfrm>
          <a:prstGeom prst="rect">
            <a:avLst/>
          </a:prstGeom>
        </p:spPr>
      </p:pic>
      <p:pic>
        <p:nvPicPr>
          <p:cNvPr id="10" name="Online Media 9" title="Hướng dẫn viết chữ x (cỡ nhỏ) - |Kiến thức Tiểu học|">
            <a:hlinkClick r:id="" action="ppaction://media"/>
            <a:extLst>
              <a:ext uri="{FF2B5EF4-FFF2-40B4-BE49-F238E27FC236}">
                <a16:creationId xmlns:a16="http://schemas.microsoft.com/office/drawing/2014/main" id="{E0AE2D9C-9983-CA7E-08B0-EB4FF25CDF22}"/>
              </a:ext>
            </a:extLst>
          </p:cNvPr>
          <p:cNvPicPr>
            <a:picLocks noRot="1" noChangeAspect="1"/>
          </p:cNvPicPr>
          <p:nvPr>
            <a:videoFile r:link="rId6"/>
          </p:nvPr>
        </p:nvPicPr>
        <p:blipFill rotWithShape="1">
          <a:blip r:embed="rId13"/>
          <a:srcRect t="12222" b="12222"/>
          <a:stretch/>
        </p:blipFill>
        <p:spPr>
          <a:xfrm>
            <a:off x="1093418" y="1012371"/>
            <a:ext cx="10268584" cy="58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4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BF32DC-967E-0E19-F4AB-62AED7D9DA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426" y="0"/>
            <a:ext cx="540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Times New Roman (Headings)"/>
              </a:rPr>
              <a:t>I</a:t>
            </a:r>
            <a:r>
              <a:rPr lang="en-GB" sz="4000" b="1">
                <a:solidFill>
                  <a:srgbClr val="FF0000"/>
                </a:solidFill>
                <a:latin typeface="Times New Roman (Headings)"/>
              </a:rPr>
              <a:t>I</a:t>
            </a:r>
            <a:r>
              <a:rPr lang="vi-VN" sz="4000" b="1">
                <a:solidFill>
                  <a:srgbClr val="FF0000"/>
                </a:solidFill>
                <a:latin typeface="Times New Roman (Headings)"/>
              </a:rPr>
              <a:t>. NHÓM CHỮ GHÉP</a:t>
            </a:r>
          </a:p>
        </p:txBody>
      </p:sp>
      <p:pic>
        <p:nvPicPr>
          <p:cNvPr id="5" name="Online Media 4" title="Hướng dẫn tập viết chữ gh cỡ nhỡ kiểu 1 chuẩn, đẹp">
            <a:hlinkClick r:id="" action="ppaction://media"/>
            <a:extLst>
              <a:ext uri="{FF2B5EF4-FFF2-40B4-BE49-F238E27FC236}">
                <a16:creationId xmlns:a16="http://schemas.microsoft.com/office/drawing/2014/main" id="{ACCF9850-CA29-BA91-6637-A889F7CA56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16182" y="896470"/>
            <a:ext cx="10559636" cy="5961530"/>
          </a:xfrm>
          <a:prstGeom prst="rect">
            <a:avLst/>
          </a:prstGeom>
        </p:spPr>
      </p:pic>
      <p:pic>
        <p:nvPicPr>
          <p:cNvPr id="6" name="Online Media 5" title="Hướng dẫn tập viết chữ tr cỡ nhỡ kiểu 2 chuẩn, đẹp">
            <a:hlinkClick r:id="" action="ppaction://media"/>
            <a:extLst>
              <a:ext uri="{FF2B5EF4-FFF2-40B4-BE49-F238E27FC236}">
                <a16:creationId xmlns:a16="http://schemas.microsoft.com/office/drawing/2014/main" id="{4520A2AA-8142-C507-04D0-68F3B10B52E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816182" y="896470"/>
            <a:ext cx="10559636" cy="5961530"/>
          </a:xfrm>
          <a:prstGeom prst="rect">
            <a:avLst/>
          </a:prstGeom>
        </p:spPr>
      </p:pic>
      <p:pic>
        <p:nvPicPr>
          <p:cNvPr id="7" name="Online Media 6" title="Hướng dẫn tập viết chữ nh cỡ nhỡ chuẩ, đẹp. Cô Nga">
            <a:hlinkClick r:id="" action="ppaction://media"/>
            <a:extLst>
              <a:ext uri="{FF2B5EF4-FFF2-40B4-BE49-F238E27FC236}">
                <a16:creationId xmlns:a16="http://schemas.microsoft.com/office/drawing/2014/main" id="{BD95935D-1EDB-8E05-E7DA-242CB591DEA2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816182" y="896470"/>
            <a:ext cx="10559636" cy="5961530"/>
          </a:xfrm>
          <a:prstGeom prst="rect">
            <a:avLst/>
          </a:prstGeom>
        </p:spPr>
      </p:pic>
      <p:pic>
        <p:nvPicPr>
          <p:cNvPr id="8" name="Online Media 7" title="Hướng dẫn tập viết chữ ng cỡ nhỡ chuẩn, đẹp. Cô Nga">
            <a:hlinkClick r:id="" action="ppaction://media"/>
            <a:extLst>
              <a:ext uri="{FF2B5EF4-FFF2-40B4-BE49-F238E27FC236}">
                <a16:creationId xmlns:a16="http://schemas.microsoft.com/office/drawing/2014/main" id="{A6B7483A-5958-9BBE-51E1-035A0AD9A458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tretch>
            <a:fillRect/>
          </a:stretch>
        </p:blipFill>
        <p:spPr>
          <a:xfrm>
            <a:off x="946110" y="896470"/>
            <a:ext cx="10559636" cy="59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1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HD viết chữ qu">
            <a:hlinkClick r:id="" action="ppaction://media"/>
            <a:extLst>
              <a:ext uri="{FF2B5EF4-FFF2-40B4-BE49-F238E27FC236}">
                <a16:creationId xmlns:a16="http://schemas.microsoft.com/office/drawing/2014/main" id="{DF434530-717B-B73D-C1AA-D026B62404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Online Media 4" title="HD viết chữ tr">
            <a:hlinkClick r:id="" action="ppaction://media"/>
            <a:extLst>
              <a:ext uri="{FF2B5EF4-FFF2-40B4-BE49-F238E27FC236}">
                <a16:creationId xmlns:a16="http://schemas.microsoft.com/office/drawing/2014/main" id="{4CBE904D-6671-97BD-CFA6-AC1015C968C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Online Media 5" title="HD viết chữ kh">
            <a:hlinkClick r:id="" action="ppaction://media"/>
            <a:extLst>
              <a:ext uri="{FF2B5EF4-FFF2-40B4-BE49-F238E27FC236}">
                <a16:creationId xmlns:a16="http://schemas.microsoft.com/office/drawing/2014/main" id="{2B8906CA-5D0C-E604-3A8A-3A171DD5F33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Online Media 6" title="Tập viết chữ ch">
            <a:hlinkClick r:id="" action="ppaction://media"/>
            <a:extLst>
              <a:ext uri="{FF2B5EF4-FFF2-40B4-BE49-F238E27FC236}">
                <a16:creationId xmlns:a16="http://schemas.microsoft.com/office/drawing/2014/main" id="{7ABD029C-EA2F-D0E8-DE2F-736DA652E63E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0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Online Media 7" title="Tập viết chữ gi">
            <a:hlinkClick r:id="" action="ppaction://media"/>
            <a:extLst>
              <a:ext uri="{FF2B5EF4-FFF2-40B4-BE49-F238E27FC236}">
                <a16:creationId xmlns:a16="http://schemas.microsoft.com/office/drawing/2014/main" id="{A2EFF52D-07B4-04CC-72FE-4F5FFAB0B6B0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8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Hướng dẫn viết chữ th cỡ lớn">
            <a:hlinkClick r:id="" action="ppaction://media"/>
            <a:extLst>
              <a:ext uri="{FF2B5EF4-FFF2-40B4-BE49-F238E27FC236}">
                <a16:creationId xmlns:a16="http://schemas.microsoft.com/office/drawing/2014/main" id="{4F0F4789-83FF-0817-B296-9A6D90647C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Online Media 4" title="Hướng dẫn viết chữ ph của Tiếng Việt IViết chữ đẹp lớp 1ITập viết lớp 1I Chữ phITiền Tiểu Học">
            <a:hlinkClick r:id="" action="ppaction://media"/>
            <a:extLst>
              <a:ext uri="{FF2B5EF4-FFF2-40B4-BE49-F238E27FC236}">
                <a16:creationId xmlns:a16="http://schemas.microsoft.com/office/drawing/2014/main" id="{262FC62F-7635-4F0D-91FC-190BF953271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88055" y="399404"/>
            <a:ext cx="11015889" cy="6219111"/>
          </a:xfrm>
          <a:prstGeom prst="rect">
            <a:avLst/>
          </a:prstGeom>
        </p:spPr>
      </p:pic>
      <p:pic>
        <p:nvPicPr>
          <p:cNvPr id="6" name="Online Media 5" title="Tập viết chữ ngh">
            <a:hlinkClick r:id="" action="ppaction://media"/>
            <a:extLst>
              <a:ext uri="{FF2B5EF4-FFF2-40B4-BE49-F238E27FC236}">
                <a16:creationId xmlns:a16="http://schemas.microsoft.com/office/drawing/2014/main" id="{6C5FB47C-D31C-E36C-0027-EEE2F8BEF366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7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366</Words>
  <Application>Microsoft Office PowerPoint</Application>
  <PresentationFormat>Widescreen</PresentationFormat>
  <Paragraphs>33</Paragraphs>
  <Slides>18</Slides>
  <Notes>0</Notes>
  <HiddenSlides>0</HiddenSlides>
  <MMClips>52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Times New Roman (Headings)</vt:lpstr>
      <vt:lpstr>Office Theme</vt:lpstr>
      <vt:lpstr>PowerPoint Presentation</vt:lpstr>
      <vt:lpstr>PowerPoint Presentation</vt:lpstr>
      <vt:lpstr>I. NHÓM CHỮ THƯỜNG</vt:lpstr>
      <vt:lpstr>Nhóm 1: i, u, ư, t, p, y, n, m, v, s, r</vt:lpstr>
      <vt:lpstr>Nhóm 2: l, b, h, k</vt:lpstr>
      <vt:lpstr>Nhóm 3: a, ă, â, d, đ, o, ô, ơ, q, g, c, e, ê, x</vt:lpstr>
      <vt:lpstr>II. NHÓM CHỮ GHÉP</vt:lpstr>
      <vt:lpstr>PowerPoint Presentation</vt:lpstr>
      <vt:lpstr>PowerPoint Presentation</vt:lpstr>
      <vt:lpstr>III. NHÓM CHỮ HOA</vt:lpstr>
      <vt:lpstr>Nhóm 1: A, Ă, Â, N, M</vt:lpstr>
      <vt:lpstr>Nhóm 2: B, D, Đ, P, R</vt:lpstr>
      <vt:lpstr>Nhóm 3: C, G, S, L, E, Ê, T</vt:lpstr>
      <vt:lpstr>Nhóm 4: L, K, V, H.</vt:lpstr>
      <vt:lpstr>Nhóm 5: O, Ô, Ơ, Q.</vt:lpstr>
      <vt:lpstr>Nhóm 6: U, Ư, X, Y.</vt:lpstr>
      <vt:lpstr>IV. NHÓM CHỮ SỐ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Hoàng Thái Sơn</dc:creator>
  <cp:lastModifiedBy>DELL</cp:lastModifiedBy>
  <cp:revision>5</cp:revision>
  <dcterms:created xsi:type="dcterms:W3CDTF">2024-08-06T01:28:51Z</dcterms:created>
  <dcterms:modified xsi:type="dcterms:W3CDTF">2024-08-06T14:34:18Z</dcterms:modified>
</cp:coreProperties>
</file>