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31"/>
  </p:notesMasterIdLst>
  <p:sldIdLst>
    <p:sldId id="280" r:id="rId2"/>
    <p:sldId id="387" r:id="rId3"/>
    <p:sldId id="388" r:id="rId4"/>
    <p:sldId id="390" r:id="rId5"/>
    <p:sldId id="391" r:id="rId6"/>
    <p:sldId id="392" r:id="rId7"/>
    <p:sldId id="393" r:id="rId8"/>
    <p:sldId id="257" r:id="rId9"/>
    <p:sldId id="258" r:id="rId10"/>
    <p:sldId id="259" r:id="rId11"/>
    <p:sldId id="261" r:id="rId12"/>
    <p:sldId id="407" r:id="rId13"/>
    <p:sldId id="394" r:id="rId14"/>
    <p:sldId id="395" r:id="rId15"/>
    <p:sldId id="396" r:id="rId16"/>
    <p:sldId id="408" r:id="rId17"/>
    <p:sldId id="416" r:id="rId18"/>
    <p:sldId id="409" r:id="rId19"/>
    <p:sldId id="415" r:id="rId20"/>
    <p:sldId id="410" r:id="rId21"/>
    <p:sldId id="411" r:id="rId22"/>
    <p:sldId id="412" r:id="rId23"/>
    <p:sldId id="413" r:id="rId24"/>
    <p:sldId id="269" r:id="rId25"/>
    <p:sldId id="263" r:id="rId26"/>
    <p:sldId id="293" r:id="rId27"/>
    <p:sldId id="295" r:id="rId28"/>
    <p:sldId id="414" r:id="rId29"/>
    <p:sldId id="27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546" autoAdjust="0"/>
  </p:normalViewPr>
  <p:slideViewPr>
    <p:cSldViewPr snapToGrid="0">
      <p:cViewPr varScale="1">
        <p:scale>
          <a:sx n="61" d="100"/>
          <a:sy n="61"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 ta có 54 dân tộc, mỗi dân tộc lại có nét đặc sắc riêng. Để tìm hiểu sâu hơn về dân cư và dân tộc,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4– Dân cư, dân tộc ở Việt Nam</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EC1E004-75DD-44B2-BAD4-2ED1C5C01BD0}" type="slidenum">
              <a:rPr lang="en-US" smtClean="0"/>
              <a:t>7</a:t>
            </a:fld>
            <a:endParaRPr lang="en-US"/>
          </a:p>
        </p:txBody>
      </p:sp>
    </p:spTree>
    <p:extLst>
      <p:ext uri="{BB962C8B-B14F-4D97-AF65-F5344CB8AC3E}">
        <p14:creationId xmlns:p14="http://schemas.microsoft.com/office/powerpoint/2010/main" val="204129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28</a:t>
            </a:fld>
            <a:endParaRPr lang="en-US"/>
          </a:p>
        </p:txBody>
      </p:sp>
    </p:spTree>
    <p:extLst>
      <p:ext uri="{BB962C8B-B14F-4D97-AF65-F5344CB8AC3E}">
        <p14:creationId xmlns:p14="http://schemas.microsoft.com/office/powerpoint/2010/main" val="2568541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a:extLst>
              <a:ext uri="{FF2B5EF4-FFF2-40B4-BE49-F238E27FC236}">
                <a16:creationId xmlns:a16="http://schemas.microsoft.com/office/drawing/2014/main" id="{06D7D238-F667-247C-A826-4F7F9A9AF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751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34C6-0E81-094D-60A4-FC3F169B1F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8534F-CD1C-B4BA-EC9C-C44976BA5E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FA424-4BF0-0E60-6916-C224E5B192A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10/23/2024</a:t>
            </a:fld>
            <a:endParaRPr lang="en-US"/>
          </a:p>
        </p:txBody>
      </p:sp>
      <p:sp>
        <p:nvSpPr>
          <p:cNvPr id="5" name="Footer Placeholder 4">
            <a:extLst>
              <a:ext uri="{FF2B5EF4-FFF2-40B4-BE49-F238E27FC236}">
                <a16:creationId xmlns:a16="http://schemas.microsoft.com/office/drawing/2014/main" id="{C684C957-A74F-5148-22A2-D192FB9BB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55D7F-3244-34C1-BF96-4639B05FE96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31509159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2D49-F371-AE7F-1479-7A287BC9CE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9EF11-CDAD-CD6D-30D9-F76155BE8B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FB6-6369-6B01-5DC7-65D30103EE8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10/23/2024</a:t>
            </a:fld>
            <a:endParaRPr lang="en-US"/>
          </a:p>
        </p:txBody>
      </p:sp>
      <p:sp>
        <p:nvSpPr>
          <p:cNvPr id="5" name="Footer Placeholder 4">
            <a:extLst>
              <a:ext uri="{FF2B5EF4-FFF2-40B4-BE49-F238E27FC236}">
                <a16:creationId xmlns:a16="http://schemas.microsoft.com/office/drawing/2014/main" id="{39069F18-2773-0C45-8E38-F639A9BE0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3AFA43-C514-94BC-E443-53E30CD8161E}"/>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976298360"/>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extLst>
      <p:ext uri="{BB962C8B-B14F-4D97-AF65-F5344CB8AC3E}">
        <p14:creationId xmlns:p14="http://schemas.microsoft.com/office/powerpoint/2010/main" val="3378515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17711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10/23/2024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83075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a:extLst>
              <a:ext uri="{FF2B5EF4-FFF2-40B4-BE49-F238E27FC236}">
                <a16:creationId xmlns:a16="http://schemas.microsoft.com/office/drawing/2014/main" id="{1C50BCDB-5B02-51BF-9A3A-4349E01BD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69351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7505-A360-B487-CC44-CBC848A1A3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24AA8-203E-1FFF-B5F8-FF1F11F1AD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788A-FC2E-DBFA-5A3C-C4616B8B6A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10/23/2024</a:t>
            </a:fld>
            <a:endParaRPr lang="en-US"/>
          </a:p>
        </p:txBody>
      </p:sp>
      <p:sp>
        <p:nvSpPr>
          <p:cNvPr id="5" name="Footer Placeholder 4">
            <a:extLst>
              <a:ext uri="{FF2B5EF4-FFF2-40B4-BE49-F238E27FC236}">
                <a16:creationId xmlns:a16="http://schemas.microsoft.com/office/drawing/2014/main" id="{1F42FE1F-3532-3287-3B32-291CD21AF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4E221-4F1E-40C6-03C5-394F9E7F053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78265876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A8EE-F0C2-D9EA-9455-E38986E57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063988-486D-18BF-71B2-3F2A1F3476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4EF84-2CB1-248C-A1CE-CFAA75990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3C6E6-6865-DBCD-6FCB-57A31C84600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10/23/2024</a:t>
            </a:fld>
            <a:endParaRPr lang="en-US"/>
          </a:p>
        </p:txBody>
      </p:sp>
      <p:sp>
        <p:nvSpPr>
          <p:cNvPr id="6" name="Footer Placeholder 5">
            <a:extLst>
              <a:ext uri="{FF2B5EF4-FFF2-40B4-BE49-F238E27FC236}">
                <a16:creationId xmlns:a16="http://schemas.microsoft.com/office/drawing/2014/main" id="{8C09B19F-7C4C-3F01-FC27-1106EEB45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6E3E63-402F-51DB-FA5A-EB129215CDCF}"/>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63933263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A3F0-D0C9-7CB6-E7DD-BCD7BF2B11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AA42B0-2F0D-0ECA-42CC-6131E3E92E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B9643-D5DD-48B2-5CA1-7AE8DD73E4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E364F-75EC-DAEF-551A-519D6C2F70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6330B-59C1-C3E4-9166-F10CBC9623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1CD58-C022-7DD0-B840-B488087150C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10/23/2024</a:t>
            </a:fld>
            <a:endParaRPr lang="en-US"/>
          </a:p>
        </p:txBody>
      </p:sp>
      <p:sp>
        <p:nvSpPr>
          <p:cNvPr id="8" name="Footer Placeholder 7">
            <a:extLst>
              <a:ext uri="{FF2B5EF4-FFF2-40B4-BE49-F238E27FC236}">
                <a16:creationId xmlns:a16="http://schemas.microsoft.com/office/drawing/2014/main" id="{B1799514-5A83-ADEA-E937-347C7A558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1D6281-25C0-90A3-276B-B7DA7E5F0214}"/>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71109972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710-0B59-75BF-AC20-E015E3399A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9F8C4E9-F5C0-C61F-E05B-E064D64662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10/23/2024</a:t>
            </a:fld>
            <a:endParaRPr lang="en-US"/>
          </a:p>
        </p:txBody>
      </p:sp>
      <p:sp>
        <p:nvSpPr>
          <p:cNvPr id="4" name="Footer Placeholder 3">
            <a:extLst>
              <a:ext uri="{FF2B5EF4-FFF2-40B4-BE49-F238E27FC236}">
                <a16:creationId xmlns:a16="http://schemas.microsoft.com/office/drawing/2014/main" id="{396A7685-0BE3-B804-321D-8B8FFA1C1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3FA42D-8E53-22EB-C925-18184C5D0228}"/>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77509305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F05CE-5C7F-DF9A-0C90-9DB7476E270C}"/>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10/23/2024</a:t>
            </a:fld>
            <a:endParaRPr lang="en-US"/>
          </a:p>
        </p:txBody>
      </p:sp>
      <p:sp>
        <p:nvSpPr>
          <p:cNvPr id="3" name="Footer Placeholder 2">
            <a:extLst>
              <a:ext uri="{FF2B5EF4-FFF2-40B4-BE49-F238E27FC236}">
                <a16:creationId xmlns:a16="http://schemas.microsoft.com/office/drawing/2014/main" id="{9A9A0C39-785D-6522-99D3-17E6EC40B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BA8671-8A5F-C0C9-A8A2-071C4F7D5221}"/>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a:extLst>
              <a:ext uri="{FF2B5EF4-FFF2-40B4-BE49-F238E27FC236}">
                <a16:creationId xmlns:a16="http://schemas.microsoft.com/office/drawing/2014/main" id="{BA4D4A25-E611-B703-82F0-C1440A28B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9700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53FD-F013-7FCE-2A3E-51B972984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4452-E862-8925-E701-37656EACC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FF3C2-E63F-551F-C2BB-52F74D63E4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0F985-8D4F-8C94-1788-8EEF724D073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10/23/2024</a:t>
            </a:fld>
            <a:endParaRPr lang="en-US"/>
          </a:p>
        </p:txBody>
      </p:sp>
      <p:sp>
        <p:nvSpPr>
          <p:cNvPr id="6" name="Footer Placeholder 5">
            <a:extLst>
              <a:ext uri="{FF2B5EF4-FFF2-40B4-BE49-F238E27FC236}">
                <a16:creationId xmlns:a16="http://schemas.microsoft.com/office/drawing/2014/main" id="{B00535F9-1EC3-8036-2F8A-43F310ADE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1868AE-E731-168A-2B40-CC71E639C9F0}"/>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96894386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68A1-1124-5F7E-1295-BAF3A896F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8B902-DD88-5D50-8BC7-F389D7B40B6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06FDE-9916-2154-8BC1-9CDEC26726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FB6C-9BB9-0E09-EFC1-51EDDB81848A}"/>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10/23/2024</a:t>
            </a:fld>
            <a:endParaRPr lang="en-US"/>
          </a:p>
        </p:txBody>
      </p:sp>
      <p:sp>
        <p:nvSpPr>
          <p:cNvPr id="6" name="Footer Placeholder 5">
            <a:extLst>
              <a:ext uri="{FF2B5EF4-FFF2-40B4-BE49-F238E27FC236}">
                <a16:creationId xmlns:a16="http://schemas.microsoft.com/office/drawing/2014/main" id="{3FDCB1B4-FB58-8452-E94B-C468092D6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C0BCF-EDC7-54B3-8B5D-9453D3295899}"/>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44801105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05633A7-B1F0-84E4-9304-246F6FB51F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900588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53.png"/><Relationship Id="rId5" Type="http://schemas.openxmlformats.org/officeDocument/2006/relationships/image" Target="../media/image6.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wav"/><Relationship Id="rId3" Type="http://schemas.openxmlformats.org/officeDocument/2006/relationships/slideLayout" Target="../slideLayouts/slideLayout14.xml"/><Relationship Id="rId7" Type="http://schemas.microsoft.com/office/2007/relationships/hdphoto" Target="../media/hdphoto3.wdp"/><Relationship Id="rId12"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wav"/><Relationship Id="rId3" Type="http://schemas.openxmlformats.org/officeDocument/2006/relationships/slideLayout" Target="../slideLayouts/slideLayout14.xml"/><Relationship Id="rId7" Type="http://schemas.microsoft.com/office/2007/relationships/hdphoto" Target="../media/hdphoto3.wdp"/><Relationship Id="rId12"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wav"/><Relationship Id="rId3" Type="http://schemas.openxmlformats.org/officeDocument/2006/relationships/slideLayout" Target="../slideLayouts/slideLayout14.xml"/><Relationship Id="rId7" Type="http://schemas.microsoft.com/office/2007/relationships/hdphoto" Target="../media/hdphoto3.wdp"/><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wav"/><Relationship Id="rId3" Type="http://schemas.openxmlformats.org/officeDocument/2006/relationships/slideLayout" Target="../slideLayouts/slideLayout14.xml"/><Relationship Id="rId7" Type="http://schemas.microsoft.com/office/2007/relationships/hdphoto" Target="../media/hdphoto3.wdp"/><Relationship Id="rId12"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3" Type="http://schemas.openxmlformats.org/officeDocument/2006/relationships/slideLayout" Target="../slideLayouts/slideLayout14.xml"/><Relationship Id="rId7" Type="http://schemas.openxmlformats.org/officeDocument/2006/relationships/image" Target="../media/image17.png"/><Relationship Id="rId12"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audio" Target="../media/audio2.wav"/><Relationship Id="rId10"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8.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4"/>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Tìm hiểu về dân tộc</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sz="1600">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sz="1600">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100">
                <a:solidFill>
                  <a:prstClr val="black"/>
                </a:solidFill>
                <a:latin typeface="Cambria" panose="02040503050406030204" pitchFamily="18" charset="0"/>
                <a:ea typeface="Cambria" panose="02040503050406030204" pitchFamily="18" charset="0"/>
              </a:endParaRPr>
            </a:p>
          </p:txBody>
        </p:sp>
      </p:grpSp>
      <p:pic>
        <p:nvPicPr>
          <p:cNvPr id="11" name="Google Shape;778;p7">
            <a:extLst>
              <a:ext uri="{FF2B5EF4-FFF2-40B4-BE49-F238E27FC236}">
                <a16:creationId xmlns:a16="http://schemas.microsoft.com/office/drawing/2014/main" id="{77186B46-2E30-3501-BAFE-D9AED4C404BF}"/>
              </a:ext>
            </a:extLst>
          </p:cNvPr>
          <p:cNvPicPr preferRelativeResize="0"/>
          <p:nvPr/>
        </p:nvPicPr>
        <p:blipFill rotWithShape="1">
          <a:blip r:embed="rId3">
            <a:alphaModFix/>
          </a:blip>
          <a:srcRect/>
          <a:stretch/>
        </p:blipFill>
        <p:spPr>
          <a:xfrm flipH="1">
            <a:off x="3639185" y="502285"/>
            <a:ext cx="5556885" cy="2445385"/>
          </a:xfrm>
          <a:prstGeom prst="rect">
            <a:avLst/>
          </a:prstGeom>
          <a:noFill/>
          <a:ln>
            <a:noFill/>
          </a:ln>
        </p:spPr>
      </p:pic>
      <p:sp>
        <p:nvSpPr>
          <p:cNvPr id="12" name="Google Shape;779;p7">
            <a:extLst>
              <a:ext uri="{FF2B5EF4-FFF2-40B4-BE49-F238E27FC236}">
                <a16:creationId xmlns:a16="http://schemas.microsoft.com/office/drawing/2014/main" id="{3AE00266-B9AB-D0D2-3668-6BE97942B567}"/>
              </a:ext>
            </a:extLst>
          </p:cNvPr>
          <p:cNvSpPr txBox="1"/>
          <p:nvPr/>
        </p:nvSpPr>
        <p:spPr>
          <a:xfrm>
            <a:off x="3860800" y="810260"/>
            <a:ext cx="4780915" cy="914056"/>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rPr>
              <a:t>Nước ta có </a:t>
            </a:r>
            <a:endParaRPr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endParaRPr>
          </a:p>
          <a:p>
            <a:pPr marL="342900" marR="0" lvl="3" indent="0" algn="ctr" rtl="0">
              <a:lnSpc>
                <a:spcPct val="60000"/>
              </a:lnSpc>
              <a:spcBef>
                <a:spcPts val="1800"/>
              </a:spcBef>
              <a:spcAft>
                <a:spcPts val="0"/>
              </a:spcAft>
              <a:buClr>
                <a:schemeClr val="lt1"/>
              </a:buClr>
              <a:buSzPts val="3600"/>
              <a:buFont typeface="Times New Roman"/>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rPr>
              <a:t>bao nhiêu dân tộc?</a:t>
            </a:r>
            <a:endParaRPr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13" name="Google Shape;780;p7">
            <a:extLst>
              <a:ext uri="{FF2B5EF4-FFF2-40B4-BE49-F238E27FC236}">
                <a16:creationId xmlns:a16="http://schemas.microsoft.com/office/drawing/2014/main" id="{C141CE87-648C-721F-5C7E-5812C65A3E53}"/>
              </a:ext>
            </a:extLst>
          </p:cNvPr>
          <p:cNvPicPr preferRelativeResize="0"/>
          <p:nvPr/>
        </p:nvPicPr>
        <p:blipFill rotWithShape="1">
          <a:blip r:embed="rId4">
            <a:alphaModFix/>
          </a:blip>
          <a:srcRect/>
          <a:stretch/>
        </p:blipFill>
        <p:spPr>
          <a:xfrm>
            <a:off x="353695" y="1629410"/>
            <a:ext cx="3034030" cy="5081270"/>
          </a:xfrm>
          <a:prstGeom prst="rect">
            <a:avLst/>
          </a:prstGeom>
          <a:noFill/>
          <a:ln>
            <a:noFill/>
          </a:ln>
        </p:spPr>
      </p:pic>
      <p:grpSp>
        <p:nvGrpSpPr>
          <p:cNvPr id="14" name="Google Shape;781;p7">
            <a:extLst>
              <a:ext uri="{FF2B5EF4-FFF2-40B4-BE49-F238E27FC236}">
                <a16:creationId xmlns:a16="http://schemas.microsoft.com/office/drawing/2014/main" id="{E30BB7FF-360F-6898-8095-E0E1414AB726}"/>
              </a:ext>
            </a:extLst>
          </p:cNvPr>
          <p:cNvGrpSpPr/>
          <p:nvPr/>
        </p:nvGrpSpPr>
        <p:grpSpPr>
          <a:xfrm>
            <a:off x="5027930" y="2638425"/>
            <a:ext cx="4167505" cy="1033780"/>
            <a:chOff x="7918" y="4155"/>
            <a:chExt cx="6563" cy="1628"/>
          </a:xfrm>
        </p:grpSpPr>
        <p:pic>
          <p:nvPicPr>
            <p:cNvPr id="15" name="Google Shape;782;p7">
              <a:extLst>
                <a:ext uri="{FF2B5EF4-FFF2-40B4-BE49-F238E27FC236}">
                  <a16:creationId xmlns:a16="http://schemas.microsoft.com/office/drawing/2014/main" id="{F25D9FC4-820F-67AC-3CB5-DD0F69293F90}"/>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18" name="Google Shape;783;p7">
              <a:extLst>
                <a:ext uri="{FF2B5EF4-FFF2-40B4-BE49-F238E27FC236}">
                  <a16:creationId xmlns:a16="http://schemas.microsoft.com/office/drawing/2014/main" id="{E675500A-323C-D203-F21F-A4C3B494F3D3}"/>
                </a:ext>
              </a:extLst>
            </p:cNvPr>
            <p:cNvSpPr/>
            <p:nvPr/>
          </p:nvSpPr>
          <p:spPr>
            <a:xfrm>
              <a:off x="8476"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A. 54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grpSp>
        <p:nvGrpSpPr>
          <p:cNvPr id="19" name="Google Shape;784;p7">
            <a:extLst>
              <a:ext uri="{FF2B5EF4-FFF2-40B4-BE49-F238E27FC236}">
                <a16:creationId xmlns:a16="http://schemas.microsoft.com/office/drawing/2014/main" id="{ED795DFE-E821-2675-9EC2-2953FDDCC85C}"/>
              </a:ext>
            </a:extLst>
          </p:cNvPr>
          <p:cNvGrpSpPr/>
          <p:nvPr/>
        </p:nvGrpSpPr>
        <p:grpSpPr>
          <a:xfrm>
            <a:off x="5027930" y="4094480"/>
            <a:ext cx="4167505" cy="1033780"/>
            <a:chOff x="7918" y="4155"/>
            <a:chExt cx="6563" cy="1628"/>
          </a:xfrm>
        </p:grpSpPr>
        <p:pic>
          <p:nvPicPr>
            <p:cNvPr id="20" name="Google Shape;785;p7">
              <a:extLst>
                <a:ext uri="{FF2B5EF4-FFF2-40B4-BE49-F238E27FC236}">
                  <a16:creationId xmlns:a16="http://schemas.microsoft.com/office/drawing/2014/main" id="{897238ED-7F48-807A-E0C6-B443CC716B0A}"/>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21" name="Google Shape;786;p7">
              <a:extLst>
                <a:ext uri="{FF2B5EF4-FFF2-40B4-BE49-F238E27FC236}">
                  <a16:creationId xmlns:a16="http://schemas.microsoft.com/office/drawing/2014/main" id="{9E887CBB-65DB-A604-4286-614E79E8F24A}"/>
                </a:ext>
              </a:extLst>
            </p:cNvPr>
            <p:cNvSpPr/>
            <p:nvPr/>
          </p:nvSpPr>
          <p:spPr>
            <a:xfrm>
              <a:off x="8501" y="4364"/>
              <a:ext cx="5397"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B. 64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grpSp>
        <p:nvGrpSpPr>
          <p:cNvPr id="22" name="Google Shape;787;p7">
            <a:extLst>
              <a:ext uri="{FF2B5EF4-FFF2-40B4-BE49-F238E27FC236}">
                <a16:creationId xmlns:a16="http://schemas.microsoft.com/office/drawing/2014/main" id="{9BAB23D7-CC54-0F3E-BA66-D725E21CACD7}"/>
              </a:ext>
            </a:extLst>
          </p:cNvPr>
          <p:cNvGrpSpPr/>
          <p:nvPr/>
        </p:nvGrpSpPr>
        <p:grpSpPr>
          <a:xfrm>
            <a:off x="5027930" y="5373370"/>
            <a:ext cx="4167505" cy="1033780"/>
            <a:chOff x="7918" y="4155"/>
            <a:chExt cx="6563" cy="1628"/>
          </a:xfrm>
        </p:grpSpPr>
        <p:pic>
          <p:nvPicPr>
            <p:cNvPr id="23" name="Google Shape;788;p7">
              <a:extLst>
                <a:ext uri="{FF2B5EF4-FFF2-40B4-BE49-F238E27FC236}">
                  <a16:creationId xmlns:a16="http://schemas.microsoft.com/office/drawing/2014/main" id="{C44719AF-4422-2FF2-4A59-008ACCCB3176}"/>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24" name="Google Shape;789;p7">
              <a:extLst>
                <a:ext uri="{FF2B5EF4-FFF2-40B4-BE49-F238E27FC236}">
                  <a16:creationId xmlns:a16="http://schemas.microsoft.com/office/drawing/2014/main" id="{645F878E-1C19-083A-BE37-9858C8E82BEE}"/>
                </a:ext>
              </a:extLst>
            </p:cNvPr>
            <p:cNvSpPr/>
            <p:nvPr/>
          </p:nvSpPr>
          <p:spPr>
            <a:xfrm>
              <a:off x="8477"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C. 63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pic>
        <p:nvPicPr>
          <p:cNvPr id="25" name="Google Shape;790;p7">
            <a:extLst>
              <a:ext uri="{FF2B5EF4-FFF2-40B4-BE49-F238E27FC236}">
                <a16:creationId xmlns:a16="http://schemas.microsoft.com/office/drawing/2014/main" id="{EFB82D14-D808-A4BC-18A2-94A9613CC114}"/>
              </a:ext>
            </a:extLst>
          </p:cNvPr>
          <p:cNvPicPr preferRelativeResize="0"/>
          <p:nvPr/>
        </p:nvPicPr>
        <p:blipFill rotWithShape="1">
          <a:blip r:embed="rId6">
            <a:alphaModFix/>
          </a:blip>
          <a:srcRect/>
          <a:stretch/>
        </p:blipFill>
        <p:spPr>
          <a:xfrm>
            <a:off x="8841232" y="2770917"/>
            <a:ext cx="1009841" cy="721847"/>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50"/>
                                        <p:tgtEl>
                                          <p:spTgt spid="25"/>
                                        </p:tgtEl>
                                        <p:attrNameLst>
                                          <p:attrName>ppt_w</p:attrName>
                                        </p:attrNameLst>
                                      </p:cBhvr>
                                      <p:tavLst>
                                        <p:tav tm="0">
                                          <p:val>
                                            <p:strVal val="0"/>
                                          </p:val>
                                        </p:tav>
                                        <p:tav tm="100000">
                                          <p:val>
                                            <p:strVal val="#ppt_w"/>
                                          </p:val>
                                        </p:tav>
                                      </p:tavLst>
                                    </p:anim>
                                    <p:anim calcmode="lin" valueType="num">
                                      <p:cBhvr additive="base">
                                        <p:cTn id="28" dur="250"/>
                                        <p:tgtEl>
                                          <p:spTgt spid="2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862705" y="831850"/>
            <a:ext cx="5717229" cy="2554505"/>
          </a:xfrm>
          <a:prstGeom prst="rect">
            <a:avLst/>
          </a:prstGeom>
          <a:noFill/>
          <a:ln>
            <a:noFill/>
          </a:ln>
        </p:spPr>
        <p:txBody>
          <a:bodyPr spcFirstLastPara="1" wrap="square" lIns="91425" tIns="45700" rIns="91425" bIns="45700" anchor="t" anchorCtr="0">
            <a:spAutoFit/>
          </a:bodyPr>
          <a:lstStyle/>
          <a:p>
            <a:pPr marL="342900" lvl="3" algn="ctr">
              <a:buClr>
                <a:schemeClr val="lt1"/>
              </a:buClr>
              <a:buSzPts val="3600"/>
            </a:pP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Việt</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Nam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54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cùng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sinh</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sống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trong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Kinh</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số</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đông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nhất</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a:t>
            </a:r>
            <a:endParaRPr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extLst>
      <p:ext uri="{BB962C8B-B14F-4D97-AF65-F5344CB8AC3E}">
        <p14:creationId xmlns:p14="http://schemas.microsoft.com/office/powerpoint/2010/main" val="312632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Google Shape;770;p6">
            <a:extLst>
              <a:ext uri="{FF2B5EF4-FFF2-40B4-BE49-F238E27FC236}">
                <a16:creationId xmlns:a16="http://schemas.microsoft.com/office/drawing/2014/main" id="{32432B0B-CC9E-C5E6-A927-E14FDCD4A56B}"/>
              </a:ext>
            </a:extLst>
          </p:cNvPr>
          <p:cNvPicPr preferRelativeResize="0"/>
          <p:nvPr/>
        </p:nvPicPr>
        <p:blipFill rotWithShape="1">
          <a:blip r:embed="rId3">
            <a:alphaModFix/>
          </a:blip>
          <a:srcRect t="24370"/>
          <a:stretch/>
        </p:blipFill>
        <p:spPr>
          <a:xfrm>
            <a:off x="2955925" y="623570"/>
            <a:ext cx="7786370" cy="4473575"/>
          </a:xfrm>
          <a:prstGeom prst="rect">
            <a:avLst/>
          </a:prstGeom>
          <a:noFill/>
          <a:ln>
            <a:noFill/>
          </a:ln>
        </p:spPr>
      </p:pic>
      <p:pic>
        <p:nvPicPr>
          <p:cNvPr id="15" name="Google Shape;772;p6">
            <a:extLst>
              <a:ext uri="{FF2B5EF4-FFF2-40B4-BE49-F238E27FC236}">
                <a16:creationId xmlns:a16="http://schemas.microsoft.com/office/drawing/2014/main" id="{DF1630F6-A162-3C80-C385-122851FDE7E6}"/>
              </a:ext>
            </a:extLst>
          </p:cNvPr>
          <p:cNvPicPr preferRelativeResize="0"/>
          <p:nvPr/>
        </p:nvPicPr>
        <p:blipFill rotWithShape="1">
          <a:blip r:embed="rId4">
            <a:alphaModFix/>
          </a:blip>
          <a:srcRect/>
          <a:stretch/>
        </p:blipFill>
        <p:spPr>
          <a:xfrm>
            <a:off x="1167867" y="3343784"/>
            <a:ext cx="7315200" cy="3246120"/>
          </a:xfrm>
          <a:prstGeom prst="rect">
            <a:avLst/>
          </a:prstGeom>
          <a:noFill/>
          <a:ln>
            <a:noFill/>
          </a:ln>
        </p:spPr>
      </p:pic>
      <p:pic>
        <p:nvPicPr>
          <p:cNvPr id="16" name="Picture 15">
            <a:extLst>
              <a:ext uri="{FF2B5EF4-FFF2-40B4-BE49-F238E27FC236}">
                <a16:creationId xmlns:a16="http://schemas.microsoft.com/office/drawing/2014/main" id="{CAF131FF-BDEB-F99D-AD6E-53147923BA44}"/>
              </a:ext>
            </a:extLst>
          </p:cNvPr>
          <p:cNvPicPr>
            <a:picLocks noChangeAspect="1"/>
          </p:cNvPicPr>
          <p:nvPr/>
        </p:nvPicPr>
        <p:blipFill>
          <a:blip r:embed="rId5"/>
          <a:stretch>
            <a:fillRect/>
          </a:stretch>
        </p:blipFill>
        <p:spPr>
          <a:xfrm>
            <a:off x="3221156" y="1785556"/>
            <a:ext cx="6834208" cy="1755800"/>
          </a:xfrm>
          <a:prstGeom prst="rect">
            <a:avLst/>
          </a:prstGeom>
        </p:spPr>
      </p:pic>
    </p:spTree>
    <p:extLst>
      <p:ext uri="{BB962C8B-B14F-4D97-AF65-F5344CB8AC3E}">
        <p14:creationId xmlns:p14="http://schemas.microsoft.com/office/powerpoint/2010/main" val="7660335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797442" y="1614577"/>
            <a:ext cx="7602279" cy="31947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vi-VN" sz="2400" smtClean="0">
                <a:solidFill>
                  <a:prstClr val="black"/>
                </a:solidFill>
                <a:latin typeface="Cambria" panose="02040503050406030204" pitchFamily="18" charset="0"/>
                <a:ea typeface="Cambria" panose="02040503050406030204" pitchFamily="18" charset="0"/>
              </a:rPr>
              <a:t>HS </a:t>
            </a:r>
            <a:r>
              <a:rPr lang="en-US" sz="2400" smtClean="0">
                <a:solidFill>
                  <a:prstClr val="black"/>
                </a:solidFill>
                <a:latin typeface="Cambria" panose="02040503050406030204" pitchFamily="18" charset="0"/>
                <a:ea typeface="Cambria" panose="02040503050406030204" pitchFamily="18" charset="0"/>
              </a:rPr>
              <a:t>3</a:t>
            </a:r>
            <a:r>
              <a:rPr lang="vi-VN" sz="2400" smtClean="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đội chơi nhận số thứ tự của mình.</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của đội đầu tiên kể tên một dân tộc ở Việt Nam. </a:t>
            </a:r>
            <a:r>
              <a:rPr lang="vi-VN" sz="2400">
                <a:solidFill>
                  <a:prstClr val="black"/>
                </a:solidFill>
                <a:latin typeface="Cambria" panose="02040503050406030204" pitchFamily="18" charset="0"/>
                <a:ea typeface="Cambria" panose="02040503050406030204" pitchFamily="18" charset="0"/>
              </a:rPr>
              <a:t>HS </a:t>
            </a:r>
            <a:r>
              <a:rPr lang="vi-VN" sz="2400" smtClean="0">
                <a:solidFill>
                  <a:prstClr val="black"/>
                </a:solidFill>
                <a:latin typeface="Cambria" panose="02040503050406030204" pitchFamily="18" charset="0"/>
                <a:ea typeface="Cambria" panose="02040503050406030204" pitchFamily="18" charset="0"/>
              </a:rPr>
              <a:t>của </a:t>
            </a:r>
            <a:r>
              <a:rPr lang="vi-VN" sz="2400" dirty="0">
                <a:solidFill>
                  <a:prstClr val="black"/>
                </a:solidFill>
                <a:latin typeface="Cambria" panose="02040503050406030204" pitchFamily="18" charset="0"/>
                <a:ea typeface="Cambria" panose="02040503050406030204" pitchFamily="18" charset="0"/>
              </a:rPr>
              <a:t>các đội lần lượt kể tên một dân tộc ở Việt Nam không trùng lặp. HS nối tiếp chơi cho đến hết. </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nói đúng được cộng 10 điểm. HS của đội nào nêu trùng tên sẽ trừ 10 điểm.</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Đội nào có số điểm cao nhất sẽ chiến thắng. </a:t>
            </a:r>
          </a:p>
        </p:txBody>
      </p:sp>
      <p:pic>
        <p:nvPicPr>
          <p:cNvPr id="14" name="Picture 13">
            <a:extLst>
              <a:ext uri="{FF2B5EF4-FFF2-40B4-BE49-F238E27FC236}">
                <a16:creationId xmlns:a16="http://schemas.microsoft.com/office/drawing/2014/main" id="{3B38D061-0538-C2CD-DF0F-1C996211A5A0}"/>
              </a:ext>
            </a:extLst>
          </p:cNvPr>
          <p:cNvPicPr>
            <a:picLocks noChangeAspect="1"/>
          </p:cNvPicPr>
          <p:nvPr/>
        </p:nvPicPr>
        <p:blipFill>
          <a:blip r:embed="rId3"/>
          <a:stretch>
            <a:fillRect/>
          </a:stretch>
        </p:blipFill>
        <p:spPr>
          <a:xfrm>
            <a:off x="7869297" y="2842215"/>
            <a:ext cx="4322703" cy="4322703"/>
          </a:xfrm>
          <a:prstGeom prst="rect">
            <a:avLst/>
          </a:prstGeom>
        </p:spPr>
      </p:pic>
      <p:pic>
        <p:nvPicPr>
          <p:cNvPr id="16" name="Picture 15">
            <a:extLst>
              <a:ext uri="{FF2B5EF4-FFF2-40B4-BE49-F238E27FC236}">
                <a16:creationId xmlns:a16="http://schemas.microsoft.com/office/drawing/2014/main" id="{944E3B0E-565C-25E5-D2CE-98115CB59C89}"/>
              </a:ext>
            </a:extLst>
          </p:cNvPr>
          <p:cNvPicPr>
            <a:picLocks noChangeAspect="1"/>
          </p:cNvPicPr>
          <p:nvPr/>
        </p:nvPicPr>
        <p:blipFill>
          <a:blip r:embed="rId4"/>
          <a:stretch>
            <a:fillRect/>
          </a:stretch>
        </p:blipFill>
        <p:spPr>
          <a:xfrm>
            <a:off x="3249292" y="351324"/>
            <a:ext cx="3694496" cy="1072989"/>
          </a:xfrm>
          <a:prstGeom prst="rect">
            <a:avLst/>
          </a:prstGeom>
        </p:spPr>
      </p:pic>
    </p:spTree>
    <p:extLst>
      <p:ext uri="{BB962C8B-B14F-4D97-AF65-F5344CB8AC3E}">
        <p14:creationId xmlns:p14="http://schemas.microsoft.com/office/powerpoint/2010/main" val="3737816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descr="54 Dân tộc, bao nhiêu ngôn ngữ?">
            <a:extLst>
              <a:ext uri="{FF2B5EF4-FFF2-40B4-BE49-F238E27FC236}">
                <a16:creationId xmlns:a16="http://schemas.microsoft.com/office/drawing/2014/main" id="{71BE867A-9428-B9B1-1DC7-EC2ED5CA7A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683" y="1765544"/>
            <a:ext cx="8243837" cy="4293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5F494EAD-F648-772E-A572-B2CE5065E5DA}"/>
              </a:ext>
            </a:extLst>
          </p:cNvPr>
          <p:cNvPicPr>
            <a:picLocks noChangeAspect="1"/>
          </p:cNvPicPr>
          <p:nvPr/>
        </p:nvPicPr>
        <p:blipFill>
          <a:blip r:embed="rId4"/>
          <a:stretch>
            <a:fillRect/>
          </a:stretch>
        </p:blipFill>
        <p:spPr>
          <a:xfrm>
            <a:off x="2666339" y="649181"/>
            <a:ext cx="7071973" cy="987638"/>
          </a:xfrm>
          <a:prstGeom prst="rect">
            <a:avLst/>
          </a:prstGeom>
        </p:spPr>
      </p:pic>
    </p:spTree>
    <p:extLst>
      <p:ext uri="{BB962C8B-B14F-4D97-AF65-F5344CB8AC3E}">
        <p14:creationId xmlns:p14="http://schemas.microsoft.com/office/powerpoint/2010/main" val="30591524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261D4-B7A8-7326-9147-5D36D1368B44}"/>
              </a:ext>
            </a:extLst>
          </p:cNvPr>
          <p:cNvSpPr/>
          <p:nvPr/>
        </p:nvSpPr>
        <p:spPr>
          <a:xfrm>
            <a:off x="850604" y="200446"/>
            <a:ext cx="10185991" cy="93788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2400" b="1" dirty="0">
                <a:solidFill>
                  <a:prstClr val="black"/>
                </a:solidFill>
                <a:latin typeface="Cambria" panose="02040503050406030204" pitchFamily="18" charset="0"/>
                <a:ea typeface="Cambria" panose="02040503050406030204" pitchFamily="18" charset="0"/>
              </a:rPr>
              <a:t>Việt Nam có 54 dân tộc cùng sinh sống.</a:t>
            </a:r>
            <a:r>
              <a:rPr lang="en-US" sz="2400" b="1" dirty="0">
                <a:solidFill>
                  <a:prstClr val="black"/>
                </a:solidFill>
                <a:latin typeface="Cambria" panose="02040503050406030204" pitchFamily="18" charset="0"/>
                <a:ea typeface="Cambria" panose="02040503050406030204" pitchFamily="18" charset="0"/>
              </a:rPr>
              <a:t> </a:t>
            </a:r>
            <a:r>
              <a:rPr lang="vi-VN" sz="2400" b="1" dirty="0">
                <a:solidFill>
                  <a:prstClr val="black"/>
                </a:solidFill>
                <a:latin typeface="Cambria" panose="02040503050406030204" pitchFamily="18" charset="0"/>
                <a:ea typeface="Cambria" panose="02040503050406030204" pitchFamily="18" charset="0"/>
              </a:rPr>
              <a:t>Mỗi dân tộc có bản sắc văn hóa riêng thể hiện qua ngôn ngữ, trang phục, ẩm thực, lễ hội...</a:t>
            </a:r>
          </a:p>
        </p:txBody>
      </p:sp>
      <p:pic>
        <p:nvPicPr>
          <p:cNvPr id="4" name="y2mate.com - Cộng đồng 54 dân tộc Việt Nam xếp theo số dân l GV Channel_360p">
            <a:hlinkClick r:id="" action="ppaction://media"/>
            <a:extLst>
              <a:ext uri="{FF2B5EF4-FFF2-40B4-BE49-F238E27FC236}">
                <a16:creationId xmlns:a16="http://schemas.microsoft.com/office/drawing/2014/main" id="{DFAA3936-C62A-5DA1-A9F6-96CD2D445E6F}"/>
              </a:ext>
            </a:extLst>
          </p:cNvPr>
          <p:cNvPicPr>
            <a:picLocks noChangeAspect="1"/>
          </p:cNvPicPr>
          <p:nvPr>
            <a:videoFile r:link="rId1"/>
            <p:extLst>
              <p:ext uri="{DAA4B4D4-6D71-4841-9C94-3DE7FCFB9230}">
                <p14:media xmlns:p14="http://schemas.microsoft.com/office/powerpoint/2010/main" r:embed="rId2">
                  <p14:trim st="9206"/>
                </p14:media>
              </p:ext>
            </p:extLst>
          </p:nvPr>
        </p:nvPicPr>
        <p:blipFill>
          <a:blip r:embed="rId4"/>
          <a:stretch>
            <a:fillRect/>
          </a:stretch>
        </p:blipFill>
        <p:spPr>
          <a:xfrm>
            <a:off x="1065617" y="1414129"/>
            <a:ext cx="9577573" cy="5387385"/>
          </a:xfrm>
          <a:prstGeom prst="rect">
            <a:avLst/>
          </a:prstGeom>
        </p:spPr>
      </p:pic>
    </p:spTree>
    <p:extLst>
      <p:ext uri="{BB962C8B-B14F-4D97-AF65-F5344CB8AC3E}">
        <p14:creationId xmlns:p14="http://schemas.microsoft.com/office/powerpoint/2010/main" val="129230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0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ED577568-37A0-397B-9E89-15AE038EEA9A}"/>
              </a:ext>
            </a:extLst>
          </p:cNvPr>
          <p:cNvPicPr>
            <a:picLocks noChangeAspect="1"/>
          </p:cNvPicPr>
          <p:nvPr/>
        </p:nvPicPr>
        <p:blipFill>
          <a:blip r:embed="rId3"/>
          <a:stretch>
            <a:fillRect/>
          </a:stretch>
        </p:blipFill>
        <p:spPr>
          <a:xfrm>
            <a:off x="406880" y="394217"/>
            <a:ext cx="3084843" cy="859611"/>
          </a:xfrm>
          <a:prstGeom prst="rect">
            <a:avLst/>
          </a:prstGeom>
        </p:spPr>
      </p:pic>
      <p:sp>
        <p:nvSpPr>
          <p:cNvPr id="8" name="Rectangle: Rounded Corners 7">
            <a:extLst>
              <a:ext uri="{FF2B5EF4-FFF2-40B4-BE49-F238E27FC236}">
                <a16:creationId xmlns:a16="http://schemas.microsoft.com/office/drawing/2014/main" id="{5E2A7479-6542-26EF-C5D5-30A11E068477}"/>
              </a:ext>
            </a:extLst>
          </p:cNvPr>
          <p:cNvSpPr/>
          <p:nvPr/>
        </p:nvSpPr>
        <p:spPr>
          <a:xfrm>
            <a:off x="818707" y="1860698"/>
            <a:ext cx="10738884" cy="297711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extLst>
      <p:ext uri="{BB962C8B-B14F-4D97-AF65-F5344CB8AC3E}">
        <p14:creationId xmlns:p14="http://schemas.microsoft.com/office/powerpoint/2010/main" val="932111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52893" y="259408"/>
            <a:ext cx="10952244" cy="1484331"/>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2585323"/>
            </a:xfrm>
            <a:prstGeom prst="rect">
              <a:avLst/>
            </a:prstGeom>
          </p:spPr>
          <p:txBody>
            <a:bodyPr lIns="0" tIns="0" rIns="0" bIns="0" rtlCol="0" anchor="t">
              <a:spAutoFit/>
            </a:bodyPr>
            <a:lstStyle/>
            <a:p>
              <a:pPr marL="0" marR="0" lvl="0" indent="0" algn="ctr" defTabSz="914400" rtl="0" eaLnBrk="1" fontAlgn="auto" latinLnBrk="0" hangingPunct="1">
                <a:spcBef>
                  <a:spcPts val="240"/>
                </a:spcBef>
                <a:spcAft>
                  <a:spcPts val="24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id="{A0366432-BDA5-136E-7C56-606F50B90011}"/>
              </a:ext>
            </a:extLst>
          </p:cNvPr>
          <p:cNvPicPr>
            <a:picLocks noChangeAspect="1"/>
          </p:cNvPicPr>
          <p:nvPr/>
        </p:nvPicPr>
        <p:blipFill>
          <a:blip r:embed="rId3"/>
          <a:stretch>
            <a:fillRect/>
          </a:stretch>
        </p:blipFill>
        <p:spPr>
          <a:xfrm>
            <a:off x="2498651" y="1761661"/>
            <a:ext cx="6791879" cy="4721098"/>
          </a:xfrm>
          <a:prstGeom prst="rect">
            <a:avLst/>
          </a:prstGeom>
        </p:spPr>
      </p:pic>
    </p:spTree>
    <p:extLst>
      <p:ext uri="{BB962C8B-B14F-4D97-AF65-F5344CB8AC3E}">
        <p14:creationId xmlns:p14="http://schemas.microsoft.com/office/powerpoint/2010/main" val="1125850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7364994-126F-457C-4CC3-DF6CF0941D44}"/>
              </a:ext>
            </a:extLst>
          </p:cNvPr>
          <p:cNvPicPr>
            <a:picLocks noChangeAspect="1"/>
          </p:cNvPicPr>
          <p:nvPr/>
        </p:nvPicPr>
        <p:blipFill>
          <a:blip r:embed="rId3"/>
          <a:stretch>
            <a:fillRect/>
          </a:stretch>
        </p:blipFill>
        <p:spPr>
          <a:xfrm>
            <a:off x="1878417" y="352536"/>
            <a:ext cx="8094921" cy="6109136"/>
          </a:xfrm>
          <a:prstGeom prst="rect">
            <a:avLst/>
          </a:prstGeom>
        </p:spPr>
      </p:pic>
    </p:spTree>
    <p:extLst>
      <p:ext uri="{BB962C8B-B14F-4D97-AF65-F5344CB8AC3E}">
        <p14:creationId xmlns:p14="http://schemas.microsoft.com/office/powerpoint/2010/main" val="3785998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183DCABC-9B52-889A-7D49-3DD0F7D4C9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56000"/>
                    </a14:imgEffect>
                    <a14:imgEffect>
                      <a14:brightnessContrast bright="-2000"/>
                    </a14:imgEffect>
                  </a14:imgLayer>
                </a14:imgProps>
              </a:ext>
            </a:extLst>
          </a:blip>
          <a:srcRect t="2584" b="2931"/>
          <a:stretch/>
        </p:blipFill>
        <p:spPr>
          <a:xfrm flipH="1">
            <a:off x="0" y="1"/>
            <a:ext cx="12192000" cy="6865973"/>
          </a:xfrm>
          <a:prstGeom prst="rect">
            <a:avLst/>
          </a:prstGeom>
        </p:spPr>
      </p:pic>
      <p:pic>
        <p:nvPicPr>
          <p:cNvPr id="47" name="Picture 46">
            <a:extLst>
              <a:ext uri="{FF2B5EF4-FFF2-40B4-BE49-F238E27FC236}">
                <a16:creationId xmlns:a16="http://schemas.microsoft.com/office/drawing/2014/main" id="{20D8F24E-9BB8-E6A7-6D7D-265B107A5C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a:extLst>
              <a:ext uri="{FF2B5EF4-FFF2-40B4-BE49-F238E27FC236}">
                <a16:creationId xmlns:a16="http://schemas.microsoft.com/office/drawing/2014/main" id="{9F498152-B069-DA72-CEB8-2F622D6FCB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a:extLst>
              <a:ext uri="{FF2B5EF4-FFF2-40B4-BE49-F238E27FC236}">
                <a16:creationId xmlns:a16="http://schemas.microsoft.com/office/drawing/2014/main" id="{572949A7-D12D-1FD2-C327-59C33F34FE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a:extLst>
              <a:ext uri="{FF2B5EF4-FFF2-40B4-BE49-F238E27FC236}">
                <a16:creationId xmlns:a16="http://schemas.microsoft.com/office/drawing/2014/main" id="{F91C8DF6-B613-4377-9D26-1B88626676BF}"/>
              </a:ext>
            </a:extLst>
          </p:cNvPr>
          <p:cNvPicPr>
            <a:picLocks noChangeAspect="1"/>
          </p:cNvPicPr>
          <p:nvPr/>
        </p:nvPicPr>
        <p:blipFill>
          <a:blip r:embed="rId6"/>
          <a:stretch>
            <a:fillRect/>
          </a:stretch>
        </p:blipFill>
        <p:spPr>
          <a:xfrm>
            <a:off x="11444904" y="4633257"/>
            <a:ext cx="723955" cy="1011354"/>
          </a:xfrm>
          <a:prstGeom prst="rect">
            <a:avLst/>
          </a:prstGeom>
        </p:spPr>
      </p:pic>
      <p:pic>
        <p:nvPicPr>
          <p:cNvPr id="2" name="Picture 1">
            <a:extLst>
              <a:ext uri="{FF2B5EF4-FFF2-40B4-BE49-F238E27FC236}">
                <a16:creationId xmlns:a16="http://schemas.microsoft.com/office/drawing/2014/main" id="{2124E669-843A-DBF0-BF0D-68F3886C03C0}"/>
              </a:ext>
            </a:extLst>
          </p:cNvPr>
          <p:cNvPicPr>
            <a:picLocks noChangeAspect="1"/>
          </p:cNvPicPr>
          <p:nvPr/>
        </p:nvPicPr>
        <p:blipFill>
          <a:blip r:embed="rId7"/>
          <a:stretch>
            <a:fillRect/>
          </a:stretch>
        </p:blipFill>
        <p:spPr>
          <a:xfrm>
            <a:off x="0" y="0"/>
            <a:ext cx="12192000" cy="3039114"/>
          </a:xfrm>
          <a:prstGeom prst="rect">
            <a:avLst/>
          </a:prstGeom>
        </p:spPr>
      </p:pic>
      <p:pic>
        <p:nvPicPr>
          <p:cNvPr id="8" name="Picture 7">
            <a:extLst>
              <a:ext uri="{FF2B5EF4-FFF2-40B4-BE49-F238E27FC236}">
                <a16:creationId xmlns:a16="http://schemas.microsoft.com/office/drawing/2014/main" id="{D558387D-E51C-01EB-173A-0B26450F5DA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40796" y="3081975"/>
            <a:ext cx="1307452" cy="1302404"/>
          </a:xfrm>
          <a:prstGeom prst="rect">
            <a:avLst/>
          </a:prstGeom>
        </p:spPr>
      </p:pic>
      <p:pic>
        <p:nvPicPr>
          <p:cNvPr id="9" name="Picture 8">
            <a:extLst>
              <a:ext uri="{FF2B5EF4-FFF2-40B4-BE49-F238E27FC236}">
                <a16:creationId xmlns:a16="http://schemas.microsoft.com/office/drawing/2014/main" id="{B9AD7D1A-3BCB-E5E5-D531-D6AF1920137D}"/>
              </a:ext>
            </a:extLst>
          </p:cNvPr>
          <p:cNvPicPr>
            <a:picLocks noChangeAspect="1"/>
          </p:cNvPicPr>
          <p:nvPr/>
        </p:nvPicPr>
        <p:blipFill>
          <a:blip r:embed="rId6"/>
          <a:stretch>
            <a:fillRect/>
          </a:stretch>
        </p:blipFill>
        <p:spPr>
          <a:xfrm>
            <a:off x="11468045" y="4605112"/>
            <a:ext cx="723955" cy="1011354"/>
          </a:xfrm>
          <a:prstGeom prst="rect">
            <a:avLst/>
          </a:prstGeom>
        </p:spPr>
      </p:pic>
      <p:pic>
        <p:nvPicPr>
          <p:cNvPr id="10" name="Picture 9">
            <a:extLst>
              <a:ext uri="{FF2B5EF4-FFF2-40B4-BE49-F238E27FC236}">
                <a16:creationId xmlns:a16="http://schemas.microsoft.com/office/drawing/2014/main" id="{9CC4A69C-0D4B-0989-3F5C-DE8BF45EB271}"/>
              </a:ext>
            </a:extLst>
          </p:cNvPr>
          <p:cNvPicPr>
            <a:picLocks noChangeAspect="1"/>
          </p:cNvPicPr>
          <p:nvPr/>
        </p:nvPicPr>
        <p:blipFill>
          <a:blip r:embed="rId8"/>
          <a:stretch>
            <a:fillRect/>
          </a:stretch>
        </p:blipFill>
        <p:spPr>
          <a:xfrm>
            <a:off x="526054" y="2698071"/>
            <a:ext cx="11254191" cy="3938357"/>
          </a:xfrm>
          <a:prstGeom prst="rect">
            <a:avLst/>
          </a:prstGeom>
        </p:spPr>
      </p:pic>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776177" y="583219"/>
            <a:ext cx="10398642" cy="1810752"/>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rPr>
              <a:t>Kết hợp với tranh ảnh, tư liệu sưu tầm được, kể với bạn trong nhóm câu chuyện thể hiện tình đoàn kết của cộng đồng các dân tộc Việt Nam.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B38D061-0538-C2CD-DF0F-1C996211A5A0}"/>
              </a:ext>
            </a:extLst>
          </p:cNvPr>
          <p:cNvPicPr>
            <a:picLocks noChangeAspect="1"/>
          </p:cNvPicPr>
          <p:nvPr/>
        </p:nvPicPr>
        <p:blipFill>
          <a:blip r:embed="rId3"/>
          <a:stretch>
            <a:fillRect/>
          </a:stretch>
        </p:blipFill>
        <p:spPr>
          <a:xfrm>
            <a:off x="7869297" y="2842215"/>
            <a:ext cx="4322703" cy="4322703"/>
          </a:xfrm>
          <a:prstGeom prst="rect">
            <a:avLst/>
          </a:prstGeom>
        </p:spPr>
      </p:pic>
    </p:spTree>
    <p:extLst>
      <p:ext uri="{BB962C8B-B14F-4D97-AF65-F5344CB8AC3E}">
        <p14:creationId xmlns:p14="http://schemas.microsoft.com/office/powerpoint/2010/main" val="2815311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894603" y="938175"/>
            <a:ext cx="5717229" cy="2308284"/>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tabLst/>
              <a:defRPr/>
            </a:pP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Kể</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chuyện</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lớp</a:t>
            </a:r>
            <a:endParaRPr kumimoji="0"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extLst>
      <p:ext uri="{BB962C8B-B14F-4D97-AF65-F5344CB8AC3E}">
        <p14:creationId xmlns:p14="http://schemas.microsoft.com/office/powerpoint/2010/main" val="8963801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nh Hùng Núp_360p">
            <a:hlinkClick r:id="" action="ppaction://media"/>
            <a:extLst>
              <a:ext uri="{FF2B5EF4-FFF2-40B4-BE49-F238E27FC236}">
                <a16:creationId xmlns:a16="http://schemas.microsoft.com/office/drawing/2014/main" id="{4B59AEA9-757E-8763-A7B1-26808EA3E0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610201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图片 1">
            <a:extLst>
              <a:ext uri="{FF2B5EF4-FFF2-40B4-BE49-F238E27FC236}">
                <a16:creationId xmlns:a16="http://schemas.microsoft.com/office/drawing/2014/main" id="{DEE4EBEF-65C8-D365-B559-B969DF610C80}"/>
              </a:ext>
            </a:extLst>
          </p:cNvPr>
          <p:cNvPicPr>
            <a:picLocks noChangeAspect="1"/>
          </p:cNvPicPr>
          <p:nvPr/>
        </p:nvPicPr>
        <p:blipFill>
          <a:blip r:embed="rId3"/>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7" name="Rectangle 6">
            <a:extLst>
              <a:ext uri="{FF2B5EF4-FFF2-40B4-BE49-F238E27FC236}">
                <a16:creationId xmlns:a16="http://schemas.microsoft.com/office/drawing/2014/main" id="{86E0F216-3D6E-486A-0131-63ACB157311A}"/>
              </a:ext>
            </a:extLst>
          </p:cNvPr>
          <p:cNvSpPr/>
          <p:nvPr/>
        </p:nvSpPr>
        <p:spPr>
          <a:xfrm>
            <a:off x="1133475" y="2533674"/>
            <a:ext cx="8343899" cy="2800767"/>
          </a:xfrm>
          <a:prstGeom prst="rect">
            <a:avLst/>
          </a:prstGeom>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a:extLst>
              <a:ext uri="{FF2B5EF4-FFF2-40B4-BE49-F238E27FC236}">
                <a16:creationId xmlns:a16="http://schemas.microsoft.com/office/drawing/2014/main" id="{B5AFA7D1-E63E-22D9-551F-BC71C2B83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1819097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8158" y="2443024"/>
            <a:ext cx="110816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hỏi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chọn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cánh</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cửa</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ĐÚNG hay SAI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cho</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phù</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hợp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giúp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nhỏ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về</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em</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chỉ</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có</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5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giây</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suy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nghĩ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trả</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lời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mà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thôi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p>
        </p:txBody>
      </p:sp>
      <p:pic>
        <p:nvPicPr>
          <p:cNvPr id="22" name="图片 14" descr="图层 7 拷贝"/>
          <p:cNvPicPr>
            <a:picLocks noChangeAspect="1"/>
          </p:cNvPicPr>
          <p:nvPr/>
        </p:nvPicPr>
        <p:blipFill>
          <a:blip r:embed="rId3"/>
          <a:stretch>
            <a:fillRect/>
          </a:stretch>
        </p:blipFill>
        <p:spPr>
          <a:xfrm flipH="1">
            <a:off x="1963737" y="5666752"/>
            <a:ext cx="1628775" cy="1182370"/>
          </a:xfrm>
          <a:prstGeom prst="rect">
            <a:avLst/>
          </a:prstGeom>
        </p:spPr>
      </p:pic>
      <p:pic>
        <p:nvPicPr>
          <p:cNvPr id="23" name="图片 15" descr="图层 9 拷贝"/>
          <p:cNvPicPr>
            <a:picLocks noChangeAspect="1"/>
          </p:cNvPicPr>
          <p:nvPr/>
        </p:nvPicPr>
        <p:blipFill>
          <a:blip r:embed="rId4"/>
          <a:stretch>
            <a:fillRect/>
          </a:stretch>
        </p:blipFill>
        <p:spPr>
          <a:xfrm>
            <a:off x="2923540" y="5179695"/>
            <a:ext cx="4750435" cy="1664335"/>
          </a:xfrm>
          <a:prstGeom prst="rect">
            <a:avLst/>
          </a:prstGeom>
        </p:spPr>
      </p:pic>
      <p:pic>
        <p:nvPicPr>
          <p:cNvPr id="25" name="图片 16" descr="图层 7 拷贝"/>
          <p:cNvPicPr>
            <a:picLocks noChangeAspect="1"/>
          </p:cNvPicPr>
          <p:nvPr/>
        </p:nvPicPr>
        <p:blipFill>
          <a:blip r:embed="rId3"/>
          <a:stretch>
            <a:fillRect/>
          </a:stretch>
        </p:blipFill>
        <p:spPr>
          <a:xfrm>
            <a:off x="-58309" y="5218308"/>
            <a:ext cx="2254885" cy="1638300"/>
          </a:xfrm>
          <a:prstGeom prst="rect">
            <a:avLst/>
          </a:prstGeom>
        </p:spPr>
      </p:pic>
      <p:pic>
        <p:nvPicPr>
          <p:cNvPr id="26" name="图片 22" descr="02"/>
          <p:cNvPicPr>
            <a:picLocks noChangeAspect="1"/>
          </p:cNvPicPr>
          <p:nvPr/>
        </p:nvPicPr>
        <p:blipFill>
          <a:blip r:embed="rId5"/>
          <a:srcRect l="43349" t="64262" r="16065" b="661"/>
          <a:stretch>
            <a:fillRect/>
          </a:stretch>
        </p:blipFill>
        <p:spPr>
          <a:xfrm>
            <a:off x="5883910" y="3352165"/>
            <a:ext cx="6308090" cy="3491865"/>
          </a:xfrm>
          <a:prstGeom prst="rect">
            <a:avLst/>
          </a:prstGeom>
        </p:spPr>
      </p:pic>
      <p:pic>
        <p:nvPicPr>
          <p:cNvPr id="27" name="图片 23" descr="图层 7 拷贝"/>
          <p:cNvPicPr>
            <a:picLocks noChangeAspect="1"/>
          </p:cNvPicPr>
          <p:nvPr/>
        </p:nvPicPr>
        <p:blipFill>
          <a:blip r:embed="rId3"/>
          <a:stretch>
            <a:fillRect/>
          </a:stretch>
        </p:blipFill>
        <p:spPr>
          <a:xfrm flipH="1">
            <a:off x="10300561" y="4810003"/>
            <a:ext cx="2816225" cy="2046605"/>
          </a:xfrm>
          <a:prstGeom prst="rect">
            <a:avLst/>
          </a:prstGeom>
        </p:spPr>
      </p:pic>
      <p:pic>
        <p:nvPicPr>
          <p:cNvPr id="2" name="Picture 1">
            <a:extLst>
              <a:ext uri="{FF2B5EF4-FFF2-40B4-BE49-F238E27FC236}">
                <a16:creationId xmlns:a16="http://schemas.microsoft.com/office/drawing/2014/main" id="{27213460-0E69-4090-F17C-23492C56587A}"/>
              </a:ext>
            </a:extLst>
          </p:cNvPr>
          <p:cNvPicPr>
            <a:picLocks noChangeAspect="1"/>
          </p:cNvPicPr>
          <p:nvPr/>
        </p:nvPicPr>
        <p:blipFill>
          <a:blip r:embed="rId6"/>
          <a:stretch>
            <a:fillRect/>
          </a:stretch>
        </p:blipFill>
        <p:spPr>
          <a:xfrm>
            <a:off x="0" y="453980"/>
            <a:ext cx="12162574" cy="23349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1:</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Việt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Nam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bao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nhiêu</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54</a:t>
              </a: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55</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extLst>
      <p:ext uri="{BB962C8B-B14F-4D97-AF65-F5344CB8AC3E}">
        <p14:creationId xmlns:p14="http://schemas.microsoft.com/office/powerpoint/2010/main" val="123082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655" y="698021"/>
            <a:ext cx="82339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Vua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Nghi ban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Cần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Vương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năm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bao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nhiêu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4429522" y="1462636"/>
            <a:ext cx="5390181" cy="4997222"/>
            <a:chOff x="6694257" y="1239352"/>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257" y="1239352"/>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7596090" y="3820319"/>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1885</a:t>
              </a:r>
            </a:p>
          </p:txBody>
        </p:sp>
      </p:grpSp>
      <p:grpSp>
        <p:nvGrpSpPr>
          <p:cNvPr id="4" name="Group 3"/>
          <p:cNvGrpSpPr/>
          <p:nvPr/>
        </p:nvGrpSpPr>
        <p:grpSpPr>
          <a:xfrm>
            <a:off x="-110885" y="1398841"/>
            <a:ext cx="5390181" cy="4997222"/>
            <a:chOff x="-110885" y="1398841"/>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85" y="1398841"/>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906336" y="3979808"/>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1895</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extLst>
      <p:ext uri="{BB962C8B-B14F-4D97-AF65-F5344CB8AC3E}">
        <p14:creationId xmlns:p14="http://schemas.microsoft.com/office/powerpoint/2010/main" val="474642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3:</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nào</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số</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đông</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nhất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Kinh</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Dao</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888" y="881074"/>
            <a:ext cx="487363" cy="487363"/>
          </a:xfrm>
          <a:prstGeom prst="rect">
            <a:avLst/>
          </a:prstGeom>
        </p:spPr>
      </p:pic>
    </p:spTree>
    <p:extLst>
      <p:ext uri="{BB962C8B-B14F-4D97-AF65-F5344CB8AC3E}">
        <p14:creationId xmlns:p14="http://schemas.microsoft.com/office/powerpoint/2010/main" val="270793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1533851" y="142875"/>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934237"/>
                      </a:solidFill>
                      <a:latin typeface="Calibri" panose="020F0502020204030204"/>
                    </a:rPr>
                    <a:t>Đây</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là</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dân</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tộc</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Tày</a:t>
              </a: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10386247-555E-364B-0D93-56A980EA3E94}"/>
              </a:ext>
            </a:extLst>
          </p:cNvPr>
          <p:cNvPicPr>
            <a:picLocks noChangeAspect="1"/>
          </p:cNvPicPr>
          <p:nvPr/>
        </p:nvPicPr>
        <p:blipFill>
          <a:blip r:embed="rId12"/>
          <a:stretch>
            <a:fillRect/>
          </a:stretch>
        </p:blipFill>
        <p:spPr>
          <a:xfrm>
            <a:off x="7781924" y="0"/>
            <a:ext cx="4505326" cy="4176520"/>
          </a:xfrm>
          <a:prstGeom prst="rect">
            <a:avLst/>
          </a:prstGeom>
        </p:spPr>
      </p:pic>
    </p:spTree>
    <p:extLst>
      <p:ext uri="{BB962C8B-B14F-4D97-AF65-F5344CB8AC3E}">
        <p14:creationId xmlns:p14="http://schemas.microsoft.com/office/powerpoint/2010/main" val="14006777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Thái</a:t>
              </a: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4" name="Picture 3">
            <a:extLst>
              <a:ext uri="{FF2B5EF4-FFF2-40B4-BE49-F238E27FC236}">
                <a16:creationId xmlns:a16="http://schemas.microsoft.com/office/drawing/2014/main" id="{8089728C-19B8-2317-1B5C-D610A7617697}"/>
              </a:ext>
            </a:extLst>
          </p:cNvPr>
          <p:cNvPicPr>
            <a:picLocks noChangeAspect="1"/>
          </p:cNvPicPr>
          <p:nvPr/>
        </p:nvPicPr>
        <p:blipFill>
          <a:blip r:embed="rId12"/>
          <a:stretch>
            <a:fillRect/>
          </a:stretch>
        </p:blipFill>
        <p:spPr>
          <a:xfrm>
            <a:off x="7181850" y="344804"/>
            <a:ext cx="4943475" cy="3538833"/>
          </a:xfrm>
          <a:prstGeom prst="rect">
            <a:avLst/>
          </a:prstGeom>
        </p:spPr>
      </p:pic>
    </p:spTree>
    <p:extLst>
      <p:ext uri="{BB962C8B-B14F-4D97-AF65-F5344CB8AC3E}">
        <p14:creationId xmlns:p14="http://schemas.microsoft.com/office/powerpoint/2010/main" val="162063702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Kinh</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E63C9EAD-21D4-28C6-340F-685B6BDBBF98}"/>
              </a:ext>
            </a:extLst>
          </p:cNvPr>
          <p:cNvPicPr>
            <a:picLocks noChangeAspect="1"/>
          </p:cNvPicPr>
          <p:nvPr/>
        </p:nvPicPr>
        <p:blipFill>
          <a:blip r:embed="rId12"/>
          <a:stretch>
            <a:fillRect/>
          </a:stretch>
        </p:blipFill>
        <p:spPr>
          <a:xfrm>
            <a:off x="8158917" y="173990"/>
            <a:ext cx="4033083" cy="3521710"/>
          </a:xfrm>
          <a:prstGeom prst="rect">
            <a:avLst/>
          </a:prstGeom>
        </p:spPr>
      </p:pic>
    </p:spTree>
    <p:extLst>
      <p:ext uri="{BB962C8B-B14F-4D97-AF65-F5344CB8AC3E}">
        <p14:creationId xmlns:p14="http://schemas.microsoft.com/office/powerpoint/2010/main" val="372137772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Ba Na</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4" name="Picture 3">
            <a:extLst>
              <a:ext uri="{FF2B5EF4-FFF2-40B4-BE49-F238E27FC236}">
                <a16:creationId xmlns:a16="http://schemas.microsoft.com/office/drawing/2014/main" id="{B6411BB0-0FCF-FEEA-22D2-C792E49AC420}"/>
              </a:ext>
            </a:extLst>
          </p:cNvPr>
          <p:cNvPicPr>
            <a:picLocks noChangeAspect="1"/>
          </p:cNvPicPr>
          <p:nvPr/>
        </p:nvPicPr>
        <p:blipFill>
          <a:blip r:embed="rId12"/>
          <a:stretch>
            <a:fillRect/>
          </a:stretch>
        </p:blipFill>
        <p:spPr>
          <a:xfrm>
            <a:off x="8078754" y="131445"/>
            <a:ext cx="3941795" cy="3802380"/>
          </a:xfrm>
          <a:prstGeom prst="rect">
            <a:avLst/>
          </a:prstGeom>
        </p:spPr>
      </p:pic>
    </p:spTree>
    <p:extLst>
      <p:ext uri="{BB962C8B-B14F-4D97-AF65-F5344CB8AC3E}">
        <p14:creationId xmlns:p14="http://schemas.microsoft.com/office/powerpoint/2010/main" val="63359170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9"/>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10"/>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Chăm</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1"/>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2"/>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4EADBF3-4F43-47A9-1BDB-D6A14D0BD574}"/>
              </a:ext>
            </a:extLst>
          </p:cNvPr>
          <p:cNvPicPr>
            <a:picLocks noChangeAspect="1"/>
          </p:cNvPicPr>
          <p:nvPr/>
        </p:nvPicPr>
        <p:blipFill>
          <a:blip r:embed="rId13"/>
          <a:stretch>
            <a:fillRect/>
          </a:stretch>
        </p:blipFill>
        <p:spPr>
          <a:xfrm>
            <a:off x="7506417" y="255270"/>
            <a:ext cx="4466508" cy="3649980"/>
          </a:xfrm>
          <a:prstGeom prst="rect">
            <a:avLst/>
          </a:prstGeom>
        </p:spPr>
      </p:pic>
    </p:spTree>
    <p:extLst>
      <p:ext uri="{BB962C8B-B14F-4D97-AF65-F5344CB8AC3E}">
        <p14:creationId xmlns:p14="http://schemas.microsoft.com/office/powerpoint/2010/main" val="116986917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a:extLst>
              <a:ext uri="{FF2B5EF4-FFF2-40B4-BE49-F238E27FC236}">
                <a16:creationId xmlns:a16="http://schemas.microsoft.com/office/drawing/2014/main" id="{F473CBC8-DCBE-6AC7-D3AE-48796F2EB9B6}"/>
              </a:ext>
            </a:extLst>
          </p:cNvPr>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410</TotalTime>
  <Words>493</Words>
  <Application>Microsoft Office PowerPoint</Application>
  <PresentationFormat>Widescreen</PresentationFormat>
  <Paragraphs>40</Paragraphs>
  <Slides>29</Slides>
  <Notes>2</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#9Slide03 Arima Madurai Light</vt:lpstr>
      <vt:lpstr>等线</vt:lpstr>
      <vt:lpstr>SimSun</vt:lpstr>
      <vt:lpstr>UTM Avo</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STD</cp:lastModifiedBy>
  <cp:revision>53</cp:revision>
  <dcterms:created xsi:type="dcterms:W3CDTF">2024-07-19T12:50:26Z</dcterms:created>
  <dcterms:modified xsi:type="dcterms:W3CDTF">2024-10-23T13:06:37Z</dcterms:modified>
  <cp:category>9Slide.vn</cp:category>
</cp:coreProperties>
</file>