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heme/themeOverride3.xml" ContentType="application/vnd.openxmlformats-officedocument.themeOverride+xml"/>
  <Override PartName="/ppt/tags/tag2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Lst>
  <p:notesMasterIdLst>
    <p:notesMasterId r:id="rId28"/>
  </p:notesMasterIdLst>
  <p:sldIdLst>
    <p:sldId id="257" r:id="rId3"/>
    <p:sldId id="317" r:id="rId4"/>
    <p:sldId id="558" r:id="rId5"/>
    <p:sldId id="305" r:id="rId6"/>
    <p:sldId id="267" r:id="rId7"/>
    <p:sldId id="325" r:id="rId8"/>
    <p:sldId id="277" r:id="rId9"/>
    <p:sldId id="320" r:id="rId10"/>
    <p:sldId id="575" r:id="rId11"/>
    <p:sldId id="433" r:id="rId12"/>
    <p:sldId id="559" r:id="rId13"/>
    <p:sldId id="574" r:id="rId14"/>
    <p:sldId id="560" r:id="rId15"/>
    <p:sldId id="561" r:id="rId16"/>
    <p:sldId id="562" r:id="rId17"/>
    <p:sldId id="563" r:id="rId18"/>
    <p:sldId id="565" r:id="rId19"/>
    <p:sldId id="576" r:id="rId20"/>
    <p:sldId id="567" r:id="rId21"/>
    <p:sldId id="568" r:id="rId22"/>
    <p:sldId id="569" r:id="rId23"/>
    <p:sldId id="570" r:id="rId24"/>
    <p:sldId id="571" r:id="rId25"/>
    <p:sldId id="572" r:id="rId26"/>
    <p:sldId id="573"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755" autoAdjust="0"/>
  </p:normalViewPr>
  <p:slideViewPr>
    <p:cSldViewPr snapToGrid="0">
      <p:cViewPr varScale="1">
        <p:scale>
          <a:sx n="61" d="100"/>
          <a:sy n="61" d="100"/>
        </p:scale>
        <p:origin x="10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D78A-5FDB-40F1-BB97-5AC515183BB2}"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0B464-9F14-47CC-8136-CF5BD9E66FBC}" type="slidenum">
              <a:rPr lang="en-US" smtClean="0"/>
              <a:t>‹#›</a:t>
            </a:fld>
            <a:endParaRPr lang="en-US"/>
          </a:p>
        </p:txBody>
      </p:sp>
    </p:spTree>
    <p:extLst>
      <p:ext uri="{BB962C8B-B14F-4D97-AF65-F5344CB8AC3E}">
        <p14:creationId xmlns:p14="http://schemas.microsoft.com/office/powerpoint/2010/main" val="292223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040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1280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93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480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947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10</a:t>
            </a:fld>
            <a:endParaRPr lang="en-US"/>
          </a:p>
        </p:txBody>
      </p:sp>
    </p:spTree>
    <p:extLst>
      <p:ext uri="{BB962C8B-B14F-4D97-AF65-F5344CB8AC3E}">
        <p14:creationId xmlns:p14="http://schemas.microsoft.com/office/powerpoint/2010/main" val="155190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951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17</a:t>
            </a:fld>
            <a:endParaRPr lang="en-US"/>
          </a:p>
        </p:txBody>
      </p:sp>
    </p:spTree>
    <p:extLst>
      <p:ext uri="{BB962C8B-B14F-4D97-AF65-F5344CB8AC3E}">
        <p14:creationId xmlns:p14="http://schemas.microsoft.com/office/powerpoint/2010/main" val="363472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0B464-9F14-47CC-8136-CF5BD9E66FBC}" type="slidenum">
              <a:rPr lang="en-US" smtClean="0"/>
              <a:t>18</a:t>
            </a:fld>
            <a:endParaRPr lang="en-US"/>
          </a:p>
        </p:txBody>
      </p:sp>
    </p:spTree>
    <p:extLst>
      <p:ext uri="{BB962C8B-B14F-4D97-AF65-F5344CB8AC3E}">
        <p14:creationId xmlns:p14="http://schemas.microsoft.com/office/powerpoint/2010/main" val="1763464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40B464-9F14-47CC-8136-CF5BD9E66FBC}" type="slidenum">
              <a:rPr lang="en-US" smtClean="0"/>
              <a:t>22</a:t>
            </a:fld>
            <a:endParaRPr lang="en-US"/>
          </a:p>
        </p:txBody>
      </p:sp>
    </p:spTree>
    <p:extLst>
      <p:ext uri="{BB962C8B-B14F-4D97-AF65-F5344CB8AC3E}">
        <p14:creationId xmlns:p14="http://schemas.microsoft.com/office/powerpoint/2010/main" val="421295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DF291D-9173-4CFA-8916-8B6A66938E27}"/>
              </a:ext>
            </a:extLst>
          </p:cNvPr>
          <p:cNvSpPr>
            <a:spLocks noGrp="1"/>
          </p:cNvSpPr>
          <p:nvPr>
            <p:ph type="dt" sz="half" idx="10"/>
          </p:nvPr>
        </p:nvSpPr>
        <p:spPr>
          <a:xfrm>
            <a:off x="838200" y="6356350"/>
            <a:ext cx="2743200" cy="365125"/>
          </a:xfrm>
          <a:prstGeom prst="rect">
            <a:avLst/>
          </a:prstGeom>
        </p:spPr>
        <p:txBody>
          <a:bodyPr/>
          <a:lstStyle/>
          <a:p>
            <a:fld id="{72F84284-6E8C-4757-BA56-CFB0D4215E06}" type="datetimeFigureOut">
              <a:rPr lang="zh-CN" altLang="en-US" smtClean="0"/>
              <a:t>2024/12/14</a:t>
            </a:fld>
            <a:endParaRPr lang="zh-CN" altLang="en-US"/>
          </a:p>
        </p:txBody>
      </p:sp>
      <p:sp>
        <p:nvSpPr>
          <p:cNvPr id="3" name="页脚占位符 2">
            <a:extLst>
              <a:ext uri="{FF2B5EF4-FFF2-40B4-BE49-F238E27FC236}">
                <a16:creationId xmlns:a16="http://schemas.microsoft.com/office/drawing/2014/main" id="{19B0161C-393F-4991-AFA9-7E6EF2829D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13B6E3E-55DF-4B4D-B2E1-4B3D4200379C}"/>
              </a:ext>
            </a:extLst>
          </p:cNvPr>
          <p:cNvSpPr>
            <a:spLocks noGrp="1"/>
          </p:cNvSpPr>
          <p:nvPr>
            <p:ph type="sldNum" sz="quarter" idx="12"/>
          </p:nvPr>
        </p:nvSpPr>
        <p:spPr>
          <a:xfrm>
            <a:off x="8610600" y="6356350"/>
            <a:ext cx="2743200" cy="365125"/>
          </a:xfrm>
          <a:prstGeom prst="rect">
            <a:avLst/>
          </a:prstGeom>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435467824"/>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84873229"/>
      </p:ext>
    </p:extLst>
  </p:cSld>
  <p:clrMapOvr>
    <a:masterClrMapping/>
  </p:clrMapOvr>
  <p:transition spd="slow" advClick="0" advTm="2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73027163"/>
      </p:ext>
    </p:extLst>
  </p:cSld>
  <p:clrMapOvr>
    <a:masterClrMapping/>
  </p:clrMapOvr>
  <p:transition spd="slow" advClick="0" advTm="2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98623499"/>
      </p:ext>
    </p:extLst>
  </p:cSld>
  <p:clrMapOvr>
    <a:masterClrMapping/>
  </p:clrMapOvr>
  <p:transition spd="slow" advClick="0" advTm="2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018342"/>
      </p:ext>
    </p:extLst>
  </p:cSld>
  <p:clrMapOvr>
    <a:masterClrMapping/>
  </p:clrMapOvr>
  <p:transition spd="slow" advClick="0" advTm="200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91324596"/>
      </p:ext>
    </p:extLst>
  </p:cSld>
  <p:clrMapOvr>
    <a:masterClrMapping/>
  </p:clrMapOvr>
  <p:transition spd="slow" advClick="0"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64997009"/>
      </p:ext>
    </p:extLst>
  </p:cSld>
  <p:clrMapOvr>
    <a:masterClrMapping/>
  </p:clrMapOvr>
  <p:transition spd="slow" advClick="0"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9429435"/>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97019473"/>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11887492"/>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90256732"/>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77138301"/>
      </p:ext>
    </p:extLst>
  </p:cSld>
  <p:clrMapOvr>
    <a:masterClrMapping/>
  </p:clrMapOvr>
  <p:transition spd="slow" advClick="0" advTm="2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8702120"/>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3224252"/>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6757129"/>
      </p:ext>
    </p:extLst>
  </p:cSld>
  <p:clrMapOvr>
    <a:masterClrMapping/>
  </p:clrMapOvr>
  <p:transition spd="slow" advClick="0"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05715689"/>
      </p:ext>
    </p:extLst>
  </p:cSld>
  <p:clrMapOvr>
    <a:masterClrMapping/>
  </p:clrMapOvr>
  <p:transition spd="slow" advClick="0"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8918750"/>
      </p:ext>
    </p:extLst>
  </p:cSld>
  <p:clrMapOvr>
    <a:masterClrMapping/>
  </p:clrMapOvr>
  <p:transition spd="slow" advClick="0"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01040728"/>
      </p:ext>
    </p:extLst>
  </p:cSld>
  <p:clrMapOvr>
    <a:masterClrMapping/>
  </p:clrMapOvr>
  <p:transition spd="slow" advClick="0"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40532964"/>
      </p:ext>
    </p:extLst>
  </p:cSld>
  <p:clrMapOvr>
    <a:masterClrMapping/>
  </p:clrMapOvr>
  <p:transition spd="slow" advClick="0"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3688232"/>
      </p:ext>
    </p:extLst>
  </p:cSld>
  <p:clrMapOvr>
    <a:masterClrMapping/>
  </p:clrMapOvr>
  <p:transition spd="slow" advClick="0" advTm="3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30707483"/>
      </p:ext>
    </p:extLst>
  </p:cSld>
  <p:clrMapOvr>
    <a:masterClrMapping/>
  </p:clrMapOvr>
  <p:transition spd="slow" advClick="0" advTm="3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3052229"/>
      </p:ext>
    </p:extLst>
  </p:cSld>
  <p:clrMapOvr>
    <a:masterClrMapping/>
  </p:clrMapOvr>
  <p:transition spd="slow" advClick="0"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3099419"/>
      </p:ext>
    </p:extLst>
  </p:cSld>
  <p:clrMapOvr>
    <a:masterClrMapping/>
  </p:clrMapOvr>
  <p:transition spd="slow" advClick="0" advTm="2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690918"/>
      </p:ext>
    </p:extLst>
  </p:cSld>
  <p:clrMapOvr>
    <a:masterClrMapping/>
  </p:clrMapOvr>
  <p:transition spd="slow" advClick="0"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18889578"/>
      </p:ext>
    </p:extLst>
  </p:cSld>
  <p:clrMapOvr>
    <a:masterClrMapping/>
  </p:clrMapOvr>
  <p:transition spd="slow" advClick="0"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308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2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52114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600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892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882213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5794341"/>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379139"/>
      </p:ext>
    </p:extLst>
  </p:cSld>
  <p:clrMapOvr>
    <a:masterClrMapping/>
  </p:clrMapOvr>
  <p:transition spd="slow" advClick="0"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57983817"/>
      </p:ext>
    </p:extLst>
  </p:cSld>
  <p:clrMapOvr>
    <a:masterClrMapping/>
  </p:clrMapOvr>
  <p:transition spd="slow" advClick="0" advTm="2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63566634"/>
      </p:ext>
    </p:extLst>
  </p:cSld>
  <p:clrMapOvr>
    <a:masterClrMapping/>
  </p:clrMapOvr>
  <p:transition spd="slow" advClick="0" advTm="2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04398642"/>
      </p:ext>
    </p:extLst>
  </p:cSld>
  <p:clrMapOvr>
    <a:masterClrMapping/>
  </p:clrMapOvr>
  <p:transition spd="slow" advClick="0" advTm="2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801987"/>
      </p:ext>
    </p:extLst>
  </p:cSld>
  <p:clrMapOvr>
    <a:masterClrMapping/>
  </p:clrMapOvr>
  <p:transition spd="slow" advClick="0" advTm="2000">
    <p:comb/>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9992CBD-828D-2CB1-D573-C82451FEEE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3B997F02-D1B1-49B3-94C8-84E82F1302A1}"/>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8" name="图片 7">
            <a:extLst>
              <a:ext uri="{FF2B5EF4-FFF2-40B4-BE49-F238E27FC236}">
                <a16:creationId xmlns:a16="http://schemas.microsoft.com/office/drawing/2014/main" id="{7CACE31A-9FD6-45CC-AAF2-0D693A85D425}"/>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4465F93F-F4E6-226A-9BED-FBDA664A6C43}"/>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5165185" y="7574835"/>
            <a:ext cx="1566086" cy="1566086"/>
          </a:xfrm>
          <a:prstGeom prst="rect">
            <a:avLst/>
          </a:prstGeom>
        </p:spPr>
      </p:pic>
    </p:spTree>
    <p:extLst>
      <p:ext uri="{BB962C8B-B14F-4D97-AF65-F5344CB8AC3E}">
        <p14:creationId xmlns:p14="http://schemas.microsoft.com/office/powerpoint/2010/main" val="2528435758"/>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BADB591-2A73-71A3-FDAA-C506D1F174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898527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tags" Target="../tags/tag2.xml"/><Relationship Id="rId16" Type="http://schemas.openxmlformats.org/officeDocument/2006/relationships/image" Target="../media/image18.svg"/><Relationship Id="rId1" Type="http://schemas.openxmlformats.org/officeDocument/2006/relationships/themeOverride" Target="../theme/themeOverride1.xm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notesSlide" Target="../notesSlides/notesSlide5.xml"/><Relationship Id="rId7" Type="http://schemas.openxmlformats.org/officeDocument/2006/relationships/image" Target="../media/image40.png"/><Relationship Id="rId2" Type="http://schemas.openxmlformats.org/officeDocument/2006/relationships/slideLayout" Target="../slideLayouts/slideLayout37.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svg"/><Relationship Id="rId2" Type="http://schemas.openxmlformats.org/officeDocument/2006/relationships/slideLayout" Target="../slideLayouts/slideLayout37.xml"/><Relationship Id="rId1" Type="http://schemas.openxmlformats.org/officeDocument/2006/relationships/tags" Target="../tags/tag12.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svg"/><Relationship Id="rId2" Type="http://schemas.openxmlformats.org/officeDocument/2006/relationships/slideLayout" Target="../slideLayouts/slideLayout37.xml"/><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15.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34.png"/><Relationship Id="rId10"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49.png"/><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50.png"/><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3.png"/><Relationship Id="rId2" Type="http://schemas.openxmlformats.org/officeDocument/2006/relationships/tags" Target="../tags/tag3.xml"/><Relationship Id="rId1" Type="http://schemas.openxmlformats.org/officeDocument/2006/relationships/themeOverride" Target="../theme/themeOverride2.xml"/><Relationship Id="rId6" Type="http://schemas.openxmlformats.org/officeDocument/2006/relationships/image" Target="../media/image10.png"/><Relationship Id="rId11" Type="http://schemas.openxmlformats.org/officeDocument/2006/relationships/image" Target="../media/image22.png"/><Relationship Id="rId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0.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3.xml"/><Relationship Id="rId5" Type="http://schemas.microsoft.com/office/2007/relationships/hdphoto" Target="../media/hdphoto3.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png"/><Relationship Id="rId11" Type="http://schemas.openxmlformats.org/officeDocument/2006/relationships/image" Target="../media/image52.png"/><Relationship Id="rId5" Type="http://schemas.openxmlformats.org/officeDocument/2006/relationships/image" Target="../media/image34.png"/><Relationship Id="rId10"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tags" Target="../tags/tag26.xml"/><Relationship Id="rId16" Type="http://schemas.openxmlformats.org/officeDocument/2006/relationships/image" Target="../media/image54.png"/><Relationship Id="rId1" Type="http://schemas.openxmlformats.org/officeDocument/2006/relationships/themeOverride" Target="../theme/themeOverride3.xm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8.svg"/><Relationship Id="rId10" Type="http://schemas.openxmlformats.org/officeDocument/2006/relationships/image" Target="../media/image12.png"/><Relationship Id="rId4" Type="http://schemas.openxmlformats.org/officeDocument/2006/relationships/notesSlide" Target="../notesSlides/notesSlide11.xml"/><Relationship Id="rId9" Type="http://schemas.openxmlformats.org/officeDocument/2006/relationships/image" Target="../media/image11.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5">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6">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a:extLst>
              <a:ext uri="{FF2B5EF4-FFF2-40B4-BE49-F238E27FC236}">
                <a16:creationId xmlns:a16="http://schemas.microsoft.com/office/drawing/2014/main" id="{CB194B2B-2CDC-4CB5-B805-EEF86B6A15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7333" y="4526017"/>
            <a:ext cx="3333750" cy="1971675"/>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753155" y="1323312"/>
            <a:ext cx="9569791" cy="3242277"/>
          </a:xfrm>
          <a:prstGeom prst="rect">
            <a:avLst/>
          </a:prstGeom>
        </p:spPr>
      </p:pic>
      <p:pic>
        <p:nvPicPr>
          <p:cNvPr id="4" name="Picture 3">
            <a:extLst>
              <a:ext uri="{FF2B5EF4-FFF2-40B4-BE49-F238E27FC236}">
                <a16:creationId xmlns:a16="http://schemas.microsoft.com/office/drawing/2014/main" id="{1C44D11D-D50E-A5C1-34EE-62DDD18DE176}"/>
              </a:ext>
            </a:extLst>
          </p:cNvPr>
          <p:cNvPicPr>
            <a:picLocks noChangeAspect="1"/>
          </p:cNvPicPr>
          <p:nvPr/>
        </p:nvPicPr>
        <p:blipFill>
          <a:blip r:embed="rId17"/>
          <a:stretch>
            <a:fillRect/>
          </a:stretch>
        </p:blipFill>
        <p:spPr>
          <a:xfrm>
            <a:off x="5114141" y="147181"/>
            <a:ext cx="3176291" cy="1176630"/>
          </a:xfrm>
          <a:prstGeom prst="rect">
            <a:avLst/>
          </a:prstGeom>
        </p:spPr>
      </p:pic>
      <p:pic>
        <p:nvPicPr>
          <p:cNvPr id="6" name="Picture 5">
            <a:extLst>
              <a:ext uri="{FF2B5EF4-FFF2-40B4-BE49-F238E27FC236}">
                <a16:creationId xmlns:a16="http://schemas.microsoft.com/office/drawing/2014/main" id="{60260AFE-5AC7-7CC9-4DFD-CEA93E865E83}"/>
              </a:ext>
            </a:extLst>
          </p:cNvPr>
          <p:cNvPicPr>
            <a:picLocks noChangeAspect="1"/>
          </p:cNvPicPr>
          <p:nvPr/>
        </p:nvPicPr>
        <p:blipFill>
          <a:blip r:embed="rId18"/>
          <a:stretch>
            <a:fillRect/>
          </a:stretch>
        </p:blipFill>
        <p:spPr>
          <a:xfrm>
            <a:off x="2360526" y="1736627"/>
            <a:ext cx="8047417" cy="1615580"/>
          </a:xfrm>
          <a:prstGeom prst="rect">
            <a:avLst/>
          </a:prstGeom>
        </p:spPr>
      </p:pic>
      <p:sp>
        <p:nvSpPr>
          <p:cNvPr id="8" name="TextBox 7">
            <a:extLst>
              <a:ext uri="{FF2B5EF4-FFF2-40B4-BE49-F238E27FC236}">
                <a16:creationId xmlns:a16="http://schemas.microsoft.com/office/drawing/2014/main" id="{C1DE4758-5E23-07F2-F2F9-735C075374EB}"/>
              </a:ext>
            </a:extLst>
          </p:cNvPr>
          <p:cNvSpPr txBox="1"/>
          <p:nvPr/>
        </p:nvSpPr>
        <p:spPr>
          <a:xfrm>
            <a:off x="6162260" y="3359427"/>
            <a:ext cx="2604053"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t>
            </a:r>
            <a:r>
              <a:rPr lang="en-US" sz="3600" b="1" dirty="0" err="1">
                <a:latin typeface="Calibri" panose="020F0502020204030204" pitchFamily="34" charset="0"/>
                <a:cs typeface="Calibri" panose="020F0502020204030204" pitchFamily="34" charset="0"/>
              </a:rPr>
              <a:t>Tiết</a:t>
            </a:r>
            <a:r>
              <a:rPr lang="en-US" sz="3600" b="1" dirty="0">
                <a:latin typeface="Calibri" panose="020F0502020204030204" pitchFamily="34" charset="0"/>
                <a:cs typeface="Calibri" panose="020F0502020204030204" pitchFamily="34" charset="0"/>
              </a:rPr>
              <a:t> 2)</a:t>
            </a:r>
          </a:p>
        </p:txBody>
      </p:sp>
    </p:spTree>
    <p:custDataLst>
      <p:tags r:id="rId2"/>
    </p:custDataLst>
    <p:extLst>
      <p:ext uri="{BB962C8B-B14F-4D97-AF65-F5344CB8AC3E}">
        <p14:creationId xmlns:p14="http://schemas.microsoft.com/office/powerpoint/2010/main" val="340526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4.375E-6 -3.7037E-6 L 0.95729 -0.01435 " pathEditMode="relative" rAng="0" ptsTypes="AA">
                                      <p:cBhvr>
                                        <p:cTn id="14" dur="2000" fill="hold"/>
                                        <p:tgtEl>
                                          <p:spTgt spid="19"/>
                                        </p:tgtEl>
                                        <p:attrNameLst>
                                          <p:attrName>ppt_x</p:attrName>
                                          <p:attrName>ppt_y</p:attrName>
                                        </p:attrNameLst>
                                      </p:cBhvr>
                                      <p:rCtr x="47865" y="-71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4">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5"/>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5"/>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6">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206267"/>
            <a:chOff x="9314122" y="626900"/>
            <a:chExt cx="8364277" cy="1260685"/>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23561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1. Chuột con cảm thấy thế nào khi không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không hề dễ chịu khi không trả rìu cho hươu.</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algn="ctr" rtl="0">
              <a:spcBef>
                <a:spcPts val="0"/>
              </a:spcBef>
              <a:spcAft>
                <a:spcPts val="500"/>
              </a:spcAft>
            </a:pPr>
            <a:r>
              <a:rPr lang="en-US" sz="2800" b="1" dirty="0">
                <a:solidFill>
                  <a:srgbClr val="002060"/>
                </a:solidFill>
                <a:latin typeface="Calibri" panose="020F0502020204030204" pitchFamily="34" charset="0"/>
                <a:cs typeface="Calibri" panose="020F0502020204030204" pitchFamily="34" charset="0"/>
              </a:rPr>
              <a:t>C</a:t>
            </a:r>
            <a:r>
              <a:rPr lang="vi-VN" sz="28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2800" b="1" dirty="0">
                <a:solidFill>
                  <a:srgbClr val="002060"/>
                </a:solidFill>
                <a:latin typeface="Calibri" panose="020F0502020204030204" pitchFamily="34" charset="0"/>
                <a:cs typeface="Calibri" panose="020F0502020204030204" pitchFamily="34" charset="0"/>
              </a:rPr>
              <a:t>ì</a:t>
            </a:r>
            <a:r>
              <a:rPr lang="vi-VN" sz="2800" b="1" i="0" u="none" strike="noStrike" dirty="0">
                <a:solidFill>
                  <a:srgbClr val="002060"/>
                </a:solidFill>
                <a:effectLst/>
                <a:latin typeface="Calibri" panose="020F0502020204030204" pitchFamily="34" charset="0"/>
                <a:cs typeface="Calibri" panose="020F0502020204030204" pitchFamily="34" charset="0"/>
              </a:rPr>
              <a:t>u</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 </a:t>
            </a:r>
            <a:r>
              <a:rPr lang="en-US" b="0" i="0" u="none" strike="noStrike" dirty="0" err="1">
                <a:solidFill>
                  <a:srgbClr val="002060"/>
                </a:solidFill>
                <a:effectLst/>
                <a:latin typeface="Calibri" panose="020F0502020204030204" pitchFamily="34" charset="0"/>
                <a:cs typeface="Calibri" panose="020F0502020204030204" pitchFamily="34" charset="0"/>
              </a:rPr>
              <a:t>Chuột</a:t>
            </a: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NXB Hồng Đức, 2019)</a:t>
            </a:r>
            <a:r>
              <a:rPr lang="vi-VN" dirty="0">
                <a:solidFill>
                  <a:srgbClr val="002060"/>
                </a:solidFill>
                <a:latin typeface="Calibri" panose="020F0502020204030204" pitchFamily="34" charset="0"/>
                <a:cs typeface="Calibri" panose="020F0502020204030204" pitchFamily="34" charset="0"/>
              </a:rPr>
              <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645884" y="2338305"/>
            <a:ext cx="5373916" cy="202414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custDataLst>
      <p:tags r:id="rId1"/>
    </p:custDataLst>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2.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Vì sao chuột con cảm thấy khoan khoái khi trả rìu cho hươu?</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Chuột con cảm thấy khoan khoái khi  trả rìu cho hươu vì khi đó chuột con không còn cảm giác dằn vặt và tự trách bản thân nữa.</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Hình tự do: Hình 25">
            <a:extLst>
              <a:ext uri="{FF2B5EF4-FFF2-40B4-BE49-F238E27FC236}">
                <a16:creationId xmlns:a16="http://schemas.microsoft.com/office/drawing/2014/main" id="{9AF95CAE-7649-BDA9-4EEE-6B8D66D10BF0}"/>
              </a:ext>
            </a:extLst>
          </p:cNvPr>
          <p:cNvSpPr/>
          <p:nvPr/>
        </p:nvSpPr>
        <p:spPr>
          <a:xfrm>
            <a:off x="569684" y="3252704"/>
            <a:ext cx="5373916" cy="2900445"/>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white"/>
              </a:solidFill>
              <a:effectLst/>
              <a:uLnTx/>
              <a:uFillTx/>
              <a:latin typeface="Arial" panose="020B0604020202020204" pitchFamily="34" charset="0"/>
              <a:cs typeface="+mn-cs"/>
            </a:endParaRPr>
          </a:p>
        </p:txBody>
      </p:sp>
    </p:spTree>
    <p:custDataLst>
      <p:tags r:id="rId1"/>
    </p:custDataLst>
    <p:extLst>
      <p:ext uri="{BB962C8B-B14F-4D97-AF65-F5344CB8AC3E}">
        <p14:creationId xmlns:p14="http://schemas.microsoft.com/office/powerpoint/2010/main" val="2838472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4" name="íṩḻíďe">
            <a:extLst>
              <a:ext uri="{FF2B5EF4-FFF2-40B4-BE49-F238E27FC236}">
                <a16:creationId xmlns:a16="http://schemas.microsoft.com/office/drawing/2014/main" id="{2F84EFE9-D55C-46CE-90C5-40E082A746FF}"/>
              </a:ext>
            </a:extLst>
          </p:cNvPr>
          <p:cNvSpPr/>
          <p:nvPr/>
        </p:nvSpPr>
        <p:spPr>
          <a:xfrm>
            <a:off x="9073525" y="3948731"/>
            <a:ext cx="771383" cy="771523"/>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solidFill>
        </p:spPr>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dirty="0">
              <a:ln>
                <a:noFill/>
              </a:ln>
              <a:solidFill>
                <a:srgbClr val="000000"/>
              </a:solidFill>
              <a:effectLst/>
              <a:uLnTx/>
              <a:uFillTx/>
              <a:latin typeface="仓耳玄三M W05" panose="02020400000000000000" pitchFamily="18" charset="-122"/>
              <a:ea typeface="仓耳玄三M W05" panose="02020400000000000000" pitchFamily="18" charset="-122"/>
              <a:cs typeface="+mn-cs"/>
            </a:endParaRPr>
          </a:p>
        </p:txBody>
      </p:sp>
      <p:sp>
        <p:nvSpPr>
          <p:cNvPr id="19" name="椭圆 36">
            <a:extLst>
              <a:ext uri="{FF2B5EF4-FFF2-40B4-BE49-F238E27FC236}">
                <a16:creationId xmlns:a16="http://schemas.microsoft.com/office/drawing/2014/main" id="{43279F03-5C21-4D1B-894B-552174FBB9C6}"/>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21" name="椭圆 38">
            <a:extLst>
              <a:ext uri="{FF2B5EF4-FFF2-40B4-BE49-F238E27FC236}">
                <a16:creationId xmlns:a16="http://schemas.microsoft.com/office/drawing/2014/main" id="{266CEC22-CB1E-4006-A5CE-8F816D378DB1}"/>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5" name="iŝḻïḑé">
            <a:extLst>
              <a:ext uri="{FF2B5EF4-FFF2-40B4-BE49-F238E27FC236}">
                <a16:creationId xmlns:a16="http://schemas.microsoft.com/office/drawing/2014/main" id="{D8437D5E-53C9-4309-76A6-DE8C7E0292BE}"/>
              </a:ext>
            </a:extLst>
          </p:cNvPr>
          <p:cNvSpPr/>
          <p:nvPr/>
        </p:nvSpPr>
        <p:spPr bwMode="auto">
          <a:xfrm>
            <a:off x="649107" y="2271404"/>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vi-VN" sz="6000" i="1" smtClean="0">
                <a:solidFill>
                  <a:srgbClr val="000000"/>
                </a:solidFill>
                <a:latin typeface="Arial" panose="020B0604020202020204" pitchFamily="34" charset="0"/>
                <a:cs typeface="Arial" panose="020B0604020202020204" pitchFamily="34" charset="0"/>
              </a:rPr>
              <a:t>Theo </a:t>
            </a:r>
            <a:r>
              <a:rPr lang="vi-VN" sz="6000" i="1" dirty="0">
                <a:solidFill>
                  <a:srgbClr val="000000"/>
                </a:solidFill>
                <a:latin typeface="Arial" panose="020B0604020202020204" pitchFamily="34" charset="0"/>
                <a:cs typeface="Arial" panose="020B0604020202020204" pitchFamily="34" charset="0"/>
              </a:rPr>
              <a:t>em, vì sao </a:t>
            </a:r>
            <a:r>
              <a:rPr lang="vi-VN" sz="6600" i="1" dirty="0">
                <a:solidFill>
                  <a:srgbClr val="000000"/>
                </a:solidFill>
                <a:latin typeface="Arial" panose="020B0604020202020204" pitchFamily="34" charset="0"/>
                <a:cs typeface="Arial" panose="020B0604020202020204" pitchFamily="34" charset="0"/>
              </a:rPr>
              <a:t>phải</a:t>
            </a:r>
            <a:r>
              <a:rPr lang="vi-VN" sz="6000" i="1" dirty="0">
                <a:solidFill>
                  <a:srgbClr val="000000"/>
                </a:solidFill>
                <a:latin typeface="Arial" panose="020B0604020202020204" pitchFamily="34" charset="0"/>
                <a:cs typeface="Arial" panose="020B0604020202020204" pitchFamily="34" charset="0"/>
              </a:rPr>
              <a:t> tôn trọng tài sản của người khác?</a:t>
            </a:r>
            <a:endParaRPr kumimoji="0" lang="en-US" sz="6000" b="0" i="0" u="none" strike="noStrike" kern="1200" cap="none" spc="0" normalizeH="0" baseline="0" noProof="0" dirty="0">
              <a:ln>
                <a:noFill/>
              </a:ln>
              <a:solidFill>
                <a:srgbClr val="000000"/>
              </a:solidFill>
              <a:effectLst/>
              <a:uLnTx/>
              <a:uFillTx/>
              <a:latin typeface="字魂80号-萌趣小鱼体" panose="020F0502020204030204"/>
            </a:endParaRPr>
          </a:p>
        </p:txBody>
      </p:sp>
    </p:spTree>
    <p:custDataLst>
      <p:tags r:id="rId1"/>
    </p:custDataLst>
    <p:extLst>
      <p:ext uri="{BB962C8B-B14F-4D97-AF65-F5344CB8AC3E}">
        <p14:creationId xmlns:p14="http://schemas.microsoft.com/office/powerpoint/2010/main" val="428918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991453"/>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8485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w="0"/>
                  <a:solidFill>
                    <a:prstClr val="white"/>
                  </a:solidFill>
                  <a:effectLst/>
                  <a:uLnTx/>
                  <a:uFillTx/>
                  <a:latin typeface="Calibri"/>
                  <a:ea typeface="+mn-ea"/>
                  <a:cs typeface="Arial"/>
                  <a:sym typeface="Arial"/>
                </a:rPr>
                <a:t>3. </a:t>
              </a: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Theo em, vì sao phải tôn trọng tài sản của người khác?</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10981" y="2574360"/>
            <a:ext cx="5575969" cy="4001095"/>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Cần phải tôn trọng tài sản của người khác vì đó không phải tài sản của mình. Thực hiện tốt điều này sẽ khiến mỗi người cảm thấy thoải mái, vui vẻ và được mọi người xung quanh tin tưởng, yêu quý.</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5829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huột con mượn r</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ì</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Chuột</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Sau khi trả chiếc rìu cho hươu, chuột con cảm thấy lòng khoan khoái hơn rất nhiều.</a:t>
            </a: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(Theo Hoàng Thuý, Truyện kể về những thói quen tốt,</a:t>
            </a:r>
            <a:endPar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50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NXB Hồng Đức, 2019)</a:t>
            </a:r>
            <a:br>
              <a:rPr kumimoji="0" lang="vi-VN"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292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3557168" y="787248"/>
            <a:ext cx="7463743" cy="4765827"/>
            <a:chOff x="647361" y="477443"/>
            <a:chExt cx="8438540" cy="1434233"/>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13630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libri" panose="020F0502020204030204" pitchFamily="34" charset="0"/>
                  <a:cs typeface="Calibri" panose="020F0502020204030204" pitchFamily="34" charset="0"/>
                  <a:sym typeface="Arial"/>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vi-VN" sz="3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custDataLst>
      <p:tags r:id="rId1"/>
    </p:custDataLst>
    <p:extLst>
      <p:ext uri="{BB962C8B-B14F-4D97-AF65-F5344CB8AC3E}">
        <p14:creationId xmlns:p14="http://schemas.microsoft.com/office/powerpoint/2010/main" val="399956292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512AEF8-FF08-6674-AF75-BFD1D34519D6}"/>
              </a:ext>
            </a:extLst>
          </p:cNvPr>
          <p:cNvPicPr>
            <a:picLocks noChangeAspect="1"/>
          </p:cNvPicPr>
          <p:nvPr/>
        </p:nvPicPr>
        <p:blipFill>
          <a:blip r:embed="rId11"/>
          <a:stretch>
            <a:fillRect/>
          </a:stretch>
        </p:blipFill>
        <p:spPr>
          <a:xfrm>
            <a:off x="2789433" y="3443580"/>
            <a:ext cx="6145301" cy="2139881"/>
          </a:xfrm>
          <a:prstGeom prst="rect">
            <a:avLst/>
          </a:prstGeom>
        </p:spPr>
      </p:pic>
    </p:spTree>
    <p:custDataLst>
      <p:tags r:id="rId1"/>
    </p:custDataLst>
    <p:extLst>
      <p:ext uri="{BB962C8B-B14F-4D97-AF65-F5344CB8AC3E}">
        <p14:creationId xmlns:p14="http://schemas.microsoft.com/office/powerpoint/2010/main" val="4197552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277632" y="113229"/>
            <a:ext cx="9637078" cy="1098883"/>
            <a:chOff x="1856935" y="207957"/>
            <a:chExt cx="7948247" cy="1085425"/>
          </a:xfrm>
        </p:grpSpPr>
        <p:sp>
          <p:nvSpPr>
            <p:cNvPr id="6" name="Pentagon 5"/>
            <p:cNvSpPr/>
            <p:nvPr/>
          </p:nvSpPr>
          <p:spPr>
            <a:xfrm>
              <a:off x="1856935" y="207957"/>
              <a:ext cx="7948247" cy="1085425"/>
            </a:xfrm>
            <a:prstGeom prst="homePlate">
              <a:avLst>
                <a:gd name="adj" fmla="val 0"/>
              </a:avLst>
            </a:prstGeom>
            <a:solidFill>
              <a:schemeClr val="accent3">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2039667" y="238563"/>
              <a:ext cx="7348654" cy="851766"/>
            </a:xfrm>
            <a:prstGeom prst="rect">
              <a:avLst/>
            </a:prstGeom>
            <a:noFill/>
          </p:spPr>
          <p:txBody>
            <a:bodyPr wrap="square" rtlCol="0">
              <a:spAutoFit/>
            </a:bodyPr>
            <a:lstStyle/>
            <a:p>
              <a:pPr marL="0" marR="0" algn="ctr">
                <a:spcBef>
                  <a:spcPts val="0"/>
                </a:spcBef>
                <a:spcAft>
                  <a:spcPts val="0"/>
                </a:spcAft>
              </a:pPr>
              <a:r>
                <a:rPr lang="en-US" sz="2800" b="1" dirty="0">
                  <a:effectLst/>
                  <a:latin typeface="Calibri" panose="020F0502020204030204" pitchFamily="34" charset="0"/>
                  <a:ea typeface="Times New Roman" panose="02020603050405020304" pitchFamily="18" charset="0"/>
                  <a:cs typeface="Calibri" panose="020F0502020204030204" pitchFamily="34" charset="0"/>
                </a:rPr>
                <a:t>2.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1193FE24-41DE-5E6E-4530-D93740027F1D}"/>
              </a:ext>
            </a:extLst>
          </p:cNvPr>
          <p:cNvPicPr>
            <a:picLocks noChangeAspect="1"/>
          </p:cNvPicPr>
          <p:nvPr/>
        </p:nvPicPr>
        <p:blipFill>
          <a:blip r:embed="rId3"/>
          <a:stretch>
            <a:fillRect/>
          </a:stretch>
        </p:blipFill>
        <p:spPr>
          <a:xfrm>
            <a:off x="3150760" y="1292583"/>
            <a:ext cx="5924550" cy="2762250"/>
          </a:xfrm>
          <a:prstGeom prst="rect">
            <a:avLst/>
          </a:prstGeom>
        </p:spPr>
      </p:pic>
      <p:pic>
        <p:nvPicPr>
          <p:cNvPr id="14" name="Picture 13">
            <a:extLst>
              <a:ext uri="{FF2B5EF4-FFF2-40B4-BE49-F238E27FC236}">
                <a16:creationId xmlns:a16="http://schemas.microsoft.com/office/drawing/2014/main" id="{DC0BE29C-C23B-798F-E57E-2257BAEC7A1A}"/>
              </a:ext>
            </a:extLst>
          </p:cNvPr>
          <p:cNvPicPr>
            <a:picLocks noChangeAspect="1"/>
          </p:cNvPicPr>
          <p:nvPr/>
        </p:nvPicPr>
        <p:blipFill>
          <a:blip r:embed="rId4"/>
          <a:stretch>
            <a:fillRect/>
          </a:stretch>
        </p:blipFill>
        <p:spPr>
          <a:xfrm>
            <a:off x="8980279" y="1344907"/>
            <a:ext cx="2709973" cy="2701397"/>
          </a:xfrm>
          <a:prstGeom prst="rect">
            <a:avLst/>
          </a:prstGeom>
        </p:spPr>
      </p:pic>
      <p:pic>
        <p:nvPicPr>
          <p:cNvPr id="16" name="Picture 15">
            <a:extLst>
              <a:ext uri="{FF2B5EF4-FFF2-40B4-BE49-F238E27FC236}">
                <a16:creationId xmlns:a16="http://schemas.microsoft.com/office/drawing/2014/main" id="{5AF3EB5B-379C-D98E-F9F5-1977EADE2F42}"/>
              </a:ext>
            </a:extLst>
          </p:cNvPr>
          <p:cNvPicPr>
            <a:picLocks noChangeAspect="1"/>
          </p:cNvPicPr>
          <p:nvPr/>
        </p:nvPicPr>
        <p:blipFill>
          <a:blip r:embed="rId5"/>
          <a:stretch>
            <a:fillRect/>
          </a:stretch>
        </p:blipFill>
        <p:spPr>
          <a:xfrm>
            <a:off x="3313126" y="4042651"/>
            <a:ext cx="2463209" cy="2586370"/>
          </a:xfrm>
          <a:prstGeom prst="rect">
            <a:avLst/>
          </a:prstGeom>
        </p:spPr>
      </p:pic>
      <p:pic>
        <p:nvPicPr>
          <p:cNvPr id="19" name="Picture 18">
            <a:extLst>
              <a:ext uri="{FF2B5EF4-FFF2-40B4-BE49-F238E27FC236}">
                <a16:creationId xmlns:a16="http://schemas.microsoft.com/office/drawing/2014/main" id="{DEE84CE1-6073-15D2-7D99-E012BD7B46D2}"/>
              </a:ext>
            </a:extLst>
          </p:cNvPr>
          <p:cNvPicPr>
            <a:picLocks noChangeAspect="1"/>
          </p:cNvPicPr>
          <p:nvPr/>
        </p:nvPicPr>
        <p:blipFill>
          <a:blip r:embed="rId6"/>
          <a:stretch>
            <a:fillRect/>
          </a:stretch>
        </p:blipFill>
        <p:spPr>
          <a:xfrm>
            <a:off x="5896063" y="4203910"/>
            <a:ext cx="5686425" cy="2362200"/>
          </a:xfrm>
          <a:prstGeom prst="rect">
            <a:avLst/>
          </a:prstGeom>
        </p:spPr>
      </p:pic>
      <p:pic>
        <p:nvPicPr>
          <p:cNvPr id="10" name="Picture 9">
            <a:extLst>
              <a:ext uri="{FF2B5EF4-FFF2-40B4-BE49-F238E27FC236}">
                <a16:creationId xmlns:a16="http://schemas.microsoft.com/office/drawing/2014/main" id="{1325236D-473E-7229-CB71-A5B885ADD22C}"/>
              </a:ext>
            </a:extLst>
          </p:cNvPr>
          <p:cNvPicPr>
            <a:picLocks noChangeAspect="1"/>
          </p:cNvPicPr>
          <p:nvPr/>
        </p:nvPicPr>
        <p:blipFill>
          <a:blip r:embed="rId7"/>
          <a:stretch>
            <a:fillRect/>
          </a:stretch>
        </p:blipFill>
        <p:spPr>
          <a:xfrm>
            <a:off x="-517177" y="2107649"/>
            <a:ext cx="4032736" cy="3274514"/>
          </a:xfrm>
          <a:prstGeom prst="rect">
            <a:avLst/>
          </a:prstGeom>
        </p:spPr>
      </p:pic>
    </p:spTree>
    <p:custDataLst>
      <p:tags r:id="rId1"/>
    </p:custDataLst>
    <p:extLst>
      <p:ext uri="{BB962C8B-B14F-4D97-AF65-F5344CB8AC3E}">
        <p14:creationId xmlns:p14="http://schemas.microsoft.com/office/powerpoint/2010/main" val="795498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4"/>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41869" y="2500830"/>
            <a:ext cx="6443330" cy="2308324"/>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smtClean="0">
                <a:latin typeface="Calibri" panose="020F0502020204030204" pitchFamily="34" charset="0"/>
                <a:ea typeface="Cambria" panose="02040503050406030204" pitchFamily="18" charset="0"/>
                <a:cs typeface="Calibri" panose="020F0502020204030204" pitchFamily="34" charset="0"/>
              </a:rPr>
              <a:t>Bạn </a:t>
            </a:r>
            <a:r>
              <a:rPr lang="vi-VN" sz="3600">
                <a:latin typeface="Calibri" panose="020F0502020204030204" pitchFamily="34" charset="0"/>
                <a:ea typeface="Cambria" panose="02040503050406030204" pitchFamily="18" charset="0"/>
                <a:cs typeface="Calibri" panose="020F0502020204030204" pitchFamily="34" charset="0"/>
              </a:rPr>
              <a:t>Hải chưa biết tôn trọng tài sản của người khác vì bạn Hải tự ý lấy đồ của người khác để dùng mà không hỏi mượn.</a:t>
            </a:r>
            <a:endParaRPr lang="vi-VN" sz="3600" dirty="0">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5DD7543-ABC6-B007-9DA4-26A52036D867}"/>
              </a:ext>
            </a:extLst>
          </p:cNvPr>
          <p:cNvPicPr>
            <a:picLocks noChangeAspect="1"/>
          </p:cNvPicPr>
          <p:nvPr/>
        </p:nvPicPr>
        <p:blipFill>
          <a:blip r:embed="rId5"/>
          <a:stretch>
            <a:fillRect/>
          </a:stretch>
        </p:blipFill>
        <p:spPr>
          <a:xfrm>
            <a:off x="892755" y="2103642"/>
            <a:ext cx="3608051" cy="3560577"/>
          </a:xfrm>
          <a:prstGeom prst="rect">
            <a:avLst/>
          </a:prstGeom>
        </p:spPr>
      </p:pic>
    </p:spTree>
    <p:custDataLst>
      <p:tags r:id="rId1"/>
    </p:custDataLst>
    <p:extLst>
      <p:ext uri="{BB962C8B-B14F-4D97-AF65-F5344CB8AC3E}">
        <p14:creationId xmlns:p14="http://schemas.microsoft.com/office/powerpoint/2010/main" val="135867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4"/>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29200" y="1901740"/>
            <a:ext cx="6443330" cy="452431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màu xanh chưa biết tôn trọng tài sản của người khác. Vì rủ bạn vẽ lên tường hàng xóm. </a:t>
            </a:r>
            <a:endParaRPr lang="en-US" sz="3600" dirty="0">
              <a:latin typeface="Calibri" panose="020F0502020204030204" pitchFamily="34"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defRPr/>
            </a:pPr>
            <a:r>
              <a:rPr lang="vi-VN" sz="3600" dirty="0">
                <a:latin typeface="Calibri" panose="020F0502020204030204" pitchFamily="34" charset="0"/>
                <a:ea typeface="Cambria" panose="02040503050406030204" pitchFamily="18" charset="0"/>
                <a:cs typeface="Calibri" panose="020F0502020204030204" pitchFamily="34" charset="0"/>
              </a:rPr>
              <a:t>Bạn nam áo trắng có thái độ biết tôn trọng tài sản của người khác. Vì đã nhắc nhở bạn không được làm như vậy.</a:t>
            </a:r>
          </a:p>
        </p:txBody>
      </p:sp>
      <p:pic>
        <p:nvPicPr>
          <p:cNvPr id="14" name="Picture 13">
            <a:extLst>
              <a:ext uri="{FF2B5EF4-FFF2-40B4-BE49-F238E27FC236}">
                <a16:creationId xmlns:a16="http://schemas.microsoft.com/office/drawing/2014/main" id="{A2139E30-FC17-D66C-C273-FEF0350A2188}"/>
              </a:ext>
            </a:extLst>
          </p:cNvPr>
          <p:cNvPicPr>
            <a:picLocks noChangeAspect="1"/>
          </p:cNvPicPr>
          <p:nvPr/>
        </p:nvPicPr>
        <p:blipFill>
          <a:blip r:embed="rId5"/>
          <a:stretch>
            <a:fillRect/>
          </a:stretch>
        </p:blipFill>
        <p:spPr>
          <a:xfrm>
            <a:off x="1072448" y="2328530"/>
            <a:ext cx="3671485" cy="3480613"/>
          </a:xfrm>
          <a:prstGeom prst="rect">
            <a:avLst/>
          </a:prstGeom>
        </p:spPr>
      </p:pic>
    </p:spTree>
    <p:custDataLst>
      <p:tags r:id="rId1"/>
    </p:custDataLst>
    <p:extLst>
      <p:ext uri="{BB962C8B-B14F-4D97-AF65-F5344CB8AC3E}">
        <p14:creationId xmlns:p14="http://schemas.microsoft.com/office/powerpoint/2010/main" val="700351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3"/>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a:t>
            </a:r>
            <a:r>
              <a:rPr lang="en-US" sz="36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(nhắc em không nghịch máy tính của mẹ.)</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BD3059DB-9B82-5374-5F4D-0B1A17D20DE8}"/>
              </a:ext>
            </a:extLst>
          </p:cNvPr>
          <p:cNvPicPr>
            <a:picLocks noChangeAspect="1"/>
          </p:cNvPicPr>
          <p:nvPr/>
        </p:nvPicPr>
        <p:blipFill>
          <a:blip r:embed="rId4"/>
          <a:stretch>
            <a:fillRect/>
          </a:stretch>
        </p:blipFill>
        <p:spPr>
          <a:xfrm>
            <a:off x="914398" y="2222206"/>
            <a:ext cx="3739542" cy="3727708"/>
          </a:xfrm>
          <a:prstGeom prst="rect">
            <a:avLst/>
          </a:prstGeom>
        </p:spPr>
      </p:pic>
    </p:spTree>
    <p:custDataLst>
      <p:tags r:id="rId1"/>
    </p:custDataLst>
    <p:extLst>
      <p:ext uri="{BB962C8B-B14F-4D97-AF65-F5344CB8AC3E}">
        <p14:creationId xmlns:p14="http://schemas.microsoft.com/office/powerpoint/2010/main" val="8675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B134638-5CA8-46EB-A7CF-0CC84DCB7E8C}"/>
              </a:ext>
            </a:extLst>
          </p:cNvPr>
          <p:cNvPicPr>
            <a:picLocks noChangeAspect="1"/>
          </p:cNvPicPr>
          <p:nvPr/>
        </p:nvPicPr>
        <p:blipFill rotWithShape="1">
          <a:blip r:embed="rId5">
            <a:extLst>
              <a:ext uri="{28A0092B-C50C-407E-A947-70E740481C1C}">
                <a14:useLocalDpi xmlns:a14="http://schemas.microsoft.com/office/drawing/2010/main" val="0"/>
              </a:ext>
            </a:extLst>
          </a:blip>
          <a:srcRect b="88089"/>
          <a:stretch/>
        </p:blipFill>
        <p:spPr>
          <a:xfrm>
            <a:off x="0" y="0"/>
            <a:ext cx="12191798" cy="4749800"/>
          </a:xfrm>
          <a:prstGeom prst="rect">
            <a:avLst/>
          </a:prstGeom>
        </p:spPr>
      </p:pic>
      <p:pic>
        <p:nvPicPr>
          <p:cNvPr id="2" name="图片 1">
            <a:extLst>
              <a:ext uri="{FF2B5EF4-FFF2-40B4-BE49-F238E27FC236}">
                <a16:creationId xmlns:a16="http://schemas.microsoft.com/office/drawing/2014/main" id="{A2DA75EF-2BD4-46DE-99BF-AA0C16425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6" name="图片 5">
            <a:extLst>
              <a:ext uri="{FF2B5EF4-FFF2-40B4-BE49-F238E27FC236}">
                <a16:creationId xmlns:a16="http://schemas.microsoft.com/office/drawing/2014/main" id="{2F8C65A1-B045-43FF-9D57-0310346D19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4" name="图片 3">
            <a:extLst>
              <a:ext uri="{FF2B5EF4-FFF2-40B4-BE49-F238E27FC236}">
                <a16:creationId xmlns:a16="http://schemas.microsoft.com/office/drawing/2014/main" id="{EE8C839A-96C5-45C2-9F0E-41ECA312A0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8832" y="4856201"/>
            <a:ext cx="3011904" cy="1781326"/>
          </a:xfrm>
          <a:prstGeom prst="rect">
            <a:avLst/>
          </a:prstGeom>
        </p:spPr>
      </p:pic>
      <p:pic>
        <p:nvPicPr>
          <p:cNvPr id="87" name="图片 86">
            <a:extLst>
              <a:ext uri="{FF2B5EF4-FFF2-40B4-BE49-F238E27FC236}">
                <a16:creationId xmlns:a16="http://schemas.microsoft.com/office/drawing/2014/main" id="{9D4D40E0-32CD-4663-812E-D1899D241C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6969" y="-601229"/>
            <a:ext cx="2146306" cy="2146306"/>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294519" y="251957"/>
            <a:ext cx="3138756" cy="2870145"/>
          </a:xfrm>
          <a:prstGeom prst="rect">
            <a:avLst/>
          </a:prstGeom>
        </p:spPr>
      </p:pic>
      <p:pic>
        <p:nvPicPr>
          <p:cNvPr id="16"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11">
            <a:extLst>
              <a:ext uri="{28A0092B-C50C-407E-A947-70E740481C1C}">
                <a14:useLocalDpi xmlns:a14="http://schemas.microsoft.com/office/drawing/2010/main" val="0"/>
              </a:ext>
            </a:extLst>
          </a:blip>
          <a:srcRect t="18309" r="63387" b="43217"/>
          <a:stretch>
            <a:fillRect/>
          </a:stretch>
        </p:blipFill>
        <p:spPr>
          <a:xfrm>
            <a:off x="1879734" y="0"/>
            <a:ext cx="9042760" cy="5476061"/>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748330" y="4745412"/>
            <a:ext cx="8337896" cy="7624349"/>
          </a:xfrm>
          <a:prstGeom prst="rect">
            <a:avLst/>
          </a:prstGeom>
        </p:spPr>
      </p:pic>
      <p:pic>
        <p:nvPicPr>
          <p:cNvPr id="18" name="Picture 7"/>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366480" y="-273911"/>
            <a:ext cx="2285517" cy="228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76B46E6-6660-37B4-BCCC-08AB0CE05736}"/>
              </a:ext>
            </a:extLst>
          </p:cNvPr>
          <p:cNvPicPr>
            <a:picLocks noChangeAspect="1"/>
          </p:cNvPicPr>
          <p:nvPr/>
        </p:nvPicPr>
        <p:blipFill>
          <a:blip r:embed="rId14"/>
          <a:stretch>
            <a:fillRect/>
          </a:stretch>
        </p:blipFill>
        <p:spPr>
          <a:xfrm>
            <a:off x="3793985" y="2200331"/>
            <a:ext cx="5657578" cy="1383912"/>
          </a:xfrm>
          <a:prstGeom prst="rect">
            <a:avLst/>
          </a:prstGeom>
        </p:spPr>
      </p:pic>
    </p:spTree>
    <p:custDataLst>
      <p:tags r:id="rId2"/>
    </p:custDataLst>
    <p:extLst>
      <p:ext uri="{BB962C8B-B14F-4D97-AF65-F5344CB8AC3E}">
        <p14:creationId xmlns:p14="http://schemas.microsoft.com/office/powerpoint/2010/main" val="3311759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7"/>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200" fill="hold">
                                          <p:stCondLst>
                                            <p:cond delay="0"/>
                                          </p:stCondLst>
                                        </p:cTn>
                                        <p:tgtEl>
                                          <p:spTgt spid="15"/>
                                        </p:tgtEl>
                                        <p:attrNameLst>
                                          <p:attrName>r</p:attrName>
                                        </p:attrNameLst>
                                      </p:cBhvr>
                                    </p:animRot>
                                    <p:animRot by="-240000">
                                      <p:cBhvr>
                                        <p:cTn id="11" dur="400" fill="hold">
                                          <p:stCondLst>
                                            <p:cond delay="400"/>
                                          </p:stCondLst>
                                        </p:cTn>
                                        <p:tgtEl>
                                          <p:spTgt spid="15"/>
                                        </p:tgtEl>
                                        <p:attrNameLst>
                                          <p:attrName>r</p:attrName>
                                        </p:attrNameLst>
                                      </p:cBhvr>
                                    </p:animRot>
                                    <p:animRot by="240000">
                                      <p:cBhvr>
                                        <p:cTn id="12" dur="400" fill="hold">
                                          <p:stCondLst>
                                            <p:cond delay="800"/>
                                          </p:stCondLst>
                                        </p:cTn>
                                        <p:tgtEl>
                                          <p:spTgt spid="15"/>
                                        </p:tgtEl>
                                        <p:attrNameLst>
                                          <p:attrName>r</p:attrName>
                                        </p:attrNameLst>
                                      </p:cBhvr>
                                    </p:animRot>
                                    <p:animRot by="-240000">
                                      <p:cBhvr>
                                        <p:cTn id="13" dur="400" fill="hold">
                                          <p:stCondLst>
                                            <p:cond delay="1200"/>
                                          </p:stCondLst>
                                        </p:cTn>
                                        <p:tgtEl>
                                          <p:spTgt spid="15"/>
                                        </p:tgtEl>
                                        <p:attrNameLst>
                                          <p:attrName>r</p:attrName>
                                        </p:attrNameLst>
                                      </p:cBhvr>
                                    </p:animRot>
                                    <p:animRot by="120000">
                                      <p:cBhvr>
                                        <p:cTn id="14" dur="400" fill="hold">
                                          <p:stCondLst>
                                            <p:cond delay="1600"/>
                                          </p:stCondLst>
                                        </p:cTn>
                                        <p:tgtEl>
                                          <p:spTgt spid="15"/>
                                        </p:tgtEl>
                                        <p:attrNameLst>
                                          <p:attrName>r</p:attrName>
                                        </p:attrNameLst>
                                      </p:cBhvr>
                                    </p:animRot>
                                  </p:childTnLst>
                                </p:cTn>
                              </p:par>
                              <p:par>
                                <p:cTn id="15" presetID="56" presetClass="path" presetSubtype="0" accel="50000" decel="50000" fill="hold" nodeType="withEffect">
                                  <p:stCondLst>
                                    <p:cond delay="0"/>
                                  </p:stCondLst>
                                  <p:childTnLst>
                                    <p:animMotion origin="layout" path="M 1.04167E-6 4.81481E-6 L 1.62213 -1.39213 " pathEditMode="relative" rAng="0" ptsTypes="AA">
                                      <p:cBhvr>
                                        <p:cTn id="16" dur="2000" fill="hold"/>
                                        <p:tgtEl>
                                          <p:spTgt spid="17"/>
                                        </p:tgtEl>
                                        <p:attrNameLst>
                                          <p:attrName>ppt_x</p:attrName>
                                          <p:attrName>ppt_y</p:attrName>
                                        </p:attrNameLst>
                                      </p:cBhvr>
                                      <p:rCtr x="81107" y="-69606"/>
                                    </p:animMotion>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64" presetClass="path" presetSubtype="0" accel="50000" decel="50000" fill="hold" nodeType="withEffect">
                                  <p:stCondLst>
                                    <p:cond delay="0"/>
                                  </p:stCondLst>
                                  <p:childTnLst>
                                    <p:animMotion origin="layout" path="M -1.875E-6 -3.7037E-7 L 0.00469 -0.19884 " pathEditMode="relative" rAng="0" ptsTypes="AA">
                                      <p:cBhvr>
                                        <p:cTn id="21" dur="2000" fill="hold"/>
                                        <p:tgtEl>
                                          <p:spTgt spid="18"/>
                                        </p:tgtEl>
                                        <p:attrNameLst>
                                          <p:attrName>ppt_x</p:attrName>
                                          <p:attrName>ppt_y</p:attrName>
                                        </p:attrNameLst>
                                      </p:cBhvr>
                                      <p:rCtr x="234" y="-9954"/>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3"/>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5050466" y="2550327"/>
            <a:ext cx="6443330" cy="2308324"/>
          </a:xfrm>
          <a:custGeom>
            <a:avLst/>
            <a:gdLst>
              <a:gd name="connsiteX0" fmla="*/ 0 w 6443330"/>
              <a:gd name="connsiteY0" fmla="*/ 0 h 2308324"/>
              <a:gd name="connsiteX1" fmla="*/ 6443330 w 6443330"/>
              <a:gd name="connsiteY1" fmla="*/ 0 h 2308324"/>
              <a:gd name="connsiteX2" fmla="*/ 6443330 w 6443330"/>
              <a:gd name="connsiteY2" fmla="*/ 2308324 h 2308324"/>
              <a:gd name="connsiteX3" fmla="*/ 0 w 6443330"/>
              <a:gd name="connsiteY3" fmla="*/ 2308324 h 2308324"/>
              <a:gd name="connsiteX4" fmla="*/ 0 w 644333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2308324" fill="none" extrusionOk="0">
                <a:moveTo>
                  <a:pt x="0" y="0"/>
                </a:moveTo>
                <a:cubicBezTo>
                  <a:pt x="1288534" y="5222"/>
                  <a:pt x="3985463" y="24918"/>
                  <a:pt x="6443330" y="0"/>
                </a:cubicBezTo>
                <a:cubicBezTo>
                  <a:pt x="6282085" y="295473"/>
                  <a:pt x="6399570" y="1186317"/>
                  <a:pt x="6443330" y="2308324"/>
                </a:cubicBezTo>
                <a:cubicBezTo>
                  <a:pt x="5717756" y="2143563"/>
                  <a:pt x="1061468" y="2426474"/>
                  <a:pt x="0" y="2308324"/>
                </a:cubicBezTo>
                <a:cubicBezTo>
                  <a:pt x="-55725" y="1490219"/>
                  <a:pt x="17072" y="609588"/>
                  <a:pt x="0" y="0"/>
                </a:cubicBezTo>
                <a:close/>
              </a:path>
              <a:path w="6443330" h="2308324" stroke="0" extrusionOk="0">
                <a:moveTo>
                  <a:pt x="0" y="0"/>
                </a:moveTo>
                <a:cubicBezTo>
                  <a:pt x="3089421" y="11849"/>
                  <a:pt x="4906782" y="-161459"/>
                  <a:pt x="6443330" y="0"/>
                </a:cubicBezTo>
                <a:cubicBezTo>
                  <a:pt x="6446460" y="699270"/>
                  <a:pt x="6342154" y="2031698"/>
                  <a:pt x="6443330" y="2308324"/>
                </a:cubicBezTo>
                <a:cubicBezTo>
                  <a:pt x="3965724" y="2162464"/>
                  <a:pt x="1366879" y="2230000"/>
                  <a:pt x="0" y="2308324"/>
                </a:cubicBezTo>
                <a:cubicBezTo>
                  <a:pt x="74291" y="1581858"/>
                  <a:pt x="168006" y="1077334"/>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Việc làm của bạn nữ thể hiện sự tôn trọng tài sản của người khác (cất đồ bị bỏ quên giúp bạn và trả lại cho bạn)</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5399976D-6ABD-4F4F-9E2A-D5D0A572EF8D}"/>
              </a:ext>
            </a:extLst>
          </p:cNvPr>
          <p:cNvPicPr>
            <a:picLocks noChangeAspect="1"/>
          </p:cNvPicPr>
          <p:nvPr/>
        </p:nvPicPr>
        <p:blipFill>
          <a:blip r:embed="rId4"/>
          <a:stretch>
            <a:fillRect/>
          </a:stretch>
        </p:blipFill>
        <p:spPr>
          <a:xfrm>
            <a:off x="1116417" y="2200940"/>
            <a:ext cx="3691017" cy="3875569"/>
          </a:xfrm>
          <a:prstGeom prst="rect">
            <a:avLst/>
          </a:prstGeom>
        </p:spPr>
      </p:pic>
    </p:spTree>
    <p:custDataLst>
      <p:tags r:id="rId1"/>
    </p:custDataLst>
    <p:extLst>
      <p:ext uri="{BB962C8B-B14F-4D97-AF65-F5344CB8AC3E}">
        <p14:creationId xmlns:p14="http://schemas.microsoft.com/office/powerpoint/2010/main" val="213451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5" name="Picture 4">
            <a:extLst>
              <a:ext uri="{FF2B5EF4-FFF2-40B4-BE49-F238E27FC236}">
                <a16:creationId xmlns:a16="http://schemas.microsoft.com/office/drawing/2014/main" id="{9B579A74-5173-E5CB-15E5-BE24424D1335}"/>
              </a:ext>
            </a:extLst>
          </p:cNvPr>
          <p:cNvPicPr>
            <a:picLocks noChangeAspect="1"/>
          </p:cNvPicPr>
          <p:nvPr/>
        </p:nvPicPr>
        <p:blipFill>
          <a:blip r:embed="rId3"/>
          <a:stretch>
            <a:fillRect/>
          </a:stretch>
        </p:blipFill>
        <p:spPr>
          <a:xfrm>
            <a:off x="2355396" y="674417"/>
            <a:ext cx="7010400" cy="943704"/>
          </a:xfrm>
          <a:prstGeom prst="rect">
            <a:avLst/>
          </a:prstGeom>
        </p:spPr>
      </p:pic>
      <p:sp>
        <p:nvSpPr>
          <p:cNvPr id="8" name="TextBox 7">
            <a:extLst>
              <a:ext uri="{FF2B5EF4-FFF2-40B4-BE49-F238E27FC236}">
                <a16:creationId xmlns:a16="http://schemas.microsoft.com/office/drawing/2014/main" id="{54C8F259-CF2F-5CBE-2304-D7EFF472FBA5}"/>
              </a:ext>
            </a:extLst>
          </p:cNvPr>
          <p:cNvSpPr txBox="1"/>
          <p:nvPr/>
        </p:nvSpPr>
        <p:spPr>
          <a:xfrm>
            <a:off x="6368901" y="2008066"/>
            <a:ext cx="5007935" cy="3416320"/>
          </a:xfrm>
          <a:custGeom>
            <a:avLst/>
            <a:gdLst>
              <a:gd name="connsiteX0" fmla="*/ 0 w 5007935"/>
              <a:gd name="connsiteY0" fmla="*/ 0 h 3416320"/>
              <a:gd name="connsiteX1" fmla="*/ 5007935 w 5007935"/>
              <a:gd name="connsiteY1" fmla="*/ 0 h 3416320"/>
              <a:gd name="connsiteX2" fmla="*/ 5007935 w 5007935"/>
              <a:gd name="connsiteY2" fmla="*/ 3416320 h 3416320"/>
              <a:gd name="connsiteX3" fmla="*/ 0 w 5007935"/>
              <a:gd name="connsiteY3" fmla="*/ 3416320 h 3416320"/>
              <a:gd name="connsiteX4" fmla="*/ 0 w 5007935"/>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35" h="3416320" fill="none" extrusionOk="0">
                <a:moveTo>
                  <a:pt x="0" y="0"/>
                </a:moveTo>
                <a:cubicBezTo>
                  <a:pt x="621585" y="5222"/>
                  <a:pt x="3522403" y="24918"/>
                  <a:pt x="5007935" y="0"/>
                </a:cubicBezTo>
                <a:cubicBezTo>
                  <a:pt x="4846690" y="1219428"/>
                  <a:pt x="4964175" y="2405311"/>
                  <a:pt x="5007935" y="3416320"/>
                </a:cubicBezTo>
                <a:cubicBezTo>
                  <a:pt x="4120171" y="3251559"/>
                  <a:pt x="573793" y="3534470"/>
                  <a:pt x="0" y="3416320"/>
                </a:cubicBezTo>
                <a:cubicBezTo>
                  <a:pt x="-55725" y="3041098"/>
                  <a:pt x="17072" y="1237259"/>
                  <a:pt x="0" y="0"/>
                </a:cubicBezTo>
                <a:close/>
              </a:path>
              <a:path w="5007935" h="3416320" stroke="0" extrusionOk="0">
                <a:moveTo>
                  <a:pt x="0" y="0"/>
                </a:moveTo>
                <a:cubicBezTo>
                  <a:pt x="1414748" y="11849"/>
                  <a:pt x="4469234" y="-161459"/>
                  <a:pt x="5007935" y="0"/>
                </a:cubicBezTo>
                <a:cubicBezTo>
                  <a:pt x="5011065" y="1548882"/>
                  <a:pt x="4906759" y="2955689"/>
                  <a:pt x="5007935" y="3416320"/>
                </a:cubicBezTo>
                <a:cubicBezTo>
                  <a:pt x="2890997" y="3270460"/>
                  <a:pt x="2435850" y="3337996"/>
                  <a:pt x="0" y="3416320"/>
                </a:cubicBezTo>
                <a:cubicBezTo>
                  <a:pt x="74291" y="2504704"/>
                  <a:pt x="168006" y="151991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defRPr/>
            </a:pPr>
            <a:r>
              <a:rPr lang="vi-VN" sz="3600" dirty="0">
                <a:solidFill>
                  <a:srgbClr val="000000"/>
                </a:solidFill>
                <a:latin typeface="Calibri" panose="020F0502020204030204" pitchFamily="34" charset="0"/>
                <a:ea typeface="Cambria" panose="02040503050406030204" pitchFamily="18" charset="0"/>
                <a:cs typeface="Calibri" panose="020F0502020204030204" pitchFamily="34" charset="0"/>
              </a:rPr>
              <a:t>Em chưa biết tôn trọng tài sản của anh (Mượn đồ chơi của anh nhưng không giữ gìn cẩn thận mà làm hỏng đồ chơi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88DBFC8-8551-327D-5685-403618968BBD}"/>
              </a:ext>
            </a:extLst>
          </p:cNvPr>
          <p:cNvPicPr>
            <a:picLocks noChangeAspect="1"/>
          </p:cNvPicPr>
          <p:nvPr/>
        </p:nvPicPr>
        <p:blipFill>
          <a:blip r:embed="rId4"/>
          <a:stretch>
            <a:fillRect/>
          </a:stretch>
        </p:blipFill>
        <p:spPr>
          <a:xfrm>
            <a:off x="541153" y="3028507"/>
            <a:ext cx="5772150" cy="2438400"/>
          </a:xfrm>
          <a:prstGeom prst="rect">
            <a:avLst/>
          </a:prstGeom>
        </p:spPr>
      </p:pic>
    </p:spTree>
    <p:custDataLst>
      <p:tags r:id="rId1"/>
    </p:custDataLst>
    <p:extLst>
      <p:ext uri="{BB962C8B-B14F-4D97-AF65-F5344CB8AC3E}">
        <p14:creationId xmlns:p14="http://schemas.microsoft.com/office/powerpoint/2010/main" val="366771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2" name="Picture 1" descr="A picture containing clipart&#10;&#10;Description automatically generated">
            <a:extLst>
              <a:ext uri="{FF2B5EF4-FFF2-40B4-BE49-F238E27FC236}">
                <a16:creationId xmlns:a16="http://schemas.microsoft.com/office/drawing/2014/main" id="{E7529129-188E-F30F-5CDB-DE2342133E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C75FE6A7-9D0D-82D0-6350-0969C5A2DA40}"/>
              </a:ext>
            </a:extLst>
          </p:cNvPr>
          <p:cNvGrpSpPr/>
          <p:nvPr/>
        </p:nvGrpSpPr>
        <p:grpSpPr>
          <a:xfrm>
            <a:off x="2642768" y="670290"/>
            <a:ext cx="7463743" cy="1828361"/>
            <a:chOff x="647361" y="477443"/>
            <a:chExt cx="8438540" cy="1187014"/>
          </a:xfrm>
        </p:grpSpPr>
        <p:sp>
          <p:nvSpPr>
            <p:cNvPr id="4" name="Rectangle: Rounded Corners 3">
              <a:extLst>
                <a:ext uri="{FF2B5EF4-FFF2-40B4-BE49-F238E27FC236}">
                  <a16:creationId xmlns:a16="http://schemas.microsoft.com/office/drawing/2014/main" id="{28D5AE2E-9C80-1E93-7077-F4D95028B529}"/>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A008756E-D961-B59D-9102-D8C6022E81E7}"/>
                </a:ext>
              </a:extLst>
            </p:cNvPr>
            <p:cNvSpPr txBox="1"/>
            <p:nvPr/>
          </p:nvSpPr>
          <p:spPr>
            <a:xfrm>
              <a:off x="836293" y="548635"/>
              <a:ext cx="8022910" cy="4723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 học tập hành vi của các bạn nào?</a:t>
              </a:r>
              <a:endParaRPr kumimoji="0" lang="vi-VN" sz="4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FE9EBA4B-C7BD-37F9-797E-90D4FF77FA78}"/>
              </a:ext>
            </a:extLst>
          </p:cNvPr>
          <p:cNvSpPr txBox="1"/>
          <p:nvPr/>
        </p:nvSpPr>
        <p:spPr>
          <a:xfrm>
            <a:off x="3561907" y="3689498"/>
            <a:ext cx="6687879" cy="2137144"/>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C7808B9-7B6C-EB9E-1209-BB5C28D2699F}"/>
              </a:ext>
            </a:extLst>
          </p:cNvPr>
          <p:cNvSpPr txBox="1"/>
          <p:nvPr/>
        </p:nvSpPr>
        <p:spPr>
          <a:xfrm>
            <a:off x="4005131" y="3422709"/>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Em học tập hành vi của các bạn: </a:t>
            </a:r>
            <a:r>
              <a:rPr lang="vi-VN" sz="3600" b="1" i="1" dirty="0">
                <a:latin typeface="Calibri" panose="020F0502020204030204" pitchFamily="34" charset="0"/>
                <a:cs typeface="Calibri" panose="020F0502020204030204" pitchFamily="34" charset="0"/>
              </a:rPr>
              <a:t>nhắc nhở bạn không vẽ lên tường nhà người khác; nhắc em không được nghịch máy tính của mẹ; cất đồ bị bỏ quên giúp bạn và trả lại cho bạn</a:t>
            </a:r>
          </a:p>
        </p:txBody>
      </p:sp>
      <p:sp>
        <p:nvSpPr>
          <p:cNvPr id="7" name="Freeform: Shape 34">
            <a:extLst>
              <a:ext uri="{FF2B5EF4-FFF2-40B4-BE49-F238E27FC236}">
                <a16:creationId xmlns:a16="http://schemas.microsoft.com/office/drawing/2014/main" id="{5D6F33CD-308E-87FD-1C9C-A02F9A7EA87D}"/>
              </a:ext>
            </a:extLst>
          </p:cNvPr>
          <p:cNvSpPr/>
          <p:nvPr/>
        </p:nvSpPr>
        <p:spPr>
          <a:xfrm>
            <a:off x="3037865" y="248288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295779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D991DE9-2C7F-4F42-2ECD-FA6F8C3C8E24}"/>
              </a:ext>
            </a:extLst>
          </p:cNvPr>
          <p:cNvPicPr>
            <a:picLocks noChangeAspect="1"/>
          </p:cNvPicPr>
          <p:nvPr/>
        </p:nvPicPr>
        <p:blipFill>
          <a:blip r:embed="rId11"/>
          <a:stretch>
            <a:fillRect/>
          </a:stretch>
        </p:blipFill>
        <p:spPr>
          <a:xfrm>
            <a:off x="2647579" y="3081709"/>
            <a:ext cx="6492803" cy="2353260"/>
          </a:xfrm>
          <a:prstGeom prst="rect">
            <a:avLst/>
          </a:prstGeom>
        </p:spPr>
      </p:pic>
    </p:spTree>
    <p:custDataLst>
      <p:tags r:id="rId1"/>
    </p:custDataLst>
    <p:extLst>
      <p:ext uri="{BB962C8B-B14F-4D97-AF65-F5344CB8AC3E}">
        <p14:creationId xmlns:p14="http://schemas.microsoft.com/office/powerpoint/2010/main" val="171881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3" name="Group 2">
            <a:extLst>
              <a:ext uri="{FF2B5EF4-FFF2-40B4-BE49-F238E27FC236}">
                <a16:creationId xmlns:a16="http://schemas.microsoft.com/office/drawing/2014/main" id="{C22B06D3-4962-BCAF-A288-7DED557363EC}"/>
              </a:ext>
            </a:extLst>
          </p:cNvPr>
          <p:cNvGrpSpPr/>
          <p:nvPr/>
        </p:nvGrpSpPr>
        <p:grpSpPr>
          <a:xfrm>
            <a:off x="1127050" y="318977"/>
            <a:ext cx="9920177" cy="1424541"/>
            <a:chOff x="1062408" y="2540001"/>
            <a:chExt cx="10219585" cy="1949367"/>
          </a:xfrm>
        </p:grpSpPr>
        <p:grpSp>
          <p:nvGrpSpPr>
            <p:cNvPr id="4" name="Group 3">
              <a:extLst>
                <a:ext uri="{FF2B5EF4-FFF2-40B4-BE49-F238E27FC236}">
                  <a16:creationId xmlns:a16="http://schemas.microsoft.com/office/drawing/2014/main" id="{F35BC63E-6BB0-E47D-5B96-C4322799B5C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CBD72EDB-A653-901C-C59D-FD3E65667FCD}"/>
                  </a:ext>
                </a:extLst>
              </p:cNvPr>
              <p:cNvGrpSpPr/>
              <p:nvPr/>
            </p:nvGrpSpPr>
            <p:grpSpPr>
              <a:xfrm>
                <a:off x="986208" y="774700"/>
                <a:ext cx="10219585" cy="5533688"/>
                <a:chOff x="986208" y="774700"/>
                <a:chExt cx="10219585" cy="5533688"/>
              </a:xfrm>
            </p:grpSpPr>
            <p:sp>
              <p:nvSpPr>
                <p:cNvPr id="13" name="Rectangle: Rounded Corners 12">
                  <a:extLst>
                    <a:ext uri="{FF2B5EF4-FFF2-40B4-BE49-F238E27FC236}">
                      <a16:creationId xmlns:a16="http://schemas.microsoft.com/office/drawing/2014/main" id="{A28AE8F9-AB52-F77D-89EE-56C1B042ED3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CD11B06-6177-5618-BD2A-A7111B144A4C}"/>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E545E7C9-3FE7-EAE1-7295-6853354CD2EF}"/>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812048E8-896A-3D7F-FADE-0A698711A65F}"/>
                </a:ext>
              </a:extLst>
            </p:cNvPr>
            <p:cNvSpPr/>
            <p:nvPr/>
          </p:nvSpPr>
          <p:spPr>
            <a:xfrm>
              <a:off x="1527324" y="2562072"/>
              <a:ext cx="9345860" cy="1689756"/>
            </a:xfrm>
            <a:prstGeom prst="rect">
              <a:avLst/>
            </a:prstGeom>
          </p:spPr>
          <p:txBody>
            <a:bodyPr wrap="square" anchor="ctr">
              <a:spAutoFit/>
            </a:bodyPr>
            <a:lstStyle/>
            <a:p>
              <a:pPr marL="0" marR="0" algn="ctr">
                <a:lnSpc>
                  <a:spcPct val="120000"/>
                </a:lnSpc>
                <a:spcBef>
                  <a:spcPts val="0"/>
                </a:spcBef>
                <a:spcAft>
                  <a:spcPts val="0"/>
                </a:spcAft>
              </a:pP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Thiết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bút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thước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kẻ</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khoác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giúp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bị</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bỏ</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quên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026" name="Picture 2" descr="15+ Ý Tưởng Trang Trí Lớp Tiểu Học Đơn Giản, Sáng Tạo">
            <a:extLst>
              <a:ext uri="{FF2B5EF4-FFF2-40B4-BE49-F238E27FC236}">
                <a16:creationId xmlns:a16="http://schemas.microsoft.com/office/drawing/2014/main" id="{16DABFEE-CF3A-542C-9FDE-F3BC49EB9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316" y="2004236"/>
            <a:ext cx="5908158" cy="44311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1969963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5">
            <a:extLst>
              <a:ext uri="{28A0092B-C50C-407E-A947-70E740481C1C}">
                <a14:useLocalDpi xmlns:a14="http://schemas.microsoft.com/office/drawing/2010/main" val="0"/>
              </a:ext>
            </a:extLst>
          </a:blip>
          <a:srcRect r="2795" b="96611"/>
          <a:stretch/>
        </p:blipFill>
        <p:spPr>
          <a:xfrm>
            <a:off x="-153989" y="0"/>
            <a:ext cx="11023602" cy="125730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6">
            <a:extLst>
              <a:ext uri="{28A0092B-C50C-407E-A947-70E740481C1C}">
                <a14:useLocalDpi xmlns:a14="http://schemas.microsoft.com/office/drawing/2010/main" val="0"/>
              </a:ext>
            </a:extLst>
          </a:blip>
          <a:srcRect b="88089"/>
          <a:stretch/>
        </p:blipFill>
        <p:spPr>
          <a:xfrm>
            <a:off x="202" y="0"/>
            <a:ext cx="12191798" cy="47498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387" y="2284120"/>
            <a:ext cx="1476375" cy="85278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1425" y="1356372"/>
            <a:ext cx="1476375" cy="828675"/>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32050" y="909994"/>
            <a:ext cx="847158" cy="789397"/>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753155" y="1323312"/>
            <a:ext cx="9569791" cy="3242277"/>
          </a:xfrm>
          <a:prstGeom prst="rect">
            <a:avLst/>
          </a:prstGeom>
        </p:spPr>
      </p:pic>
      <p:pic>
        <p:nvPicPr>
          <p:cNvPr id="2" name="Picture 1">
            <a:extLst>
              <a:ext uri="{FF2B5EF4-FFF2-40B4-BE49-F238E27FC236}">
                <a16:creationId xmlns:a16="http://schemas.microsoft.com/office/drawing/2014/main" id="{415E36D7-1EB4-A589-E1C3-11737AA9A409}"/>
              </a:ext>
            </a:extLst>
          </p:cNvPr>
          <p:cNvPicPr>
            <a:picLocks noChangeAspect="1"/>
          </p:cNvPicPr>
          <p:nvPr/>
        </p:nvPicPr>
        <p:blipFill>
          <a:blip r:embed="rId16"/>
          <a:stretch>
            <a:fillRect/>
          </a:stretch>
        </p:blipFill>
        <p:spPr>
          <a:xfrm>
            <a:off x="2360422" y="2318962"/>
            <a:ext cx="8321761" cy="1603387"/>
          </a:xfrm>
          <a:prstGeom prst="rect">
            <a:avLst/>
          </a:prstGeom>
        </p:spPr>
      </p:pic>
    </p:spTree>
    <p:custDataLst>
      <p:tags r:id="rId2"/>
    </p:custDataLst>
    <p:extLst>
      <p:ext uri="{BB962C8B-B14F-4D97-AF65-F5344CB8AC3E}">
        <p14:creationId xmlns:p14="http://schemas.microsoft.com/office/powerpoint/2010/main" val="396985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6"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6"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7"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3" name="Picture 2">
            <a:extLst>
              <a:ext uri="{FF2B5EF4-FFF2-40B4-BE49-F238E27FC236}">
                <a16:creationId xmlns:a16="http://schemas.microsoft.com/office/drawing/2014/main" id="{CB20F6C2-5AD7-7C4E-C64D-15FAFCF8CF8D}"/>
              </a:ext>
            </a:extLst>
          </p:cNvPr>
          <p:cNvPicPr>
            <a:picLocks noChangeAspect="1"/>
          </p:cNvPicPr>
          <p:nvPr/>
        </p:nvPicPr>
        <p:blipFill>
          <a:blip r:embed="rId9"/>
          <a:stretch>
            <a:fillRect/>
          </a:stretch>
        </p:blipFill>
        <p:spPr>
          <a:xfrm>
            <a:off x="4286078" y="1734271"/>
            <a:ext cx="3962743" cy="951058"/>
          </a:xfrm>
          <a:prstGeom prst="rect">
            <a:avLst/>
          </a:prstGeom>
        </p:spPr>
      </p:pic>
    </p:spTree>
    <p:custDataLst>
      <p:tags r:id="rId1"/>
    </p:custDataLst>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
            <a:extLst>
              <a:ext uri="{FF2B5EF4-FFF2-40B4-BE49-F238E27FC236}">
                <a16:creationId xmlns:a16="http://schemas.microsoft.com/office/drawing/2014/main" id="{C97C3ACC-A3DA-4BE5-B3FA-13B22A203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351" y="4411944"/>
            <a:ext cx="2154649" cy="2446056"/>
          </a:xfrm>
          <a:prstGeom prst="rect">
            <a:avLst/>
          </a:prstGeom>
        </p:spPr>
      </p:pic>
      <p:pic>
        <p:nvPicPr>
          <p:cNvPr id="20" name="图片 7">
            <a:extLst>
              <a:ext uri="{FF2B5EF4-FFF2-40B4-BE49-F238E27FC236}">
                <a16:creationId xmlns:a16="http://schemas.microsoft.com/office/drawing/2014/main" id="{48323ECF-AF1F-4BA9-9288-E350D582B4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47" y="5048654"/>
            <a:ext cx="1876465" cy="1876465"/>
          </a:xfrm>
          <a:prstGeom prst="rect">
            <a:avLst/>
          </a:prstGeom>
        </p:spPr>
      </p:pic>
      <p:pic>
        <p:nvPicPr>
          <p:cNvPr id="21" name="图片 7">
            <a:extLst>
              <a:ext uri="{FF2B5EF4-FFF2-40B4-BE49-F238E27FC236}">
                <a16:creationId xmlns:a16="http://schemas.microsoft.com/office/drawing/2014/main" id="{48323ECF-AF1F-4BA9-9288-E350D582B4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13" y="5048653"/>
            <a:ext cx="1876465" cy="1876465"/>
          </a:xfrm>
          <a:prstGeom prst="rect">
            <a:avLst/>
          </a:prstGeom>
        </p:spPr>
      </p:pic>
      <p:pic>
        <p:nvPicPr>
          <p:cNvPr id="22" name="图片 7">
            <a:extLst>
              <a:ext uri="{FF2B5EF4-FFF2-40B4-BE49-F238E27FC236}">
                <a16:creationId xmlns:a16="http://schemas.microsoft.com/office/drawing/2014/main" id="{48323ECF-AF1F-4BA9-9288-E350D582B4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6968" y="5048653"/>
            <a:ext cx="1876465" cy="1876465"/>
          </a:xfrm>
          <a:prstGeom prst="rect">
            <a:avLst/>
          </a:prstGeom>
        </p:spPr>
      </p:pic>
      <p:pic>
        <p:nvPicPr>
          <p:cNvPr id="30" name="Picture 29"/>
          <p:cNvPicPr>
            <a:picLocks noChangeAspect="1"/>
          </p:cNvPicPr>
          <p:nvPr/>
        </p:nvPicPr>
        <p:blipFill rotWithShape="1">
          <a:blip r:embed="rId5">
            <a:extLst>
              <a:ext uri="{BEBA8EAE-BF5A-486C-A8C5-ECC9F3942E4B}">
                <a14:imgProps xmlns:a14="http://schemas.microsoft.com/office/drawing/2010/main">
                  <a14:imgLayer r:embed="rId6">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t="43834" r="46959" b="8061"/>
          <a:stretch/>
        </p:blipFill>
        <p:spPr>
          <a:xfrm>
            <a:off x="6529183" y="3835584"/>
            <a:ext cx="3085214" cy="3022416"/>
          </a:xfrm>
          <a:prstGeom prst="rect">
            <a:avLst/>
          </a:prstGeom>
        </p:spPr>
      </p:pic>
      <p:pic>
        <p:nvPicPr>
          <p:cNvPr id="31" name="Picture 30"/>
          <p:cNvPicPr>
            <a:picLocks noChangeAspect="1"/>
          </p:cNvPicPr>
          <p:nvPr/>
        </p:nvPicPr>
        <p:blipFill rotWithShape="1">
          <a:blip r:embed="rId5">
            <a:extLst>
              <a:ext uri="{BEBA8EAE-BF5A-486C-A8C5-ECC9F3942E4B}">
                <a14:imgProps xmlns:a14="http://schemas.microsoft.com/office/drawing/2010/main">
                  <a14:imgLayer r:embed="rId6">
                    <a14:imgEffect>
                      <a14:backgroundRemoval t="9180" b="92188" l="10000" r="90000">
                        <a14:foregroundMark x1="26835" y1="84063" x2="26835" y2="88359"/>
                        <a14:foregroundMark x1="31730" y1="83125" x2="32743" y2="90508"/>
                        <a14:foregroundMark x1="66751" y1="50898" x2="75021" y2="86445"/>
                        <a14:foregroundMark x1="78608" y1="72617" x2="81181" y2="79531"/>
                        <a14:foregroundMark x1="81181" y1="80977" x2="83249" y2="83828"/>
                        <a14:foregroundMark x1="83502" y1="83594" x2="84557" y2="85508"/>
                        <a14:foregroundMark x1="24262" y1="89570" x2="27595" y2="89063"/>
                        <a14:foregroundMark x1="32489" y1="88828" x2="35063" y2="90273"/>
                        <a14:foregroundMark x1="69325" y1="89805" x2="70633" y2="83125"/>
                        <a14:foregroundMark x1="76540" y1="90273" x2="73966" y2="85742"/>
                        <a14:foregroundMark x1="67300" y1="72148" x2="61603" y2="84297"/>
                      </a14:backgroundRemoval>
                    </a14:imgEffect>
                  </a14:imgLayer>
                </a14:imgProps>
              </a:ext>
            </a:extLst>
          </a:blip>
          <a:srcRect l="56040" t="43299" b="8062"/>
          <a:stretch/>
        </p:blipFill>
        <p:spPr>
          <a:xfrm>
            <a:off x="1894801" y="3587783"/>
            <a:ext cx="2557000" cy="3055975"/>
          </a:xfrm>
          <a:prstGeom prst="rect">
            <a:avLst/>
          </a:prstGeom>
        </p:spPr>
      </p:pic>
      <p:sp>
        <p:nvSpPr>
          <p:cNvPr id="36" name="Rectangle 35"/>
          <p:cNvSpPr/>
          <p:nvPr/>
        </p:nvSpPr>
        <p:spPr>
          <a:xfrm>
            <a:off x="1209675" y="79333"/>
            <a:ext cx="9686925" cy="1015663"/>
          </a:xfrm>
          <a:prstGeom prst="rect">
            <a:avLst/>
          </a:prstGeom>
        </p:spPr>
        <p:txBody>
          <a:bodyPr wrap="square">
            <a:spAutoFit/>
          </a:bodyPr>
          <a:lstStyle/>
          <a:p>
            <a:pPr lvl="0" algn="ct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Luật</a:t>
            </a:r>
            <a:r>
              <a:rPr lang="en-US" sz="6000" b="1" dirty="0">
                <a:ln w="22225">
                  <a:solidFill>
                    <a:srgbClr val="FF0000"/>
                  </a:solidFill>
                  <a:prstDash val="solid"/>
                </a:ln>
                <a:solidFill>
                  <a:srgbClr val="FFFF00"/>
                </a:solidFill>
                <a:latin typeface="Calibri" panose="020F0502020204030204" pitchFamily="34" charset="0"/>
                <a:cs typeface="Calibri" panose="020F0502020204030204" pitchFamily="34" charset="0"/>
              </a:rPr>
              <a:t> </a:t>
            </a:r>
            <a:r>
              <a:rPr lang="en-US" sz="6000" b="1" dirty="0" err="1">
                <a:ln w="22225">
                  <a:solidFill>
                    <a:srgbClr val="FF0000"/>
                  </a:solidFill>
                  <a:prstDash val="solid"/>
                </a:ln>
                <a:solidFill>
                  <a:srgbClr val="FFFF00"/>
                </a:solidFill>
                <a:latin typeface="Calibri" panose="020F0502020204030204" pitchFamily="34" charset="0"/>
                <a:cs typeface="Calibri" panose="020F0502020204030204" pitchFamily="34" charset="0"/>
              </a:rPr>
              <a:t>chơi</a:t>
            </a:r>
            <a:endParaRPr kumimoji="0" lang="en-US" sz="6000" b="1" i="0" u="none" strike="noStrike" kern="1200" cap="none" spc="0" normalizeH="0" baseline="0" noProof="0" dirty="0">
              <a:ln w="22225">
                <a:solidFill>
                  <a:srgbClr val="FF0000"/>
                </a:solidFill>
                <a:prstDash val="solid"/>
              </a:ln>
              <a:solidFill>
                <a:srgbClr val="FFFF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41EB5F0-2115-CEF3-21A9-4926C9D6303B}"/>
              </a:ext>
            </a:extLst>
          </p:cNvPr>
          <p:cNvSpPr txBox="1"/>
          <p:nvPr/>
        </p:nvSpPr>
        <p:spPr>
          <a:xfrm>
            <a:off x="476285" y="1247714"/>
            <a:ext cx="11468100" cy="2554545"/>
          </a:xfrm>
          <a:prstGeom prst="rect">
            <a:avLst/>
          </a:prstGeom>
          <a:noFill/>
        </p:spPr>
        <p:txBody>
          <a:bodyPr wrap="square" rtlCol="0">
            <a:spAutoFit/>
          </a:bodyPr>
          <a:lstStyle/>
          <a:p>
            <a:pPr marL="457200" indent="-457200">
              <a:buFont typeface="Wingdings" panose="05000000000000000000" pitchFamily="2" charset="2"/>
              <a:buChar char="q"/>
            </a:pPr>
            <a:r>
              <a:rPr lang="nl-NL" sz="3200" smtClean="0">
                <a:effectLst/>
                <a:latin typeface="Calibri" panose="020F0502020204030204" pitchFamily="34" charset="0"/>
                <a:ea typeface="Times New Roman" panose="02020603050405020304" pitchFamily="18" charset="0"/>
                <a:cs typeface="Calibri" panose="020F0502020204030204" pitchFamily="34" charset="0"/>
              </a:rPr>
              <a:t>Mỗi bạn nêu 1 biểu </a:t>
            </a:r>
            <a:r>
              <a:rPr lang="nl-NL" sz="3200" dirty="0">
                <a:effectLst/>
                <a:latin typeface="Calibri" panose="020F0502020204030204" pitchFamily="34" charset="0"/>
                <a:ea typeface="Times New Roman" panose="02020603050405020304" pitchFamily="18" charset="0"/>
                <a:cs typeface="Calibri" panose="020F0502020204030204" pitchFamily="34" charset="0"/>
              </a:rPr>
              <a:t>hiện tôn trọng tài sản rồi chỉ </a:t>
            </a:r>
            <a:r>
              <a:rPr lang="nl-NL" sz="3200">
                <a:effectLst/>
                <a:latin typeface="Calibri" panose="020F0502020204030204" pitchFamily="34" charset="0"/>
                <a:ea typeface="Times New Roman" panose="02020603050405020304" pitchFamily="18" charset="0"/>
                <a:cs typeface="Calibri" panose="020F0502020204030204" pitchFamily="34" charset="0"/>
              </a:rPr>
              <a:t>định </a:t>
            </a:r>
            <a:r>
              <a:rPr lang="nl-NL" sz="3200" smtClean="0">
                <a:effectLst/>
                <a:latin typeface="Calibri" panose="020F0502020204030204" pitchFamily="34" charset="0"/>
                <a:ea typeface="Times New Roman" panose="02020603050405020304" pitchFamily="18" charset="0"/>
                <a:cs typeface="Calibri" panose="020F0502020204030204" pitchFamily="34" charset="0"/>
              </a:rPr>
              <a:t>bạn khác </a:t>
            </a:r>
            <a:r>
              <a:rPr lang="nl-NL" sz="3200" dirty="0">
                <a:effectLst/>
                <a:latin typeface="Calibri" panose="020F0502020204030204" pitchFamily="34" charset="0"/>
                <a:ea typeface="Times New Roman" panose="02020603050405020304" pitchFamily="18" charset="0"/>
                <a:cs typeface="Calibri" panose="020F0502020204030204" pitchFamily="34" charset="0"/>
              </a:rPr>
              <a:t>nêu.</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không đúng thì không được gọi bạn khác và không được tiếp tục tham gia trò chơi.</a:t>
            </a:r>
          </a:p>
          <a:p>
            <a:pPr marL="457200" indent="-457200">
              <a:buFont typeface="Wingdings" panose="05000000000000000000" pitchFamily="2" charset="2"/>
              <a:buChar char="q"/>
            </a:pPr>
            <a:r>
              <a:rPr lang="nl-NL" sz="3200" dirty="0">
                <a:effectLst/>
                <a:latin typeface="Calibri" panose="020F0502020204030204" pitchFamily="34" charset="0"/>
                <a:ea typeface="Times New Roman" panose="02020603050405020304" pitchFamily="18" charset="0"/>
                <a:cs typeface="Calibri" panose="020F0502020204030204" pitchFamily="34" charset="0"/>
              </a:rPr>
              <a:t>Bạn nào nêu đúng nhanh thì được tuyên dương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5442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4E0805F-1F32-4152-A237-A97785C62A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88127" y="735022"/>
            <a:ext cx="2133782" cy="2133782"/>
          </a:xfrm>
          <a:prstGeom prst="rect">
            <a:avLst/>
          </a:prstGeom>
        </p:spPr>
      </p:pic>
      <p:pic>
        <p:nvPicPr>
          <p:cNvPr id="14" name="图片 13">
            <a:extLst>
              <a:ext uri="{FF2B5EF4-FFF2-40B4-BE49-F238E27FC236}">
                <a16:creationId xmlns:a16="http://schemas.microsoft.com/office/drawing/2014/main" id="{A68C8FD3-1CF5-482A-BD22-ABE6735BCB2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6154" y="5042609"/>
            <a:ext cx="1487035" cy="1627087"/>
          </a:xfrm>
          <a:prstGeom prst="rect">
            <a:avLst/>
          </a:prstGeom>
        </p:spPr>
      </p:pic>
      <p:pic>
        <p:nvPicPr>
          <p:cNvPr id="15" name="图片 14">
            <a:extLst>
              <a:ext uri="{FF2B5EF4-FFF2-40B4-BE49-F238E27FC236}">
                <a16:creationId xmlns:a16="http://schemas.microsoft.com/office/drawing/2014/main" id="{D2D1B2B5-01F5-4BFD-9386-4A4FF593AD4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624972" y="735022"/>
            <a:ext cx="2133782" cy="2302350"/>
          </a:xfrm>
          <a:prstGeom prst="rect">
            <a:avLst/>
          </a:prstGeom>
        </p:spPr>
      </p:pic>
      <p:pic>
        <p:nvPicPr>
          <p:cNvPr id="5" name="图片 13">
            <a:extLst>
              <a:ext uri="{FF2B5EF4-FFF2-40B4-BE49-F238E27FC236}">
                <a16:creationId xmlns:a16="http://schemas.microsoft.com/office/drawing/2014/main" id="{7A5B7326-B012-4EF7-B0F6-815D0883DC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789" y="-1754091"/>
            <a:ext cx="9281246" cy="9245787"/>
          </a:xfrm>
          <a:prstGeom prst="rect">
            <a:avLst/>
          </a:prstGeom>
        </p:spPr>
      </p:pic>
      <p:pic>
        <p:nvPicPr>
          <p:cNvPr id="8" name="图片 6">
            <a:extLst>
              <a:ext uri="{FF2B5EF4-FFF2-40B4-BE49-F238E27FC236}">
                <a16:creationId xmlns:a16="http://schemas.microsoft.com/office/drawing/2014/main" id="{C97C3ACC-A3DA-4BE5-B3FA-13B22A2031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3634" y="3564183"/>
            <a:ext cx="2604592" cy="2956852"/>
          </a:xfrm>
          <a:prstGeom prst="rect">
            <a:avLst/>
          </a:prstGeom>
        </p:spPr>
      </p:pic>
      <p:pic>
        <p:nvPicPr>
          <p:cNvPr id="10" name="Picture 7"/>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500" b="96500" l="10000" r="90000"/>
                    </a14:imgEffect>
                  </a14:imgLayer>
                </a14:imgProps>
              </a:ext>
              <a:ext uri="{28A0092B-C50C-407E-A947-70E740481C1C}">
                <a14:useLocalDpi xmlns:a14="http://schemas.microsoft.com/office/drawing/2010/main" val="0"/>
              </a:ext>
            </a:extLst>
          </a:blip>
          <a:srcRect/>
          <a:stretch>
            <a:fillRect/>
          </a:stretch>
        </p:blipFill>
        <p:spPr bwMode="auto">
          <a:xfrm>
            <a:off x="-98821" y="2868803"/>
            <a:ext cx="2160961" cy="21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3E9E20F-1D4A-13C6-18A1-84ED1073A4F9}"/>
              </a:ext>
            </a:extLst>
          </p:cNvPr>
          <p:cNvPicPr>
            <a:picLocks noChangeAspect="1"/>
          </p:cNvPicPr>
          <p:nvPr/>
        </p:nvPicPr>
        <p:blipFill>
          <a:blip r:embed="rId11"/>
          <a:stretch>
            <a:fillRect/>
          </a:stretch>
        </p:blipFill>
        <p:spPr>
          <a:xfrm>
            <a:off x="2474682" y="3252495"/>
            <a:ext cx="6785436" cy="2353260"/>
          </a:xfrm>
          <a:prstGeom prst="rect">
            <a:avLst/>
          </a:prstGeom>
        </p:spPr>
      </p:pic>
    </p:spTree>
    <p:custDataLst>
      <p:tags r:id="rId1"/>
    </p:custDataLst>
    <p:extLst>
      <p:ext uri="{BB962C8B-B14F-4D97-AF65-F5344CB8AC3E}">
        <p14:creationId xmlns:p14="http://schemas.microsoft.com/office/powerpoint/2010/main" val="792067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pic>
        <p:nvPicPr>
          <p:cNvPr id="10" name="图片 4">
            <a:extLst>
              <a:ext uri="{FF2B5EF4-FFF2-40B4-BE49-F238E27FC236}">
                <a16:creationId xmlns:a16="http://schemas.microsoft.com/office/drawing/2014/main" id="{63F41C85-E723-42E5-BDAE-D561B76B8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440" y="0"/>
            <a:ext cx="9711145" cy="6858000"/>
          </a:xfrm>
          <a:prstGeom prst="rect">
            <a:avLst/>
          </a:prstGeom>
          <a:ln>
            <a:noFill/>
          </a:ln>
        </p:spPr>
      </p:pic>
      <p:sp>
        <p:nvSpPr>
          <p:cNvPr id="2" name="TextBox 1">
            <a:extLst>
              <a:ext uri="{FF2B5EF4-FFF2-40B4-BE49-F238E27FC236}">
                <a16:creationId xmlns:a16="http://schemas.microsoft.com/office/drawing/2014/main" id="{66EC84F6-1ED6-CF2C-18E6-339DA9FA1210}"/>
              </a:ext>
            </a:extLst>
          </p:cNvPr>
          <p:cNvSpPr txBox="1"/>
          <p:nvPr/>
        </p:nvSpPr>
        <p:spPr>
          <a:xfrm>
            <a:off x="-2628900" y="-942975"/>
            <a:ext cx="11620500" cy="569595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2780A770-5051-80FD-7911-2656F1BE23AC}"/>
              </a:ext>
            </a:extLst>
          </p:cNvPr>
          <p:cNvSpPr txBox="1"/>
          <p:nvPr/>
        </p:nvSpPr>
        <p:spPr>
          <a:xfrm>
            <a:off x="2905126" y="2152650"/>
            <a:ext cx="6343650" cy="1323439"/>
          </a:xfrm>
          <a:prstGeom prst="rect">
            <a:avLst/>
          </a:prstGeom>
          <a:noFill/>
        </p:spPr>
        <p:txBody>
          <a:bodyPr wrap="square" rtlCol="0">
            <a:spAutoFit/>
          </a:bodyPr>
          <a:lstStyle/>
          <a:p>
            <a:pPr algn="ct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Hoạt</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2: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phải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tôn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trọng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tài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sản</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516847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346216" y="138378"/>
            <a:ext cx="8760506" cy="709347"/>
            <a:chOff x="1381972" y="156713"/>
            <a:chExt cx="8760506" cy="1200329"/>
          </a:xfrm>
        </p:grpSpPr>
        <p:sp>
          <p:nvSpPr>
            <p:cNvPr id="6" name="Pentagon 5"/>
            <p:cNvSpPr/>
            <p:nvPr/>
          </p:nvSpPr>
          <p:spPr>
            <a:xfrm>
              <a:off x="1856935" y="271617"/>
              <a:ext cx="7948247" cy="1085425"/>
            </a:xfrm>
            <a:prstGeom prst="homePlate">
              <a:avLst>
                <a:gd name="adj" fmla="val 0"/>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381972" y="156713"/>
              <a:ext cx="8760506" cy="64633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rPr>
                <a:t>Đọc</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truyện</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và</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trả</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lời</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câu</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grpSp>
      <p:sp>
        <p:nvSpPr>
          <p:cNvPr id="8" name="TextBox 7">
            <a:extLst>
              <a:ext uri="{FF2B5EF4-FFF2-40B4-BE49-F238E27FC236}">
                <a16:creationId xmlns:a16="http://schemas.microsoft.com/office/drawing/2014/main" id="{549FEB5B-9105-DC51-3F82-499F0DD64359}"/>
              </a:ext>
            </a:extLst>
          </p:cNvPr>
          <p:cNvSpPr txBox="1"/>
          <p:nvPr/>
        </p:nvSpPr>
        <p:spPr>
          <a:xfrm>
            <a:off x="619125" y="876300"/>
            <a:ext cx="10515600" cy="5768246"/>
          </a:xfrm>
          <a:prstGeom prst="rect">
            <a:avLst/>
          </a:prstGeom>
          <a:noFill/>
        </p:spPr>
        <p:txBody>
          <a:bodyPr wrap="square" rtlCol="0">
            <a:spAutoFit/>
          </a:bodyPr>
          <a:lstStyle/>
          <a:p>
            <a:pPr algn="ctr" rtl="0">
              <a:spcBef>
                <a:spcPts val="0"/>
              </a:spcBef>
              <a:spcAft>
                <a:spcPts val="500"/>
              </a:spcAft>
            </a:pPr>
            <a:r>
              <a:rPr lang="en-US" sz="3600" b="1" dirty="0">
                <a:solidFill>
                  <a:srgbClr val="002060"/>
                </a:solidFill>
                <a:latin typeface="Calibri" panose="020F0502020204030204" pitchFamily="34" charset="0"/>
                <a:cs typeface="Calibri" panose="020F0502020204030204" pitchFamily="34" charset="0"/>
              </a:rPr>
              <a:t>C</a:t>
            </a:r>
            <a:r>
              <a:rPr lang="vi-VN" sz="36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3600" b="1" dirty="0">
                <a:solidFill>
                  <a:srgbClr val="002060"/>
                </a:solidFill>
                <a:latin typeface="Calibri" panose="020F0502020204030204" pitchFamily="34" charset="0"/>
                <a:cs typeface="Calibri" panose="020F0502020204030204" pitchFamily="34" charset="0"/>
              </a:rPr>
              <a:t>ì</a:t>
            </a:r>
            <a:r>
              <a:rPr lang="vi-VN" sz="3600" b="1" i="0" u="none" strike="noStrike" dirty="0">
                <a:solidFill>
                  <a:srgbClr val="002060"/>
                </a:solidFill>
                <a:effectLst/>
                <a:latin typeface="Calibri" panose="020F0502020204030204" pitchFamily="34" charset="0"/>
                <a:cs typeface="Calibri" panose="020F0502020204030204" pitchFamily="34" charset="0"/>
              </a:rPr>
              <a:t>u</a:t>
            </a:r>
            <a:endParaRPr lang="vi-VN" sz="36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 </a:t>
            </a:r>
            <a:r>
              <a:rPr lang="en-US" sz="2400" b="0" i="0" u="none" strike="noStrike" dirty="0" err="1">
                <a:solidFill>
                  <a:srgbClr val="002060"/>
                </a:solidFill>
                <a:effectLst/>
                <a:latin typeface="Calibri" panose="020F0502020204030204" pitchFamily="34" charset="0"/>
                <a:cs typeface="Calibri" panose="020F0502020204030204" pitchFamily="34" charset="0"/>
              </a:rPr>
              <a:t>Chuột</a:t>
            </a: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sz="24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sz="24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400" b="0" i="0" u="none" strike="noStrike" dirty="0">
                <a:solidFill>
                  <a:srgbClr val="002060"/>
                </a:solidFill>
                <a:effectLst/>
                <a:latin typeface="Calibri" panose="020F0502020204030204" pitchFamily="34" charset="0"/>
                <a:cs typeface="Calibri" panose="020F0502020204030204" pitchFamily="34" charset="0"/>
              </a:rPr>
              <a:t>NXB Hồng Đức, 2019)</a:t>
            </a:r>
            <a:r>
              <a:rPr lang="vi-VN" sz="2400" dirty="0">
                <a:solidFill>
                  <a:srgbClr val="002060"/>
                </a:solidFill>
                <a:latin typeface="Calibri" panose="020F0502020204030204" pitchFamily="34" charset="0"/>
                <a:cs typeface="Calibri" panose="020F0502020204030204" pitchFamily="34" charset="0"/>
              </a:rPr>
              <a:t/>
            </a:r>
            <a:br>
              <a:rPr lang="vi-VN"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6002703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11" name="iŝḻïḑé">
            <a:extLst>
              <a:ext uri="{FF2B5EF4-FFF2-40B4-BE49-F238E27FC236}">
                <a16:creationId xmlns:a16="http://schemas.microsoft.com/office/drawing/2014/main" id="{483CDC00-6520-4C63-A882-332F550E2302}"/>
              </a:ext>
            </a:extLst>
          </p:cNvPr>
          <p:cNvSpPr/>
          <p:nvPr/>
        </p:nvSpPr>
        <p:spPr bwMode="auto">
          <a:xfrm>
            <a:off x="822441" y="16551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1. Chuột con cảm thấy thế nào khi không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
        <p:nvSpPr>
          <p:cNvPr id="14" name="íṩḻíďe">
            <a:extLst>
              <a:ext uri="{FF2B5EF4-FFF2-40B4-BE49-F238E27FC236}">
                <a16:creationId xmlns:a16="http://schemas.microsoft.com/office/drawing/2014/main" id="{2F84EFE9-D55C-46CE-90C5-40E082A746FF}"/>
              </a:ext>
            </a:extLst>
          </p:cNvPr>
          <p:cNvSpPr/>
          <p:nvPr/>
        </p:nvSpPr>
        <p:spPr>
          <a:xfrm>
            <a:off x="9073525" y="3948731"/>
            <a:ext cx="771383" cy="771523"/>
          </a:xfrm>
          <a:custGeom>
            <a:avLst/>
            <a:gdLst>
              <a:gd name="connsiteX0" fmla="*/ 56750 w 607390"/>
              <a:gd name="connsiteY0" fmla="*/ 456490 h 607501"/>
              <a:gd name="connsiteX1" fmla="*/ 56750 w 607390"/>
              <a:gd name="connsiteY1" fmla="*/ 523646 h 607501"/>
              <a:gd name="connsiteX2" fmla="*/ 113641 w 607390"/>
              <a:gd name="connsiteY2" fmla="*/ 531360 h 607501"/>
              <a:gd name="connsiteX3" fmla="*/ 102008 w 607390"/>
              <a:gd name="connsiteY3" fmla="*/ 519744 h 607501"/>
              <a:gd name="connsiteX4" fmla="*/ 56750 w 607390"/>
              <a:gd name="connsiteY4" fmla="*/ 456490 h 607501"/>
              <a:gd name="connsiteX5" fmla="*/ 534959 w 607390"/>
              <a:gd name="connsiteY5" fmla="*/ 262916 h 607501"/>
              <a:gd name="connsiteX6" fmla="*/ 412180 w 607390"/>
              <a:gd name="connsiteY6" fmla="*/ 404943 h 607501"/>
              <a:gd name="connsiteX7" fmla="*/ 405728 w 607390"/>
              <a:gd name="connsiteY7" fmla="*/ 411386 h 607501"/>
              <a:gd name="connsiteX8" fmla="*/ 408364 w 607390"/>
              <a:gd name="connsiteY8" fmla="*/ 429446 h 607501"/>
              <a:gd name="connsiteX9" fmla="*/ 356653 w 607390"/>
              <a:gd name="connsiteY9" fmla="*/ 479722 h 607501"/>
              <a:gd name="connsiteX10" fmla="*/ 332115 w 607390"/>
              <a:gd name="connsiteY10" fmla="*/ 473279 h 607501"/>
              <a:gd name="connsiteX11" fmla="*/ 227422 w 607390"/>
              <a:gd name="connsiteY11" fmla="*/ 541706 h 607501"/>
              <a:gd name="connsiteX12" fmla="*/ 303670 w 607390"/>
              <a:gd name="connsiteY12" fmla="*/ 555954 h 607501"/>
              <a:gd name="connsiteX13" fmla="*/ 308850 w 607390"/>
              <a:gd name="connsiteY13" fmla="*/ 555954 h 607501"/>
              <a:gd name="connsiteX14" fmla="*/ 544047 w 607390"/>
              <a:gd name="connsiteY14" fmla="*/ 327440 h 607501"/>
              <a:gd name="connsiteX15" fmla="*/ 534959 w 607390"/>
              <a:gd name="connsiteY15" fmla="*/ 262916 h 607501"/>
              <a:gd name="connsiteX16" fmla="*/ 285541 w 607390"/>
              <a:gd name="connsiteY16" fmla="*/ 154471 h 607501"/>
              <a:gd name="connsiteX17" fmla="*/ 337195 w 607390"/>
              <a:gd name="connsiteY17" fmla="*/ 206090 h 607501"/>
              <a:gd name="connsiteX18" fmla="*/ 285541 w 607390"/>
              <a:gd name="connsiteY18" fmla="*/ 257709 h 607501"/>
              <a:gd name="connsiteX19" fmla="*/ 233887 w 607390"/>
              <a:gd name="connsiteY19" fmla="*/ 206090 h 607501"/>
              <a:gd name="connsiteX20" fmla="*/ 285541 w 607390"/>
              <a:gd name="connsiteY20" fmla="*/ 154471 h 607501"/>
              <a:gd name="connsiteX21" fmla="*/ 308850 w 607390"/>
              <a:gd name="connsiteY21" fmla="*/ 88672 h 607501"/>
              <a:gd name="connsiteX22" fmla="*/ 73563 w 607390"/>
              <a:gd name="connsiteY22" fmla="*/ 318456 h 607501"/>
              <a:gd name="connsiteX23" fmla="*/ 138178 w 607390"/>
              <a:gd name="connsiteY23" fmla="*/ 484895 h 607501"/>
              <a:gd name="connsiteX24" fmla="*/ 171804 w 607390"/>
              <a:gd name="connsiteY24" fmla="*/ 513301 h 607501"/>
              <a:gd name="connsiteX25" fmla="*/ 306215 w 607390"/>
              <a:gd name="connsiteY25" fmla="*/ 429446 h 607501"/>
              <a:gd name="connsiteX26" fmla="*/ 306215 w 607390"/>
              <a:gd name="connsiteY26" fmla="*/ 426814 h 607501"/>
              <a:gd name="connsiteX27" fmla="*/ 357925 w 607390"/>
              <a:gd name="connsiteY27" fmla="*/ 376537 h 607501"/>
              <a:gd name="connsiteX28" fmla="*/ 367013 w 607390"/>
              <a:gd name="connsiteY28" fmla="*/ 377808 h 607501"/>
              <a:gd name="connsiteX29" fmla="*/ 376010 w 607390"/>
              <a:gd name="connsiteY29" fmla="*/ 368733 h 607501"/>
              <a:gd name="connsiteX30" fmla="*/ 511694 w 607390"/>
              <a:gd name="connsiteY30" fmla="*/ 203564 h 607501"/>
              <a:gd name="connsiteX31" fmla="*/ 479431 w 607390"/>
              <a:gd name="connsiteY31" fmla="*/ 161001 h 607501"/>
              <a:gd name="connsiteX32" fmla="*/ 313940 w 607390"/>
              <a:gd name="connsiteY32" fmla="*/ 88672 h 607501"/>
              <a:gd name="connsiteX33" fmla="*/ 308850 w 607390"/>
              <a:gd name="connsiteY33" fmla="*/ 88672 h 607501"/>
              <a:gd name="connsiteX34" fmla="*/ 508195 w 607390"/>
              <a:gd name="connsiteY34" fmla="*/ 50783 h 607501"/>
              <a:gd name="connsiteX35" fmla="*/ 438081 w 607390"/>
              <a:gd name="connsiteY35" fmla="*/ 69341 h 607501"/>
              <a:gd name="connsiteX36" fmla="*/ 515602 w 607390"/>
              <a:gd name="connsiteY36" fmla="*/ 126152 h 607501"/>
              <a:gd name="connsiteX37" fmla="*/ 537594 w 607390"/>
              <a:gd name="connsiteY37" fmla="*/ 153196 h 607501"/>
              <a:gd name="connsiteX38" fmla="*/ 554407 w 607390"/>
              <a:gd name="connsiteY38" fmla="*/ 89942 h 607501"/>
              <a:gd name="connsiteX39" fmla="*/ 545319 w 607390"/>
              <a:gd name="connsiteY39" fmla="*/ 60266 h 607501"/>
              <a:gd name="connsiteX40" fmla="*/ 508195 w 607390"/>
              <a:gd name="connsiteY40" fmla="*/ 50783 h 607501"/>
              <a:gd name="connsiteX41" fmla="*/ 500572 w 607390"/>
              <a:gd name="connsiteY41" fmla="*/ 756 h 607501"/>
              <a:gd name="connsiteX42" fmla="*/ 584125 w 607390"/>
              <a:gd name="connsiteY42" fmla="*/ 25418 h 607501"/>
              <a:gd name="connsiteX43" fmla="*/ 607390 w 607390"/>
              <a:gd name="connsiteY43" fmla="*/ 91303 h 607501"/>
              <a:gd name="connsiteX44" fmla="*/ 569857 w 607390"/>
              <a:gd name="connsiteY44" fmla="*/ 207466 h 607501"/>
              <a:gd name="connsiteX45" fmla="*/ 594485 w 607390"/>
              <a:gd name="connsiteY45" fmla="*/ 328711 h 607501"/>
              <a:gd name="connsiteX46" fmla="*/ 308850 w 607390"/>
              <a:gd name="connsiteY46" fmla="*/ 607501 h 607501"/>
              <a:gd name="connsiteX47" fmla="*/ 302307 w 607390"/>
              <a:gd name="connsiteY47" fmla="*/ 607501 h 607501"/>
              <a:gd name="connsiteX48" fmla="*/ 165351 w 607390"/>
              <a:gd name="connsiteY48" fmla="*/ 568841 h 607501"/>
              <a:gd name="connsiteX49" fmla="*/ 90376 w 607390"/>
              <a:gd name="connsiteY49" fmla="*/ 584269 h 607501"/>
              <a:gd name="connsiteX50" fmla="*/ 21852 w 607390"/>
              <a:gd name="connsiteY50" fmla="*/ 558495 h 607501"/>
              <a:gd name="connsiteX51" fmla="*/ 30940 w 607390"/>
              <a:gd name="connsiteY51" fmla="*/ 388154 h 607501"/>
              <a:gd name="connsiteX52" fmla="*/ 23125 w 607390"/>
              <a:gd name="connsiteY52" fmla="*/ 317095 h 607501"/>
              <a:gd name="connsiteX53" fmla="*/ 308850 w 607390"/>
              <a:gd name="connsiteY53" fmla="*/ 38304 h 607501"/>
              <a:gd name="connsiteX54" fmla="*/ 315303 w 607390"/>
              <a:gd name="connsiteY54" fmla="*/ 38304 h 607501"/>
              <a:gd name="connsiteX55" fmla="*/ 373466 w 607390"/>
              <a:gd name="connsiteY55" fmla="*/ 44838 h 607501"/>
              <a:gd name="connsiteX56" fmla="*/ 500572 w 607390"/>
              <a:gd name="connsiteY56" fmla="*/ 756 h 60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390" h="607501">
                <a:moveTo>
                  <a:pt x="56750" y="456490"/>
                </a:moveTo>
                <a:cubicBezTo>
                  <a:pt x="46390" y="487527"/>
                  <a:pt x="46390" y="512030"/>
                  <a:pt x="56750" y="523646"/>
                </a:cubicBezTo>
                <a:cubicBezTo>
                  <a:pt x="67110" y="533992"/>
                  <a:pt x="86468" y="536533"/>
                  <a:pt x="113641" y="531360"/>
                </a:cubicBezTo>
                <a:lnTo>
                  <a:pt x="102008" y="519744"/>
                </a:lnTo>
                <a:cubicBezTo>
                  <a:pt x="83923" y="500414"/>
                  <a:pt x="68383" y="479722"/>
                  <a:pt x="56750" y="456490"/>
                </a:cubicBezTo>
                <a:close/>
                <a:moveTo>
                  <a:pt x="534959" y="262916"/>
                </a:moveTo>
                <a:cubicBezTo>
                  <a:pt x="502697" y="309381"/>
                  <a:pt x="461346" y="358478"/>
                  <a:pt x="412180" y="404943"/>
                </a:cubicBezTo>
                <a:lnTo>
                  <a:pt x="405728" y="411386"/>
                </a:lnTo>
                <a:cubicBezTo>
                  <a:pt x="407000" y="416559"/>
                  <a:pt x="408364" y="423002"/>
                  <a:pt x="408364" y="429446"/>
                </a:cubicBezTo>
                <a:cubicBezTo>
                  <a:pt x="407000" y="456490"/>
                  <a:pt x="383735" y="479722"/>
                  <a:pt x="356653" y="479722"/>
                </a:cubicBezTo>
                <a:cubicBezTo>
                  <a:pt x="347565" y="479722"/>
                  <a:pt x="339840" y="477181"/>
                  <a:pt x="332115" y="473279"/>
                </a:cubicBezTo>
                <a:cubicBezTo>
                  <a:pt x="297218" y="500414"/>
                  <a:pt x="262320" y="523646"/>
                  <a:pt x="227422" y="541706"/>
                </a:cubicBezTo>
                <a:cubicBezTo>
                  <a:pt x="251960" y="550781"/>
                  <a:pt x="277769" y="555954"/>
                  <a:pt x="303670" y="555954"/>
                </a:cubicBezTo>
                <a:lnTo>
                  <a:pt x="308850" y="555954"/>
                </a:lnTo>
                <a:cubicBezTo>
                  <a:pt x="435446" y="555954"/>
                  <a:pt x="541502" y="453949"/>
                  <a:pt x="544047" y="327440"/>
                </a:cubicBezTo>
                <a:cubicBezTo>
                  <a:pt x="544047" y="305569"/>
                  <a:pt x="541502" y="283607"/>
                  <a:pt x="534959" y="262916"/>
                </a:cubicBezTo>
                <a:close/>
                <a:moveTo>
                  <a:pt x="285541" y="154471"/>
                </a:moveTo>
                <a:cubicBezTo>
                  <a:pt x="314069" y="154471"/>
                  <a:pt x="337195" y="177582"/>
                  <a:pt x="337195" y="206090"/>
                </a:cubicBezTo>
                <a:cubicBezTo>
                  <a:pt x="337195" y="234598"/>
                  <a:pt x="314069" y="257709"/>
                  <a:pt x="285541" y="257709"/>
                </a:cubicBezTo>
                <a:cubicBezTo>
                  <a:pt x="257013" y="257709"/>
                  <a:pt x="233887" y="234598"/>
                  <a:pt x="233887" y="206090"/>
                </a:cubicBezTo>
                <a:cubicBezTo>
                  <a:pt x="233887" y="177582"/>
                  <a:pt x="257013" y="154471"/>
                  <a:pt x="285541" y="154471"/>
                </a:cubicBezTo>
                <a:close/>
                <a:moveTo>
                  <a:pt x="308850" y="88672"/>
                </a:moveTo>
                <a:cubicBezTo>
                  <a:pt x="182164" y="88672"/>
                  <a:pt x="76198" y="190677"/>
                  <a:pt x="73563" y="318456"/>
                </a:cubicBezTo>
                <a:cubicBezTo>
                  <a:pt x="72291" y="380349"/>
                  <a:pt x="95556" y="439791"/>
                  <a:pt x="138178" y="484895"/>
                </a:cubicBezTo>
                <a:cubicBezTo>
                  <a:pt x="148539" y="495241"/>
                  <a:pt x="160171" y="504316"/>
                  <a:pt x="171804" y="513301"/>
                </a:cubicBezTo>
                <a:cubicBezTo>
                  <a:pt x="210609" y="495241"/>
                  <a:pt x="257140" y="468106"/>
                  <a:pt x="306215" y="429446"/>
                </a:cubicBezTo>
                <a:lnTo>
                  <a:pt x="306215" y="426814"/>
                </a:lnTo>
                <a:cubicBezTo>
                  <a:pt x="307487" y="398409"/>
                  <a:pt x="330752" y="376537"/>
                  <a:pt x="357925" y="376537"/>
                </a:cubicBezTo>
                <a:cubicBezTo>
                  <a:pt x="361833" y="376537"/>
                  <a:pt x="364378" y="377808"/>
                  <a:pt x="367013" y="377808"/>
                </a:cubicBezTo>
                <a:cubicBezTo>
                  <a:pt x="369558" y="375176"/>
                  <a:pt x="372103" y="371364"/>
                  <a:pt x="376010" y="368733"/>
                </a:cubicBezTo>
                <a:cubicBezTo>
                  <a:pt x="432901" y="314554"/>
                  <a:pt x="479431" y="256472"/>
                  <a:pt x="511694" y="203564"/>
                </a:cubicBezTo>
                <a:cubicBezTo>
                  <a:pt x="502697" y="189316"/>
                  <a:pt x="492336" y="173888"/>
                  <a:pt x="479431" y="161001"/>
                </a:cubicBezTo>
                <a:cubicBezTo>
                  <a:pt x="435446" y="115807"/>
                  <a:pt x="377283" y="89942"/>
                  <a:pt x="313940" y="88672"/>
                </a:cubicBezTo>
                <a:cubicBezTo>
                  <a:pt x="312667" y="89942"/>
                  <a:pt x="311395" y="88672"/>
                  <a:pt x="308850" y="88672"/>
                </a:cubicBezTo>
                <a:close/>
                <a:moveTo>
                  <a:pt x="508195" y="50783"/>
                </a:moveTo>
                <a:cubicBezTo>
                  <a:pt x="490110" y="51917"/>
                  <a:pt x="466527" y="57725"/>
                  <a:pt x="438081" y="69341"/>
                </a:cubicBezTo>
                <a:cubicBezTo>
                  <a:pt x="466527" y="83499"/>
                  <a:pt x="492336" y="102920"/>
                  <a:pt x="515602" y="126152"/>
                </a:cubicBezTo>
                <a:cubicBezTo>
                  <a:pt x="523326" y="135137"/>
                  <a:pt x="531142" y="144212"/>
                  <a:pt x="537594" y="153196"/>
                </a:cubicBezTo>
                <a:cubicBezTo>
                  <a:pt x="547955" y="128693"/>
                  <a:pt x="554407" y="108002"/>
                  <a:pt x="554407" y="89942"/>
                </a:cubicBezTo>
                <a:cubicBezTo>
                  <a:pt x="554407" y="77055"/>
                  <a:pt x="551772" y="66710"/>
                  <a:pt x="545319" y="60266"/>
                </a:cubicBezTo>
                <a:cubicBezTo>
                  <a:pt x="538866" y="53188"/>
                  <a:pt x="526280" y="49648"/>
                  <a:pt x="508195" y="50783"/>
                </a:cubicBezTo>
                <a:close/>
                <a:moveTo>
                  <a:pt x="500572" y="756"/>
                </a:moveTo>
                <a:cubicBezTo>
                  <a:pt x="536594" y="-2647"/>
                  <a:pt x="565358" y="5407"/>
                  <a:pt x="584125" y="25418"/>
                </a:cubicBezTo>
                <a:cubicBezTo>
                  <a:pt x="599665" y="42207"/>
                  <a:pt x="607390" y="64169"/>
                  <a:pt x="607390" y="91303"/>
                </a:cubicBezTo>
                <a:cubicBezTo>
                  <a:pt x="607390" y="124791"/>
                  <a:pt x="593122" y="164813"/>
                  <a:pt x="569857" y="207466"/>
                </a:cubicBezTo>
                <a:cubicBezTo>
                  <a:pt x="586669" y="244856"/>
                  <a:pt x="595757" y="286148"/>
                  <a:pt x="594485" y="328711"/>
                </a:cubicBezTo>
                <a:cubicBezTo>
                  <a:pt x="591850" y="482354"/>
                  <a:pt x="463891" y="607501"/>
                  <a:pt x="308850" y="607501"/>
                </a:cubicBezTo>
                <a:lnTo>
                  <a:pt x="302307" y="607501"/>
                </a:lnTo>
                <a:cubicBezTo>
                  <a:pt x="253232" y="606231"/>
                  <a:pt x="206702" y="592073"/>
                  <a:pt x="165351" y="568841"/>
                </a:cubicBezTo>
                <a:cubicBezTo>
                  <a:pt x="138178" y="579187"/>
                  <a:pt x="113641" y="584269"/>
                  <a:pt x="90376" y="584269"/>
                </a:cubicBezTo>
                <a:cubicBezTo>
                  <a:pt x="63203" y="584269"/>
                  <a:pt x="39937" y="576555"/>
                  <a:pt x="21852" y="558495"/>
                </a:cubicBezTo>
                <a:cubicBezTo>
                  <a:pt x="-10410" y="524917"/>
                  <a:pt x="-6593" y="465565"/>
                  <a:pt x="30940" y="388154"/>
                </a:cubicBezTo>
                <a:cubicBezTo>
                  <a:pt x="24488" y="364921"/>
                  <a:pt x="21852" y="341689"/>
                  <a:pt x="23125" y="317095"/>
                </a:cubicBezTo>
                <a:cubicBezTo>
                  <a:pt x="27032" y="163542"/>
                  <a:pt x="154991" y="38304"/>
                  <a:pt x="308850" y="38304"/>
                </a:cubicBezTo>
                <a:lnTo>
                  <a:pt x="315303" y="38304"/>
                </a:lnTo>
                <a:cubicBezTo>
                  <a:pt x="335932" y="38304"/>
                  <a:pt x="355381" y="40936"/>
                  <a:pt x="373466" y="44838"/>
                </a:cubicBezTo>
                <a:cubicBezTo>
                  <a:pt x="421269" y="19020"/>
                  <a:pt x="464550" y="4159"/>
                  <a:pt x="500572" y="756"/>
                </a:cubicBezTo>
                <a:close/>
              </a:path>
            </a:pathLst>
          </a:custGeom>
          <a:solidFill>
            <a:schemeClr val="bg1"/>
          </a:solidFill>
        </p:spPr>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dirty="0">
              <a:ln>
                <a:noFill/>
              </a:ln>
              <a:solidFill>
                <a:srgbClr val="000000"/>
              </a:solidFill>
              <a:effectLst/>
              <a:uLnTx/>
              <a:uFillTx/>
              <a:latin typeface="仓耳玄三M W05" panose="02020400000000000000" pitchFamily="18" charset="-122"/>
              <a:ea typeface="仓耳玄三M W05" panose="02020400000000000000" pitchFamily="18" charset="-122"/>
              <a:cs typeface="+mn-cs"/>
            </a:endParaRPr>
          </a:p>
        </p:txBody>
      </p:sp>
      <p:sp>
        <p:nvSpPr>
          <p:cNvPr id="19" name="椭圆 36">
            <a:extLst>
              <a:ext uri="{FF2B5EF4-FFF2-40B4-BE49-F238E27FC236}">
                <a16:creationId xmlns:a16="http://schemas.microsoft.com/office/drawing/2014/main" id="{43279F03-5C21-4D1B-894B-552174FBB9C6}"/>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sp>
        <p:nvSpPr>
          <p:cNvPr id="21" name="椭圆 38">
            <a:extLst>
              <a:ext uri="{FF2B5EF4-FFF2-40B4-BE49-F238E27FC236}">
                <a16:creationId xmlns:a16="http://schemas.microsoft.com/office/drawing/2014/main" id="{266CEC22-CB1E-4006-A5CE-8F816D378DB1}"/>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仓耳玄三M W05" panose="02020400000000000000" pitchFamily="18" charset="-122"/>
              <a:ea typeface="仓耳玄三M W05" panose="02020400000000000000" pitchFamily="18" charset="-122"/>
              <a:cs typeface="+mn-cs"/>
            </a:endParaRPr>
          </a:p>
        </p:txBody>
      </p:sp>
      <p:pic>
        <p:nvPicPr>
          <p:cNvPr id="2" name="Picture 1">
            <a:extLst>
              <a:ext uri="{FF2B5EF4-FFF2-40B4-BE49-F238E27FC236}">
                <a16:creationId xmlns:a16="http://schemas.microsoft.com/office/drawing/2014/main" id="{5F1E4201-0463-1AD5-DC21-75CA44974A72}"/>
              </a:ext>
            </a:extLst>
          </p:cNvPr>
          <p:cNvPicPr>
            <a:picLocks noChangeAspect="1"/>
          </p:cNvPicPr>
          <p:nvPr/>
        </p:nvPicPr>
        <p:blipFill>
          <a:blip r:embed="rId3"/>
          <a:stretch>
            <a:fillRect/>
          </a:stretch>
        </p:blipFill>
        <p:spPr>
          <a:xfrm>
            <a:off x="2409141" y="475456"/>
            <a:ext cx="6992718" cy="725487"/>
          </a:xfrm>
          <a:prstGeom prst="rect">
            <a:avLst/>
          </a:prstGeom>
        </p:spPr>
      </p:pic>
      <p:sp>
        <p:nvSpPr>
          <p:cNvPr id="3" name="iŝḻïḑé">
            <a:extLst>
              <a:ext uri="{FF2B5EF4-FFF2-40B4-BE49-F238E27FC236}">
                <a16:creationId xmlns:a16="http://schemas.microsoft.com/office/drawing/2014/main" id="{2C61DCF8-C390-EBA7-1331-E050547DB67C}"/>
              </a:ext>
            </a:extLst>
          </p:cNvPr>
          <p:cNvSpPr/>
          <p:nvPr/>
        </p:nvSpPr>
        <p:spPr bwMode="auto">
          <a:xfrm>
            <a:off x="689091" y="3141060"/>
            <a:ext cx="10743730" cy="6068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just"/>
            <a:r>
              <a:rPr lang="vi-VN" sz="4400" i="1" dirty="0">
                <a:solidFill>
                  <a:srgbClr val="000000"/>
                </a:solidFill>
                <a:latin typeface="Arial" panose="020B0604020202020204" pitchFamily="34" charset="0"/>
                <a:cs typeface="Arial" panose="020B0604020202020204" pitchFamily="34" charset="0"/>
              </a:rPr>
              <a:t>2. Vì sao chuột con cảm thấy khoan khoái khi trả rìu cho hươu?</a:t>
            </a:r>
            <a:endParaRPr kumimoji="0" lang="en-US" sz="4400" b="0" i="0" u="none" strike="noStrike" kern="1200" cap="none" spc="0" normalizeH="0" baseline="0" noProof="0" dirty="0">
              <a:ln>
                <a:noFill/>
              </a:ln>
              <a:solidFill>
                <a:srgbClr val="000000"/>
              </a:solidFill>
              <a:effectLst/>
              <a:uLnTx/>
              <a:uFillTx/>
              <a:latin typeface="字魂80号-萌趣小鱼体" panose="020F0502020204030204"/>
              <a:cs typeface="+mn-cs"/>
            </a:endParaRPr>
          </a:p>
        </p:txBody>
      </p:sp>
    </p:spTree>
    <p:custDataLst>
      <p:tags r:id="rId1"/>
    </p:custDataLst>
    <p:extLst>
      <p:ext uri="{BB962C8B-B14F-4D97-AF65-F5344CB8AC3E}">
        <p14:creationId xmlns:p14="http://schemas.microsoft.com/office/powerpoint/2010/main" val="171570932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7FB127D-32B4-453C-9610-85F950D5B6F9}"/>
              </a:ext>
            </a:extLst>
          </p:cNvPr>
          <p:cNvSpPr/>
          <p:nvPr/>
        </p:nvSpPr>
        <p:spPr>
          <a:xfrm>
            <a:off x="0" y="365759"/>
            <a:ext cx="12192000" cy="64922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grpSp>
        <p:nvGrpSpPr>
          <p:cNvPr id="7" name="Group 6">
            <a:extLst>
              <a:ext uri="{FF2B5EF4-FFF2-40B4-BE49-F238E27FC236}">
                <a16:creationId xmlns:a16="http://schemas.microsoft.com/office/drawing/2014/main" id="{E38E302B-7A08-4FB6-AF30-C269F4ED8194}"/>
              </a:ext>
            </a:extLst>
          </p:cNvPr>
          <p:cNvGrpSpPr/>
          <p:nvPr/>
        </p:nvGrpSpPr>
        <p:grpSpPr>
          <a:xfrm>
            <a:off x="1346216" y="-127378"/>
            <a:ext cx="8760506" cy="616109"/>
            <a:chOff x="1381972" y="156713"/>
            <a:chExt cx="8760506" cy="1200329"/>
          </a:xfrm>
        </p:grpSpPr>
        <p:sp>
          <p:nvSpPr>
            <p:cNvPr id="6" name="Pentagon 5"/>
            <p:cNvSpPr/>
            <p:nvPr/>
          </p:nvSpPr>
          <p:spPr>
            <a:xfrm>
              <a:off x="1856935" y="271617"/>
              <a:ext cx="7948247" cy="1085425"/>
            </a:xfrm>
            <a:prstGeom prst="homePlate">
              <a:avLst>
                <a:gd name="adj" fmla="val 0"/>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80号-萌趣小鱼体" panose="020F0502020204030204"/>
                <a:cs typeface="+mn-cs"/>
              </a:endParaRPr>
            </a:p>
          </p:txBody>
        </p:sp>
        <p:sp>
          <p:nvSpPr>
            <p:cNvPr id="5" name="TextBox 4"/>
            <p:cNvSpPr txBox="1"/>
            <p:nvPr/>
          </p:nvSpPr>
          <p:spPr>
            <a:xfrm>
              <a:off x="1381972" y="156713"/>
              <a:ext cx="8760506" cy="64633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rPr>
                <a:t>Đọc</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truyện</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và</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trả</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lời</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câu</a:t>
              </a:r>
              <a:r>
                <a:rPr lang="en-US" sz="3600" dirty="0">
                  <a:solidFill>
                    <a:prstClr val="black"/>
                  </a:solidFill>
                  <a:latin typeface="Calibri" panose="020F0502020204030204" pitchFamily="34" charset="0"/>
                </a:rPr>
                <a:t> </a:t>
              </a:r>
              <a:r>
                <a:rPr lang="en-US" sz="3600" dirty="0" err="1">
                  <a:solidFill>
                    <a:prstClr val="black"/>
                  </a:solidFill>
                  <a:latin typeface="Calibri" panose="020F0502020204030204" pitchFamily="34" charset="0"/>
                </a:rPr>
                <a:t>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grpSp>
      <p:sp>
        <p:nvSpPr>
          <p:cNvPr id="8" name="TextBox 7">
            <a:extLst>
              <a:ext uri="{FF2B5EF4-FFF2-40B4-BE49-F238E27FC236}">
                <a16:creationId xmlns:a16="http://schemas.microsoft.com/office/drawing/2014/main" id="{549FEB5B-9105-DC51-3F82-499F0DD64359}"/>
              </a:ext>
            </a:extLst>
          </p:cNvPr>
          <p:cNvSpPr txBox="1"/>
          <p:nvPr/>
        </p:nvSpPr>
        <p:spPr>
          <a:xfrm>
            <a:off x="126021" y="523419"/>
            <a:ext cx="11855771" cy="6568465"/>
          </a:xfrm>
          <a:prstGeom prst="rect">
            <a:avLst/>
          </a:prstGeom>
          <a:noFill/>
        </p:spPr>
        <p:txBody>
          <a:bodyPr wrap="square" rtlCol="0">
            <a:spAutoFit/>
          </a:bodyPr>
          <a:lstStyle/>
          <a:p>
            <a:pPr algn="ctr" rtl="0">
              <a:spcBef>
                <a:spcPts val="0"/>
              </a:spcBef>
              <a:spcAft>
                <a:spcPts val="500"/>
              </a:spcAft>
            </a:pPr>
            <a:r>
              <a:rPr lang="en-US" sz="3600" b="1" dirty="0">
                <a:solidFill>
                  <a:srgbClr val="002060"/>
                </a:solidFill>
                <a:latin typeface="Calibri" panose="020F0502020204030204" pitchFamily="34" charset="0"/>
                <a:cs typeface="Calibri" panose="020F0502020204030204" pitchFamily="34" charset="0"/>
              </a:rPr>
              <a:t>C</a:t>
            </a:r>
            <a:r>
              <a:rPr lang="vi-VN" sz="3600" b="1" i="0" u="none" strike="noStrike" dirty="0">
                <a:solidFill>
                  <a:srgbClr val="002060"/>
                </a:solidFill>
                <a:effectLst/>
                <a:latin typeface="Calibri" panose="020F0502020204030204" pitchFamily="34" charset="0"/>
                <a:cs typeface="Calibri" panose="020F0502020204030204" pitchFamily="34" charset="0"/>
              </a:rPr>
              <a:t>huột con mượn r</a:t>
            </a:r>
            <a:r>
              <a:rPr lang="en-US" sz="3600" b="1" dirty="0">
                <a:solidFill>
                  <a:srgbClr val="002060"/>
                </a:solidFill>
                <a:latin typeface="Calibri" panose="020F0502020204030204" pitchFamily="34" charset="0"/>
                <a:cs typeface="Calibri" panose="020F0502020204030204" pitchFamily="34" charset="0"/>
              </a:rPr>
              <a:t>ì</a:t>
            </a:r>
            <a:r>
              <a:rPr lang="vi-VN" sz="3600" b="1" i="0" u="none" strike="noStrike" dirty="0">
                <a:solidFill>
                  <a:srgbClr val="002060"/>
                </a:solidFill>
                <a:effectLst/>
                <a:latin typeface="Calibri" panose="020F0502020204030204" pitchFamily="34" charset="0"/>
                <a:cs typeface="Calibri" panose="020F0502020204030204" pitchFamily="34" charset="0"/>
              </a:rPr>
              <a:t>u</a:t>
            </a:r>
            <a:endParaRPr lang="vi-VN" sz="36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400" b="0" i="0" u="none" strike="noStrike" dirty="0">
                <a:solidFill>
                  <a:srgbClr val="002060"/>
                </a:solidFill>
                <a:effectLst/>
                <a:latin typeface="Calibri" panose="020F0502020204030204" pitchFamily="34" charset="0"/>
                <a:cs typeface="Calibri" panose="020F0502020204030204" pitchFamily="34" charset="0"/>
              </a:rPr>
              <a:t>   </a:t>
            </a:r>
            <a:r>
              <a:rPr lang="vi-VN" sz="2800" b="0" i="0" u="none" strike="noStrike" dirty="0">
                <a:solidFill>
                  <a:srgbClr val="002060"/>
                </a:solidFill>
                <a:effectLst/>
                <a:latin typeface="Calibri" panose="020F0502020204030204" pitchFamily="34" charset="0"/>
                <a:cs typeface="Calibri" panose="020F0502020204030204" pitchFamily="34" charset="0"/>
              </a:rPr>
              <a:t>Chiếc rìu của nhà chuột con bị hỏng, nó phải chạy sang mượn rìu nhà bạn hươu. Dùng xong, chuột con nghĩ: “Chiếc rìu này sắc thật, nếu mà nó thuộc về mình thì tốt biết mấy! Hay là mình cứ để ở nhà, không trả lại hươu nữa!”.</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800" b="0" i="0" u="none" strike="noStrike" dirty="0">
                <a:solidFill>
                  <a:srgbClr val="002060"/>
                </a:solidFill>
                <a:effectLst/>
                <a:latin typeface="Calibri" panose="020F0502020204030204" pitchFamily="34" charset="0"/>
                <a:cs typeface="Calibri" panose="020F0502020204030204" pitchFamily="34" charset="0"/>
              </a:rPr>
              <a:t>   </a:t>
            </a:r>
            <a:r>
              <a:rPr lang="vi-VN" sz="2800" b="0" i="0" u="none" strike="noStrike" dirty="0">
                <a:solidFill>
                  <a:srgbClr val="002060"/>
                </a:solidFill>
                <a:effectLst/>
                <a:latin typeface="Calibri" panose="020F0502020204030204" pitchFamily="34" charset="0"/>
                <a:cs typeface="Calibri" panose="020F0502020204030204" pitchFamily="34" charset="0"/>
              </a:rPr>
              <a:t> </a:t>
            </a:r>
            <a:r>
              <a:rPr lang="en-US" sz="2800" b="0" i="0" u="none" strike="noStrike" dirty="0" err="1">
                <a:solidFill>
                  <a:srgbClr val="002060"/>
                </a:solidFill>
                <a:effectLst/>
                <a:latin typeface="Calibri" panose="020F0502020204030204" pitchFamily="34" charset="0"/>
                <a:cs typeface="Calibri" panose="020F0502020204030204" pitchFamily="34" charset="0"/>
              </a:rPr>
              <a:t>Chuột</a:t>
            </a:r>
            <a:r>
              <a:rPr lang="en-US" sz="2800" b="0" i="0" u="none" strike="noStrike" dirty="0">
                <a:solidFill>
                  <a:srgbClr val="002060"/>
                </a:solidFill>
                <a:effectLst/>
                <a:latin typeface="Calibri" panose="020F0502020204030204" pitchFamily="34" charset="0"/>
                <a:cs typeface="Calibri" panose="020F0502020204030204" pitchFamily="34" charset="0"/>
              </a:rPr>
              <a:t> </a:t>
            </a:r>
            <a:r>
              <a:rPr lang="vi-VN" sz="2800" b="0" i="0" u="none" strike="noStrike" dirty="0">
                <a:solidFill>
                  <a:srgbClr val="002060"/>
                </a:solidFill>
                <a:effectLst/>
                <a:latin typeface="Calibri" panose="020F0502020204030204" pitchFamily="34" charset="0"/>
                <a:cs typeface="Calibri" panose="020F0502020204030204" pitchFamily="34" charset="0"/>
              </a:rPr>
              <a:t>con không trả lại rìu cho hươu. Tuy nhiên, trong lòng nó cảm thấy không dễ chịu chút nào, lúc nào cũng như nghe thấy tiếng nói: “Mượn rìu mà chưa trả!”. Mấy ngày sau, chuột con không thể chịu đựng được nữa, nó liền đem chiếc rìu sang trả cho bạn hươu và nói: “Tớ dùng xong rìu rồi, cảm ơn bạn hươu nhé!”. Hươu cười và nói: “Không có gì, lần sau cần dùng thì cứ sang mượn tớ nhé!”.</a:t>
            </a:r>
            <a:endParaRPr lang="vi-VN" sz="28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800" b="0" i="0" u="none" strike="noStrike" dirty="0">
                <a:solidFill>
                  <a:srgbClr val="002060"/>
                </a:solidFill>
                <a:effectLst/>
                <a:latin typeface="Calibri" panose="020F0502020204030204" pitchFamily="34" charset="0"/>
                <a:cs typeface="Calibri" panose="020F0502020204030204" pitchFamily="34" charset="0"/>
              </a:rPr>
              <a:t>   </a:t>
            </a:r>
            <a:r>
              <a:rPr lang="vi-VN" sz="2800" b="0" i="0" u="none" strike="noStrike" dirty="0">
                <a:solidFill>
                  <a:srgbClr val="002060"/>
                </a:solidFill>
                <a:effectLst/>
                <a:latin typeface="Calibri" panose="020F0502020204030204" pitchFamily="34" charset="0"/>
                <a:cs typeface="Calibri" panose="020F0502020204030204" pitchFamily="34" charset="0"/>
              </a:rPr>
              <a:t>Sau khi trả chiếc rìu cho hươu, chuột con cảm thấy lòng khoan khoái hơn rất nhiều.</a:t>
            </a:r>
            <a:endParaRPr lang="vi-VN" sz="28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800" b="0" i="1" u="none" strike="noStrike" dirty="0">
                <a:solidFill>
                  <a:srgbClr val="002060"/>
                </a:solidFill>
                <a:effectLst/>
                <a:latin typeface="Calibri" panose="020F0502020204030204" pitchFamily="34" charset="0"/>
                <a:cs typeface="Calibri" panose="020F0502020204030204" pitchFamily="34" charset="0"/>
              </a:rPr>
              <a:t>(Theo Hoàng Thuý, Truyện kể về những thói quen tốt,</a:t>
            </a:r>
            <a:endParaRPr lang="vi-VN" sz="28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800" b="0" i="0" u="none" strike="noStrike" dirty="0">
                <a:solidFill>
                  <a:srgbClr val="002060"/>
                </a:solidFill>
                <a:effectLst/>
                <a:latin typeface="Calibri" panose="020F0502020204030204" pitchFamily="34" charset="0"/>
                <a:cs typeface="Calibri" panose="020F0502020204030204" pitchFamily="34" charset="0"/>
              </a:rPr>
              <a:t>NXB Hồng Đức, 2019)</a:t>
            </a:r>
            <a:r>
              <a:rPr lang="vi-VN" sz="2800" dirty="0">
                <a:solidFill>
                  <a:srgbClr val="002060"/>
                </a:solidFill>
                <a:latin typeface="Calibri" panose="020F0502020204030204" pitchFamily="34" charset="0"/>
                <a:cs typeface="Calibri" panose="020F0502020204030204" pitchFamily="34" charset="0"/>
              </a:rPr>
              <a:t/>
            </a:r>
            <a:br>
              <a:rPr lang="vi-VN" sz="2800" dirty="0">
                <a:solidFill>
                  <a:srgbClr val="002060"/>
                </a:solidFill>
                <a:latin typeface="Calibri" panose="020F0502020204030204" pitchFamily="34" charset="0"/>
                <a:cs typeface="Calibri" panose="020F0502020204030204" pitchFamily="34" charset="0"/>
              </a:rPr>
            </a:br>
            <a:endParaRPr lang="en-US" sz="280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03790960"/>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Đạo đức 4 T2. Bài 4. TÔN TRỌNG TÀI SẢN CỦA NGƯỜI KHÁC"/>
  <p:tag name="ISPRING_ULTRA_SCORM_COURSE_ID" val="ABBEE486-C1CB-4C46-8AC0-99AE0E9DDD3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r\uFFFD$\uFFFD{B09C515C-14D3-4518-A862-3D99D48CE07F}&quot;,&quot;D:\\Spring 11 - BGĐ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Đạo đức 4 T2. Bài 4. TÔN TRỌNG TÀI SẢN CỦA NGƯỜI KHÁC"/>
</p:tagLst>
</file>

<file path=ppt/tags/tag10.xml><?xml version="1.0" encoding="utf-8"?>
<p:tagLst xmlns:a="http://schemas.openxmlformats.org/drawingml/2006/main" xmlns:r="http://schemas.openxmlformats.org/officeDocument/2006/relationships" xmlns:p="http://schemas.openxmlformats.org/presentationml/2006/main">
  <p:tag name="GENSWF_SLIDE_UID" val="{11304C21-DD9D-4EE7-AB76-273035048B8D}:575"/>
</p:tagLst>
</file>

<file path=ppt/tags/tag11.xml><?xml version="1.0" encoding="utf-8"?>
<p:tagLst xmlns:a="http://schemas.openxmlformats.org/drawingml/2006/main" xmlns:r="http://schemas.openxmlformats.org/officeDocument/2006/relationships" xmlns:p="http://schemas.openxmlformats.org/presentationml/2006/main">
  <p:tag name="GENSWF_SLIDE_UID" val="{F2980278-CCBC-44F2-B244-103ACB8B7FE2}:433"/>
</p:tagLst>
</file>

<file path=ppt/tags/tag12.xml><?xml version="1.0" encoding="utf-8"?>
<p:tagLst xmlns:a="http://schemas.openxmlformats.org/drawingml/2006/main" xmlns:r="http://schemas.openxmlformats.org/officeDocument/2006/relationships" xmlns:p="http://schemas.openxmlformats.org/presentationml/2006/main">
  <p:tag name="GENSWF_SLIDE_UID" val="{A1C22756-3A99-417C-B6D6-4856167CB95E}:559"/>
</p:tagLst>
</file>

<file path=ppt/tags/tag13.xml><?xml version="1.0" encoding="utf-8"?>
<p:tagLst xmlns:a="http://schemas.openxmlformats.org/drawingml/2006/main" xmlns:r="http://schemas.openxmlformats.org/officeDocument/2006/relationships" xmlns:p="http://schemas.openxmlformats.org/presentationml/2006/main">
  <p:tag name="GENSWF_SLIDE_UID" val="{FDA0EFAA-0696-4EC0-8A13-83BE8BBC15B5}:574"/>
</p:tagLst>
</file>

<file path=ppt/tags/tag14.xml><?xml version="1.0" encoding="utf-8"?>
<p:tagLst xmlns:a="http://schemas.openxmlformats.org/drawingml/2006/main" xmlns:r="http://schemas.openxmlformats.org/officeDocument/2006/relationships" xmlns:p="http://schemas.openxmlformats.org/presentationml/2006/main">
  <p:tag name="GENSWF_SLIDE_UID" val="{27A4D2FF-A063-4A38-A78C-9A75B7FC6CDE}:560"/>
</p:tagLst>
</file>

<file path=ppt/tags/tag15.xml><?xml version="1.0" encoding="utf-8"?>
<p:tagLst xmlns:a="http://schemas.openxmlformats.org/drawingml/2006/main" xmlns:r="http://schemas.openxmlformats.org/officeDocument/2006/relationships" xmlns:p="http://schemas.openxmlformats.org/presentationml/2006/main">
  <p:tag name="GENSWF_SLIDE_UID" val="{42A79A07-832E-41DD-A055-7F1C2AF227A4}:561"/>
</p:tagLst>
</file>

<file path=ppt/tags/tag16.xml><?xml version="1.0" encoding="utf-8"?>
<p:tagLst xmlns:a="http://schemas.openxmlformats.org/drawingml/2006/main" xmlns:r="http://schemas.openxmlformats.org/officeDocument/2006/relationships" xmlns:p="http://schemas.openxmlformats.org/presentationml/2006/main">
  <p:tag name="GENSWF_SLIDE_UID" val="{2C2F28FB-98F0-4D67-8BE3-58A2B9C6D4B7}:562"/>
</p:tagLst>
</file>

<file path=ppt/tags/tag17.xml><?xml version="1.0" encoding="utf-8"?>
<p:tagLst xmlns:a="http://schemas.openxmlformats.org/drawingml/2006/main" xmlns:r="http://schemas.openxmlformats.org/officeDocument/2006/relationships" xmlns:p="http://schemas.openxmlformats.org/presentationml/2006/main">
  <p:tag name="GENSWF_SLIDE_UID" val="{6B205316-E9D2-499C-B93E-C64967705DC5}:563"/>
</p:tagLst>
</file>

<file path=ppt/tags/tag18.xml><?xml version="1.0" encoding="utf-8"?>
<p:tagLst xmlns:a="http://schemas.openxmlformats.org/drawingml/2006/main" xmlns:r="http://schemas.openxmlformats.org/officeDocument/2006/relationships" xmlns:p="http://schemas.openxmlformats.org/presentationml/2006/main">
  <p:tag name="GENSWF_SLIDE_UID" val="{032F4461-24CA-4EC4-B4AB-C51E264DD750}:565"/>
</p:tagLst>
</file>

<file path=ppt/tags/tag19.xml><?xml version="1.0" encoding="utf-8"?>
<p:tagLst xmlns:a="http://schemas.openxmlformats.org/drawingml/2006/main" xmlns:r="http://schemas.openxmlformats.org/officeDocument/2006/relationships" xmlns:p="http://schemas.openxmlformats.org/presentationml/2006/main">
  <p:tag name="GENSWF_SLIDE_UID" val="{0C41704B-DFCF-4E29-AD3D-939749BE66AC}:576"/>
</p:tagLst>
</file>

<file path=ppt/tags/tag2.xml><?xml version="1.0" encoding="utf-8"?>
<p:tagLst xmlns:a="http://schemas.openxmlformats.org/drawingml/2006/main" xmlns:r="http://schemas.openxmlformats.org/officeDocument/2006/relationships" xmlns:p="http://schemas.openxmlformats.org/presentationml/2006/main">
  <p:tag name="GENSWF_SLIDE_UID" val="{9C481721-47A1-425F-960E-5A8EFB38475F}: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C3DDCFAD-6D52-4F57-856B-700CC566022F}:567"/>
</p:tagLst>
</file>

<file path=ppt/tags/tag21.xml><?xml version="1.0" encoding="utf-8"?>
<p:tagLst xmlns:a="http://schemas.openxmlformats.org/drawingml/2006/main" xmlns:r="http://schemas.openxmlformats.org/officeDocument/2006/relationships" xmlns:p="http://schemas.openxmlformats.org/presentationml/2006/main">
  <p:tag name="GENSWF_SLIDE_UID" val="{053A9447-C15E-403F-A433-35FEBA0C73A9}:568"/>
</p:tagLst>
</file>

<file path=ppt/tags/tag22.xml><?xml version="1.0" encoding="utf-8"?>
<p:tagLst xmlns:a="http://schemas.openxmlformats.org/drawingml/2006/main" xmlns:r="http://schemas.openxmlformats.org/officeDocument/2006/relationships" xmlns:p="http://schemas.openxmlformats.org/presentationml/2006/main">
  <p:tag name="GENSWF_SLIDE_UID" val="{9C72CF9A-CE52-4F30-8563-3B7AE345E839}:569"/>
</p:tagLst>
</file>

<file path=ppt/tags/tag23.xml><?xml version="1.0" encoding="utf-8"?>
<p:tagLst xmlns:a="http://schemas.openxmlformats.org/drawingml/2006/main" xmlns:r="http://schemas.openxmlformats.org/officeDocument/2006/relationships" xmlns:p="http://schemas.openxmlformats.org/presentationml/2006/main">
  <p:tag name="GENSWF_SLIDE_UID" val="{2BB9C554-DB3C-4EA8-BECC-600B78593F3B}:570"/>
</p:tagLst>
</file>

<file path=ppt/tags/tag24.xml><?xml version="1.0" encoding="utf-8"?>
<p:tagLst xmlns:a="http://schemas.openxmlformats.org/drawingml/2006/main" xmlns:r="http://schemas.openxmlformats.org/officeDocument/2006/relationships" xmlns:p="http://schemas.openxmlformats.org/presentationml/2006/main">
  <p:tag name="GENSWF_SLIDE_UID" val="{ACADC616-6ED3-4C03-BBEF-437DDEBF9852}:571"/>
</p:tagLst>
</file>

<file path=ppt/tags/tag25.xml><?xml version="1.0" encoding="utf-8"?>
<p:tagLst xmlns:a="http://schemas.openxmlformats.org/drawingml/2006/main" xmlns:r="http://schemas.openxmlformats.org/officeDocument/2006/relationships" xmlns:p="http://schemas.openxmlformats.org/presentationml/2006/main">
  <p:tag name="GENSWF_SLIDE_UID" val="{8C4954A4-8F4C-4B10-A743-68CCC0E0DC69}:572"/>
</p:tagLst>
</file>

<file path=ppt/tags/tag26.xml><?xml version="1.0" encoding="utf-8"?>
<p:tagLst xmlns:a="http://schemas.openxmlformats.org/drawingml/2006/main" xmlns:r="http://schemas.openxmlformats.org/officeDocument/2006/relationships" xmlns:p="http://schemas.openxmlformats.org/presentationml/2006/main">
  <p:tag name="GENSWF_SLIDE_UID" val="{6C2A8FC8-C1D6-4A5B-AC52-55FB3BAC39A3}:573"/>
</p:tagLst>
</file>

<file path=ppt/tags/tag3.xml><?xml version="1.0" encoding="utf-8"?>
<p:tagLst xmlns:a="http://schemas.openxmlformats.org/drawingml/2006/main" xmlns:r="http://schemas.openxmlformats.org/officeDocument/2006/relationships" xmlns:p="http://schemas.openxmlformats.org/presentationml/2006/main">
  <p:tag name="GENSWF_SLIDE_UID" val="{49B63E80-1B96-4660-A6BC-F36E4999FE32}:317"/>
</p:tagLst>
</file>

<file path=ppt/tags/tag4.xml><?xml version="1.0" encoding="utf-8"?>
<p:tagLst xmlns:a="http://schemas.openxmlformats.org/drawingml/2006/main" xmlns:r="http://schemas.openxmlformats.org/officeDocument/2006/relationships" xmlns:p="http://schemas.openxmlformats.org/presentationml/2006/main">
  <p:tag name="GENSWF_SLIDE_UID" val="{6439C188-F0DE-4731-B0AE-E624E6D9C107}:558"/>
</p:tagLst>
</file>

<file path=ppt/tags/tag5.xml><?xml version="1.0" encoding="utf-8"?>
<p:tagLst xmlns:a="http://schemas.openxmlformats.org/drawingml/2006/main" xmlns:r="http://schemas.openxmlformats.org/officeDocument/2006/relationships" xmlns:p="http://schemas.openxmlformats.org/presentationml/2006/main">
  <p:tag name="GENSWF_SLIDE_UID" val="{BD39094D-F004-44AD-9198-F06AAA663612}:305"/>
</p:tagLst>
</file>

<file path=ppt/tags/tag6.xml><?xml version="1.0" encoding="utf-8"?>
<p:tagLst xmlns:a="http://schemas.openxmlformats.org/drawingml/2006/main" xmlns:r="http://schemas.openxmlformats.org/officeDocument/2006/relationships" xmlns:p="http://schemas.openxmlformats.org/presentationml/2006/main">
  <p:tag name="GENSWF_SLIDE_UID" val="{8053D899-1DCA-47AD-B326-DA186F1C1801}:267"/>
</p:tagLst>
</file>

<file path=ppt/tags/tag7.xml><?xml version="1.0" encoding="utf-8"?>
<p:tagLst xmlns:a="http://schemas.openxmlformats.org/drawingml/2006/main" xmlns:r="http://schemas.openxmlformats.org/officeDocument/2006/relationships" xmlns:p="http://schemas.openxmlformats.org/presentationml/2006/main">
  <p:tag name="GENSWF_SLIDE_UID" val="{4FCD8D1B-ECDB-4309-91DC-AD4460895B6A}:325"/>
</p:tagLst>
</file>

<file path=ppt/tags/tag8.xml><?xml version="1.0" encoding="utf-8"?>
<p:tagLst xmlns:a="http://schemas.openxmlformats.org/drawingml/2006/main" xmlns:r="http://schemas.openxmlformats.org/officeDocument/2006/relationships" xmlns:p="http://schemas.openxmlformats.org/presentationml/2006/main">
  <p:tag name="GENSWF_SLIDE_UID" val="{951D8CC0-1FC5-40BD-8AA9-1DC9D2996139}:277"/>
</p:tagLst>
</file>

<file path=ppt/tags/tag9.xml><?xml version="1.0" encoding="utf-8"?>
<p:tagLst xmlns:a="http://schemas.openxmlformats.org/drawingml/2006/main" xmlns:r="http://schemas.openxmlformats.org/officeDocument/2006/relationships" xmlns:p="http://schemas.openxmlformats.org/presentationml/2006/main">
  <p:tag name="GENSWF_SLIDE_UID" val="{737CFBCE-CD28-430E-BE18-92B0F95CC62C}:320"/>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fontScheme name="qcx34kig">
      <a:majorFont>
        <a:latin typeface="字魂80号-萌趣小鱼体" panose="020F0302020204030204"/>
        <a:ea typeface="字魂80号-萌趣小鱼体"/>
        <a:cs typeface=""/>
      </a:majorFont>
      <a:minorFont>
        <a:latin typeface="字魂80号-萌趣小鱼体" panose="020F0502020204030204"/>
        <a:ea typeface="字魂80号-萌趣小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47C1F6"/>
    </a:accent1>
    <a:accent2>
      <a:srgbClr val="FF0000"/>
    </a:accent2>
    <a:accent3>
      <a:srgbClr val="FFB900"/>
    </a:accent3>
    <a:accent4>
      <a:srgbClr val="FF97A8"/>
    </a:accent4>
    <a:accent5>
      <a:srgbClr val="47C1F6"/>
    </a:accent5>
    <a:accent6>
      <a:srgbClr val="FF0000"/>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emplate>9Slide.vn</Template>
  <TotalTime>137</TotalTime>
  <Words>1617</Words>
  <Application>Microsoft Office PowerPoint</Application>
  <PresentationFormat>Widescreen</PresentationFormat>
  <Paragraphs>69</Paragraphs>
  <Slides>25</Slides>
  <Notes>11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25</vt:i4>
      </vt:variant>
    </vt:vector>
  </HeadingPairs>
  <TitlesOfParts>
    <vt:vector size="42" baseType="lpstr">
      <vt:lpstr>#9Slide03 Arima Madurai Medium</vt:lpstr>
      <vt:lpstr>等线</vt:lpstr>
      <vt:lpstr>微软雅黑</vt:lpstr>
      <vt:lpstr>宋体</vt:lpstr>
      <vt:lpstr>仓耳玄三M W05</vt:lpstr>
      <vt:lpstr>仓耳章鱼小丸子体 W01</vt:lpstr>
      <vt:lpstr>字魂79号-萌趣奶油体</vt:lpstr>
      <vt:lpstr>字魂80号-萌趣小鱼体</vt:lpstr>
      <vt:lpstr>汉仪正圆-45W</vt:lpstr>
      <vt:lpstr>汉仪润圆-65W</vt:lpstr>
      <vt:lpstr>Arial</vt:lpstr>
      <vt:lpstr>Calibri</vt:lpstr>
      <vt:lpstr>Cambria</vt:lpstr>
      <vt:lpstr>Times New Roman</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4 T2. Bài 4. TÔN TRỌNG TÀI SẢN CỦA NGƯỜI KHÁC</dc:title>
  <dc:subject>9Slide.vn</dc:subject>
  <dc:creator>huong</dc:creator>
  <dc:description>9Slide.vn</dc:description>
  <cp:lastModifiedBy>STD</cp:lastModifiedBy>
  <cp:revision>41</cp:revision>
  <dcterms:created xsi:type="dcterms:W3CDTF">2023-09-19T02:39:41Z</dcterms:created>
  <dcterms:modified xsi:type="dcterms:W3CDTF">2024-12-14T12:38:37Z</dcterms:modified>
  <cp:category>9Slide.vn</cp:category>
</cp:coreProperties>
</file>