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77" r:id="rId3"/>
    <p:sldId id="259" r:id="rId4"/>
    <p:sldId id="279" r:id="rId5"/>
    <p:sldId id="261" r:id="rId6"/>
    <p:sldId id="260" r:id="rId7"/>
    <p:sldId id="280" r:id="rId8"/>
    <p:sldId id="281" r:id="rId9"/>
    <p:sldId id="282" r:id="rId10"/>
    <p:sldId id="283" r:id="rId11"/>
    <p:sldId id="284" r:id="rId12"/>
    <p:sldId id="7695" r:id="rId13"/>
    <p:sldId id="285" r:id="rId14"/>
    <p:sldId id="289" r:id="rId15"/>
    <p:sldId id="290" r:id="rId16"/>
    <p:sldId id="291" r:id="rId17"/>
    <p:sldId id="292" r:id="rId18"/>
    <p:sldId id="293" r:id="rId19"/>
    <p:sldId id="294" r:id="rId20"/>
    <p:sldId id="295" r:id="rId21"/>
    <p:sldId id="270" r:id="rId22"/>
    <p:sldId id="276"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278" autoAdjust="0"/>
  </p:normalViewPr>
  <p:slideViewPr>
    <p:cSldViewPr snapToGrid="0">
      <p:cViewPr varScale="1">
        <p:scale>
          <a:sx n="60" d="100"/>
          <a:sy n="60" d="100"/>
        </p:scale>
        <p:origin x="11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9449C-CFE1-4CCC-8E82-A95801A1863D}" type="datetimeFigureOut">
              <a:rPr lang="en-US" smtClean="0"/>
              <a:t>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29CFF-0C9A-4406-9EFD-D4D5ECA7F594}" type="slidenum">
              <a:rPr lang="en-US" smtClean="0"/>
              <a:t>‹#›</a:t>
            </a:fld>
            <a:endParaRPr lang="en-US"/>
          </a:p>
        </p:txBody>
      </p:sp>
    </p:spTree>
    <p:extLst>
      <p:ext uri="{BB962C8B-B14F-4D97-AF65-F5344CB8AC3E}">
        <p14:creationId xmlns:p14="http://schemas.microsoft.com/office/powerpoint/2010/main" val="1646696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A29CFF-0C9A-4406-9EFD-D4D5ECA7F594}" type="slidenum">
              <a:rPr lang="en-US" smtClean="0"/>
              <a:t>1</a:t>
            </a:fld>
            <a:endParaRPr lang="en-US"/>
          </a:p>
        </p:txBody>
      </p:sp>
    </p:spTree>
    <p:extLst>
      <p:ext uri="{BB962C8B-B14F-4D97-AF65-F5344CB8AC3E}">
        <p14:creationId xmlns:p14="http://schemas.microsoft.com/office/powerpoint/2010/main" val="1744685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Những đồ dùng, đồ chơi mà các em vừa kể chính là tài sản riêng của mỗi em. Tài sản của mỗi người đều rất đáng quý với bản thân họ. Đó không chỉ là những món đồ có giá trị vật chất mà còn có cả tinh thần. Vì vậy khi gặp tài sản của người khác các em phải làm gì? Bài học: </a:t>
            </a:r>
            <a:r>
              <a:rPr lang="nl-NL" sz="1800" b="1" dirty="0">
                <a:effectLst/>
                <a:latin typeface="Times New Roman" panose="02020603050405020304" pitchFamily="18" charset="0"/>
                <a:ea typeface="Times New Roman" panose="02020603050405020304" pitchFamily="18" charset="0"/>
              </a:rPr>
              <a:t>Tôn trọng tài sản của người khác </a:t>
            </a:r>
            <a:endParaRPr lang="en-US" dirty="0"/>
          </a:p>
        </p:txBody>
      </p:sp>
      <p:sp>
        <p:nvSpPr>
          <p:cNvPr id="4" name="Slide Number Placeholder 3"/>
          <p:cNvSpPr>
            <a:spLocks noGrp="1"/>
          </p:cNvSpPr>
          <p:nvPr>
            <p:ph type="sldNum" sz="quarter" idx="5"/>
          </p:nvPr>
        </p:nvSpPr>
        <p:spPr/>
        <p:txBody>
          <a:bodyPr/>
          <a:lstStyle/>
          <a:p>
            <a:fld id="{C0A29CFF-0C9A-4406-9EFD-D4D5ECA7F594}" type="slidenum">
              <a:rPr lang="en-US" smtClean="0"/>
              <a:t>3</a:t>
            </a:fld>
            <a:endParaRPr lang="en-US"/>
          </a:p>
        </p:txBody>
      </p:sp>
    </p:spTree>
    <p:extLst>
      <p:ext uri="{BB962C8B-B14F-4D97-AF65-F5344CB8AC3E}">
        <p14:creationId xmlns:p14="http://schemas.microsoft.com/office/powerpoint/2010/main" val="1762438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12/7/2024</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12992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12/7/2024</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628996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12/7/2024</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696227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12/7/2024</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527739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12/7/2024</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95684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12/7/2024</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531945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12/7/2024</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21487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12/7/2024</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001612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12/7/2024</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88565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12/7/2024</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8143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12/7/2024</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147589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64B67393-3359-CA6B-8EFE-2B2215337CD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3" name="Group 2">
            <a:extLst>
              <a:ext uri="{FF2B5EF4-FFF2-40B4-BE49-F238E27FC236}">
                <a16:creationId xmlns:a16="http://schemas.microsoft.com/office/drawing/2014/main" id="{40C84155-9F84-24CA-DD13-124C9DEC38C9}"/>
              </a:ext>
            </a:extLst>
          </p:cNvPr>
          <p:cNvGrpSpPr/>
          <p:nvPr userDrawn="1"/>
        </p:nvGrpSpPr>
        <p:grpSpPr>
          <a:xfrm>
            <a:off x="-3408602" y="0"/>
            <a:ext cx="3842965" cy="2357824"/>
            <a:chOff x="5586065" y="1777554"/>
            <a:chExt cx="2882224" cy="1768368"/>
          </a:xfrm>
        </p:grpSpPr>
        <p:grpSp>
          <p:nvGrpSpPr>
            <p:cNvPr id="4" name="Group 3">
              <a:extLst>
                <a:ext uri="{FF2B5EF4-FFF2-40B4-BE49-F238E27FC236}">
                  <a16:creationId xmlns:a16="http://schemas.microsoft.com/office/drawing/2014/main" id="{9D59D0B6-C0F9-2C83-1970-217DA02A29E0}"/>
                </a:ext>
              </a:extLst>
            </p:cNvPr>
            <p:cNvGrpSpPr/>
            <p:nvPr userDrawn="1"/>
          </p:nvGrpSpPr>
          <p:grpSpPr>
            <a:xfrm>
              <a:off x="5586065" y="1777554"/>
              <a:ext cx="2882224" cy="1768368"/>
              <a:chOff x="6282158" y="1877677"/>
              <a:chExt cx="4326340" cy="2783227"/>
            </a:xfrm>
          </p:grpSpPr>
          <p:sp>
            <p:nvSpPr>
              <p:cNvPr id="6" name="Freeform: Shape 5">
                <a:extLst>
                  <a:ext uri="{FF2B5EF4-FFF2-40B4-BE49-F238E27FC236}">
                    <a16:creationId xmlns:a16="http://schemas.microsoft.com/office/drawing/2014/main" id="{8114B4D1-313C-45A4-C5FC-316D4525D8C5}"/>
                  </a:ext>
                </a:extLst>
              </p:cNvPr>
              <p:cNvSpPr/>
              <p:nvPr userDrawn="1"/>
            </p:nvSpPr>
            <p:spPr>
              <a:xfrm>
                <a:off x="6758029" y="1877677"/>
                <a:ext cx="3140770"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99"/>
              </a:p>
            </p:txBody>
          </p:sp>
          <p:sp>
            <p:nvSpPr>
              <p:cNvPr id="7" name="TextBox 6">
                <a:extLst>
                  <a:ext uri="{FF2B5EF4-FFF2-40B4-BE49-F238E27FC236}">
                    <a16:creationId xmlns:a16="http://schemas.microsoft.com/office/drawing/2014/main" id="{7EA19B25-7F42-608E-7C05-1FF2DC8F89EE}"/>
                  </a:ext>
                </a:extLst>
              </p:cNvPr>
              <p:cNvSpPr txBox="1"/>
              <p:nvPr userDrawn="1"/>
            </p:nvSpPr>
            <p:spPr>
              <a:xfrm>
                <a:off x="6758029" y="4047336"/>
                <a:ext cx="3562065" cy="363154"/>
              </a:xfrm>
              <a:prstGeom prst="rect">
                <a:avLst/>
              </a:prstGeom>
              <a:noFill/>
            </p:spPr>
            <p:txBody>
              <a:bodyPr wrap="square" rtlCol="0">
                <a:spAutoFit/>
              </a:bodyPr>
              <a:lstStyle/>
              <a:p>
                <a:r>
                  <a:rPr lang="en-US" sz="1399" b="1"/>
                  <a:t>GIÁO ÁN ĐƯỢC CHIA SẺ TẠI</a:t>
                </a:r>
              </a:p>
            </p:txBody>
          </p:sp>
          <p:sp>
            <p:nvSpPr>
              <p:cNvPr id="8" name="TextBox 7">
                <a:extLst>
                  <a:ext uri="{FF2B5EF4-FFF2-40B4-BE49-F238E27FC236}">
                    <a16:creationId xmlns:a16="http://schemas.microsoft.com/office/drawing/2014/main" id="{E8F357AC-20B2-F8E6-76FE-F72B3B62847E}"/>
                  </a:ext>
                </a:extLst>
              </p:cNvPr>
              <p:cNvSpPr txBox="1"/>
              <p:nvPr userDrawn="1"/>
            </p:nvSpPr>
            <p:spPr>
              <a:xfrm>
                <a:off x="6282158" y="4297750"/>
                <a:ext cx="4326340" cy="363154"/>
              </a:xfrm>
              <a:prstGeom prst="rect">
                <a:avLst/>
              </a:prstGeom>
              <a:noFill/>
            </p:spPr>
            <p:txBody>
              <a:bodyPr wrap="square" rtlCol="0">
                <a:spAutoFit/>
              </a:bodyPr>
              <a:lstStyle/>
              <a:p>
                <a:r>
                  <a:rPr lang="en-US" sz="1399" b="1">
                    <a:solidFill>
                      <a:srgbClr val="FF0000"/>
                    </a:solidFill>
                  </a:rPr>
                  <a:t>https://www.hanhtranggiaovien.com</a:t>
                </a:r>
              </a:p>
            </p:txBody>
          </p:sp>
        </p:grpSp>
        <p:pic>
          <p:nvPicPr>
            <p:cNvPr id="5" name="Picture 4">
              <a:extLst>
                <a:ext uri="{FF2B5EF4-FFF2-40B4-BE49-F238E27FC236}">
                  <a16:creationId xmlns:a16="http://schemas.microsoft.com/office/drawing/2014/main" id="{C284235F-74C5-F00E-98FE-694E26F4752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82955" y="1920734"/>
              <a:ext cx="1451954" cy="1360688"/>
            </a:xfrm>
            <a:prstGeom prst="rect">
              <a:avLst/>
            </a:prstGeom>
          </p:spPr>
        </p:pic>
      </p:grpSp>
    </p:spTree>
    <p:extLst>
      <p:ext uri="{BB962C8B-B14F-4D97-AF65-F5344CB8AC3E}">
        <p14:creationId xmlns:p14="http://schemas.microsoft.com/office/powerpoint/2010/main" val="2545460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3.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17.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23.png"/><Relationship Id="rId5" Type="http://schemas.openxmlformats.org/officeDocument/2006/relationships/image" Target="../media/image19.png"/><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24.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sv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8.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B4DA9B0B-83D3-C44F-978A-54F2BAE68C90}"/>
              </a:ext>
            </a:extLst>
          </p:cNvPr>
          <p:cNvGrpSpPr/>
          <p:nvPr/>
        </p:nvGrpSpPr>
        <p:grpSpPr>
          <a:xfrm>
            <a:off x="0" y="0"/>
            <a:ext cx="12192000" cy="6858000"/>
            <a:chOff x="0" y="-152400"/>
            <a:chExt cx="12192000" cy="7010400"/>
          </a:xfrm>
        </p:grpSpPr>
        <p:sp>
          <p:nvSpPr>
            <p:cNvPr id="2" name="Rectangle 1">
              <a:extLst>
                <a:ext uri="{FF2B5EF4-FFF2-40B4-BE49-F238E27FC236}">
                  <a16:creationId xmlns:a16="http://schemas.microsoft.com/office/drawing/2014/main" id="{C13D0F49-A10E-7ECD-3565-B81F507F6BDF}"/>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16A0331-67FE-31A7-6068-D7622AF8225D}"/>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2E58BD9-59A6-E5C3-0320-044397C6A0C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A3D5310-00AC-300D-97EB-CF517E858EAD}"/>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389F65D-4B1F-6918-824D-3186E6CB2CA3}"/>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B31107A-F7D9-AE62-9278-9F3AB2A933B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F5B4401-FCB6-B901-5070-6DC275B01E92}"/>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D7BDEEB-7820-8DA8-C68E-F05F1FC20F65}"/>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5DC8662-9CFB-18D8-C326-E1E695EC1031}"/>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B893986-DB7D-1EA5-B53A-A4F3CCBA3A06}"/>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3B6E0CE-0D56-BE2D-30B1-FBCD7987895C}"/>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A03F3FD-6ACA-C9E1-E010-41BC234CE1D3}"/>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5FF04E8-3593-8D11-525F-B0C408433E14}"/>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E7C8FF9-B1FA-B203-06E9-32B37FB9AFD3}"/>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486922A3-68CD-6F3F-DA01-AD447DF1ABF7}"/>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051307B-CB1C-D061-B99E-36E01B3E93BB}"/>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669F51A7-8705-B02D-3818-DE71CFF5D954}"/>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8EB6FBD-BADB-703E-5971-98445B94DBB8}"/>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18D051A-AF4A-0E32-5108-4C64B6C8C6DD}"/>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E7C228B-8FFB-24E4-2CB6-CEBB592D1F6A}"/>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Rectangle: Rounded Corners 22">
            <a:extLst>
              <a:ext uri="{FF2B5EF4-FFF2-40B4-BE49-F238E27FC236}">
                <a16:creationId xmlns:a16="http://schemas.microsoft.com/office/drawing/2014/main" id="{2B5E1D66-BDE1-A39B-A991-C42CD699953C}"/>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173CFCE4-D518-5282-38ED-F8F70C181E4D}"/>
              </a:ext>
            </a:extLst>
          </p:cNvPr>
          <p:cNvGrpSpPr/>
          <p:nvPr/>
        </p:nvGrpSpPr>
        <p:grpSpPr>
          <a:xfrm flipH="1">
            <a:off x="183015" y="935665"/>
            <a:ext cx="985384" cy="5307679"/>
            <a:chOff x="11302310" y="935665"/>
            <a:chExt cx="985384" cy="5307679"/>
          </a:xfrm>
        </p:grpSpPr>
        <p:grpSp>
          <p:nvGrpSpPr>
            <p:cNvPr id="25" name="Group 24">
              <a:extLst>
                <a:ext uri="{FF2B5EF4-FFF2-40B4-BE49-F238E27FC236}">
                  <a16:creationId xmlns:a16="http://schemas.microsoft.com/office/drawing/2014/main" id="{1B4A7B7C-A0C0-D39B-D23C-84972C6264F6}"/>
                </a:ext>
              </a:extLst>
            </p:cNvPr>
            <p:cNvGrpSpPr/>
            <p:nvPr/>
          </p:nvGrpSpPr>
          <p:grpSpPr>
            <a:xfrm>
              <a:off x="11372981" y="935665"/>
              <a:ext cx="909396" cy="797442"/>
              <a:chOff x="11372981" y="935665"/>
              <a:chExt cx="909396" cy="797442"/>
            </a:xfrm>
          </p:grpSpPr>
          <p:sp>
            <p:nvSpPr>
              <p:cNvPr id="41" name="Oval 40">
                <a:extLst>
                  <a:ext uri="{FF2B5EF4-FFF2-40B4-BE49-F238E27FC236}">
                    <a16:creationId xmlns:a16="http://schemas.microsoft.com/office/drawing/2014/main" id="{DBB4D641-11AF-BDA1-4104-3AAF5059FC0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Block Arc 41">
                <a:extLst>
                  <a:ext uri="{FF2B5EF4-FFF2-40B4-BE49-F238E27FC236}">
                    <a16:creationId xmlns:a16="http://schemas.microsoft.com/office/drawing/2014/main" id="{B6CBB636-0E06-6367-29E4-5AA163005176}"/>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6BFDBE0B-C333-226B-5EC6-F10931F568B6}"/>
                </a:ext>
              </a:extLst>
            </p:cNvPr>
            <p:cNvGrpSpPr/>
            <p:nvPr/>
          </p:nvGrpSpPr>
          <p:grpSpPr>
            <a:xfrm>
              <a:off x="11378298" y="1837712"/>
              <a:ext cx="909396" cy="797442"/>
              <a:chOff x="11372981" y="935665"/>
              <a:chExt cx="909396" cy="797442"/>
            </a:xfrm>
          </p:grpSpPr>
          <p:sp>
            <p:nvSpPr>
              <p:cNvPr id="39" name="Oval 38">
                <a:extLst>
                  <a:ext uri="{FF2B5EF4-FFF2-40B4-BE49-F238E27FC236}">
                    <a16:creationId xmlns:a16="http://schemas.microsoft.com/office/drawing/2014/main" id="{28BC4D69-3C17-3821-C799-23AA20CEFAF8}"/>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Block Arc 39">
                <a:extLst>
                  <a:ext uri="{FF2B5EF4-FFF2-40B4-BE49-F238E27FC236}">
                    <a16:creationId xmlns:a16="http://schemas.microsoft.com/office/drawing/2014/main" id="{5EFA95A7-7FED-0CDB-EBE2-28C5BB1CB0D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0B23A727-9F1A-E458-07A7-64A92EC034BA}"/>
                </a:ext>
              </a:extLst>
            </p:cNvPr>
            <p:cNvGrpSpPr/>
            <p:nvPr/>
          </p:nvGrpSpPr>
          <p:grpSpPr>
            <a:xfrm>
              <a:off x="11349424" y="2739759"/>
              <a:ext cx="909396" cy="797442"/>
              <a:chOff x="11372981" y="935665"/>
              <a:chExt cx="909396" cy="797442"/>
            </a:xfrm>
          </p:grpSpPr>
          <p:sp>
            <p:nvSpPr>
              <p:cNvPr id="37" name="Oval 36">
                <a:extLst>
                  <a:ext uri="{FF2B5EF4-FFF2-40B4-BE49-F238E27FC236}">
                    <a16:creationId xmlns:a16="http://schemas.microsoft.com/office/drawing/2014/main" id="{D3F9D120-F685-5975-8A6B-23BF6F03080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Block Arc 37">
                <a:extLst>
                  <a:ext uri="{FF2B5EF4-FFF2-40B4-BE49-F238E27FC236}">
                    <a16:creationId xmlns:a16="http://schemas.microsoft.com/office/drawing/2014/main" id="{48533AE6-020C-5BE1-3A66-5BD9DFF67F58}"/>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D189309E-BAF1-8E14-A791-CEF7982C77D4}"/>
                </a:ext>
              </a:extLst>
            </p:cNvPr>
            <p:cNvGrpSpPr/>
            <p:nvPr/>
          </p:nvGrpSpPr>
          <p:grpSpPr>
            <a:xfrm>
              <a:off x="11325867" y="3641806"/>
              <a:ext cx="909396" cy="797442"/>
              <a:chOff x="11372981" y="935665"/>
              <a:chExt cx="909396" cy="797442"/>
            </a:xfrm>
          </p:grpSpPr>
          <p:sp>
            <p:nvSpPr>
              <p:cNvPr id="35" name="Oval 34">
                <a:extLst>
                  <a:ext uri="{FF2B5EF4-FFF2-40B4-BE49-F238E27FC236}">
                    <a16:creationId xmlns:a16="http://schemas.microsoft.com/office/drawing/2014/main" id="{4828342B-9A45-2B4D-B53E-94C180B1984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Block Arc 35">
                <a:extLst>
                  <a:ext uri="{FF2B5EF4-FFF2-40B4-BE49-F238E27FC236}">
                    <a16:creationId xmlns:a16="http://schemas.microsoft.com/office/drawing/2014/main" id="{EC95BB70-9900-E04F-4995-A1BDD0B06A53}"/>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A4BB9A91-EC56-B8F0-13DA-B33C1643DC73}"/>
                </a:ext>
              </a:extLst>
            </p:cNvPr>
            <p:cNvGrpSpPr/>
            <p:nvPr/>
          </p:nvGrpSpPr>
          <p:grpSpPr>
            <a:xfrm>
              <a:off x="11331184" y="4543853"/>
              <a:ext cx="909396" cy="797442"/>
              <a:chOff x="11372981" y="935665"/>
              <a:chExt cx="909396" cy="797442"/>
            </a:xfrm>
          </p:grpSpPr>
          <p:sp>
            <p:nvSpPr>
              <p:cNvPr id="33" name="Oval 32">
                <a:extLst>
                  <a:ext uri="{FF2B5EF4-FFF2-40B4-BE49-F238E27FC236}">
                    <a16:creationId xmlns:a16="http://schemas.microsoft.com/office/drawing/2014/main" id="{553CAFF0-DA26-BD4F-952D-E053BDEB0DE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Block Arc 33">
                <a:extLst>
                  <a:ext uri="{FF2B5EF4-FFF2-40B4-BE49-F238E27FC236}">
                    <a16:creationId xmlns:a16="http://schemas.microsoft.com/office/drawing/2014/main" id="{BBD0F594-A30D-CD94-345E-64DF5263F003}"/>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BF0AD50E-62E0-E979-CC88-D6C738512336}"/>
                </a:ext>
              </a:extLst>
            </p:cNvPr>
            <p:cNvGrpSpPr/>
            <p:nvPr/>
          </p:nvGrpSpPr>
          <p:grpSpPr>
            <a:xfrm>
              <a:off x="11302310" y="5445902"/>
              <a:ext cx="909396" cy="797442"/>
              <a:chOff x="11372981" y="935665"/>
              <a:chExt cx="909396" cy="797442"/>
            </a:xfrm>
          </p:grpSpPr>
          <p:sp>
            <p:nvSpPr>
              <p:cNvPr id="31" name="Oval 30">
                <a:extLst>
                  <a:ext uri="{FF2B5EF4-FFF2-40B4-BE49-F238E27FC236}">
                    <a16:creationId xmlns:a16="http://schemas.microsoft.com/office/drawing/2014/main" id="{68C40445-82DB-A0B9-FA88-7E6FFBF9389F}"/>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lock Arc 31">
                <a:extLst>
                  <a:ext uri="{FF2B5EF4-FFF2-40B4-BE49-F238E27FC236}">
                    <a16:creationId xmlns:a16="http://schemas.microsoft.com/office/drawing/2014/main" id="{521F92DB-E694-F76C-6DA8-753868287E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44" name="Rectangle: Rounded Corners 43">
            <a:extLst>
              <a:ext uri="{FF2B5EF4-FFF2-40B4-BE49-F238E27FC236}">
                <a16:creationId xmlns:a16="http://schemas.microsoft.com/office/drawing/2014/main" id="{270C1E07-FDDC-EAF6-C011-7D7F632B9AFA}"/>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0" name="Block Arc 2069">
            <a:extLst>
              <a:ext uri="{FF2B5EF4-FFF2-40B4-BE49-F238E27FC236}">
                <a16:creationId xmlns:a16="http://schemas.microsoft.com/office/drawing/2014/main" id="{B1D7DDED-391D-A0F6-7FD8-DA6EE746E77B}"/>
              </a:ext>
            </a:extLst>
          </p:cNvPr>
          <p:cNvSpPr/>
          <p:nvPr/>
        </p:nvSpPr>
        <p:spPr>
          <a:xfrm rot="5400000" flipV="1">
            <a:off x="1088085" y="208648"/>
            <a:ext cx="901707" cy="552329"/>
          </a:xfrm>
          <a:prstGeom prst="blockArc">
            <a:avLst>
              <a:gd name="adj1" fmla="val 7105177"/>
              <a:gd name="adj2" fmla="val 2187142"/>
              <a:gd name="adj3" fmla="val 23091"/>
            </a:avLst>
          </a:prstGeom>
          <a:solidFill>
            <a:srgbClr val="F8D33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4">
            <a:extLst>
              <a:ext uri="{FF2B5EF4-FFF2-40B4-BE49-F238E27FC236}">
                <a16:creationId xmlns:a16="http://schemas.microsoft.com/office/drawing/2014/main" id="{F8F2C3DC-5C9E-3C8E-F7C0-961716BCB0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7425" y="3805588"/>
            <a:ext cx="2201059" cy="305241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descr="Diagram&#10;&#10;Description automatically generated">
            <a:extLst>
              <a:ext uri="{FF2B5EF4-FFF2-40B4-BE49-F238E27FC236}">
                <a16:creationId xmlns:a16="http://schemas.microsoft.com/office/drawing/2014/main" id="{00A9EF6A-6DCC-C14D-EF60-FE19AC345EC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06824" y="3725923"/>
            <a:ext cx="2807851" cy="2925950"/>
          </a:xfrm>
          <a:prstGeom prst="rect">
            <a:avLst/>
          </a:prstGeom>
        </p:spPr>
      </p:pic>
      <p:pic>
        <p:nvPicPr>
          <p:cNvPr id="53" name="Picture 52">
            <a:extLst>
              <a:ext uri="{FF2B5EF4-FFF2-40B4-BE49-F238E27FC236}">
                <a16:creationId xmlns:a16="http://schemas.microsoft.com/office/drawing/2014/main" id="{87FFF357-36FC-CA4A-FDCA-548C94ABB567}"/>
              </a:ext>
            </a:extLst>
          </p:cNvPr>
          <p:cNvPicPr>
            <a:picLocks noChangeAspect="1"/>
          </p:cNvPicPr>
          <p:nvPr/>
        </p:nvPicPr>
        <p:blipFill>
          <a:blip r:embed="rId6"/>
          <a:stretch>
            <a:fillRect/>
          </a:stretch>
        </p:blipFill>
        <p:spPr>
          <a:xfrm>
            <a:off x="4284197" y="1009964"/>
            <a:ext cx="3414056" cy="1542422"/>
          </a:xfrm>
          <a:prstGeom prst="rect">
            <a:avLst/>
          </a:prstGeom>
        </p:spPr>
      </p:pic>
      <p:pic>
        <p:nvPicPr>
          <p:cNvPr id="55" name="Picture 54">
            <a:extLst>
              <a:ext uri="{FF2B5EF4-FFF2-40B4-BE49-F238E27FC236}">
                <a16:creationId xmlns:a16="http://schemas.microsoft.com/office/drawing/2014/main" id="{BF7ED8C7-9DA2-97D7-7CC0-068C27906207}"/>
              </a:ext>
            </a:extLst>
          </p:cNvPr>
          <p:cNvPicPr>
            <a:picLocks noChangeAspect="1"/>
          </p:cNvPicPr>
          <p:nvPr/>
        </p:nvPicPr>
        <p:blipFill>
          <a:blip r:embed="rId7"/>
          <a:stretch>
            <a:fillRect/>
          </a:stretch>
        </p:blipFill>
        <p:spPr>
          <a:xfrm>
            <a:off x="2530271" y="2123609"/>
            <a:ext cx="7626757" cy="1963082"/>
          </a:xfrm>
          <a:prstGeom prst="rect">
            <a:avLst/>
          </a:prstGeom>
        </p:spPr>
      </p:pic>
    </p:spTree>
    <p:custDataLst>
      <p:tags r:id="rId1"/>
    </p:custDataLst>
    <p:extLst>
      <p:ext uri="{BB962C8B-B14F-4D97-AF65-F5344CB8AC3E}">
        <p14:creationId xmlns:p14="http://schemas.microsoft.com/office/powerpoint/2010/main" val="29803229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Khi mượn đồ của người khác, cần sử dụng cẩn thận, tránh làm mất, làm hỏng.</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3" name="Picture 2">
            <a:extLst>
              <a:ext uri="{FF2B5EF4-FFF2-40B4-BE49-F238E27FC236}">
                <a16:creationId xmlns:a16="http://schemas.microsoft.com/office/drawing/2014/main" id="{F6141E27-D53D-D9E5-FFB9-F19AAD55B2E0}"/>
              </a:ext>
            </a:extLst>
          </p:cNvPr>
          <p:cNvPicPr>
            <a:picLocks noChangeAspect="1"/>
          </p:cNvPicPr>
          <p:nvPr/>
        </p:nvPicPr>
        <p:blipFill>
          <a:blip r:embed="rId4"/>
          <a:stretch>
            <a:fillRect/>
          </a:stretch>
        </p:blipFill>
        <p:spPr>
          <a:xfrm>
            <a:off x="520897" y="2280864"/>
            <a:ext cx="5574390" cy="24657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ustDataLst>
      <p:tags r:id="rId1"/>
    </p:custDataLst>
    <p:extLst>
      <p:ext uri="{BB962C8B-B14F-4D97-AF65-F5344CB8AC3E}">
        <p14:creationId xmlns:p14="http://schemas.microsoft.com/office/powerpoint/2010/main" val="1802113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Nếu không may làm hỏng đồ của bạn thì cần nói lời xin lỗi và sửa lại đồ cho bạn.</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426F9763-5A6E-AB5F-5860-D577D9F810A1}"/>
              </a:ext>
            </a:extLst>
          </p:cNvPr>
          <p:cNvPicPr>
            <a:picLocks noChangeAspect="1"/>
          </p:cNvPicPr>
          <p:nvPr/>
        </p:nvPicPr>
        <p:blipFill>
          <a:blip r:embed="rId4"/>
          <a:stretch>
            <a:fillRect/>
          </a:stretch>
        </p:blipFill>
        <p:spPr>
          <a:xfrm>
            <a:off x="412678" y="2420580"/>
            <a:ext cx="5556607" cy="21812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ustDataLst>
      <p:tags r:id="rId1"/>
    </p:custDataLst>
    <p:extLst>
      <p:ext uri="{BB962C8B-B14F-4D97-AF65-F5344CB8AC3E}">
        <p14:creationId xmlns:p14="http://schemas.microsoft.com/office/powerpoint/2010/main" val="642192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F412D1F0-9CAF-BA95-18D8-19D8F9A265D8}"/>
              </a:ext>
            </a:extLst>
          </p:cNvPr>
          <p:cNvGrpSpPr/>
          <p:nvPr/>
        </p:nvGrpSpPr>
        <p:grpSpPr>
          <a:xfrm>
            <a:off x="849569" y="2595334"/>
            <a:ext cx="4219735" cy="4142350"/>
            <a:chOff x="849570" y="2595334"/>
            <a:chExt cx="4097114" cy="4103417"/>
          </a:xfrm>
        </p:grpSpPr>
        <p:pic>
          <p:nvPicPr>
            <p:cNvPr id="2" name="Picture 1">
              <a:extLst>
                <a:ext uri="{FF2B5EF4-FFF2-40B4-BE49-F238E27FC236}">
                  <a16:creationId xmlns:a16="http://schemas.microsoft.com/office/drawing/2014/main" id="{54045821-50DD-E5DE-37D3-F3A9CB73A19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85" b="89862" l="308" r="93846">
                          <a14:foregroundMark x1="17692" y1="41167" x2="7385" y2="40860"/>
                          <a14:foregroundMark x1="7385" y1="40860" x2="308" y2="44547"/>
                          <a14:foregroundMark x1="308" y1="44547" x2="308" y2="45622"/>
                          <a14:foregroundMark x1="18923" y1="38402" x2="8308" y2="45315"/>
                          <a14:foregroundMark x1="8308" y1="45315" x2="8000" y2="51152"/>
                          <a14:foregroundMark x1="6551" y1="72197" x2="6615" y2="78955"/>
                          <a14:foregroundMark x1="6462" y1="62673" x2="6497" y2="66440"/>
                          <a14:foregroundMark x1="9255" y1="85381" x2="8308" y2="90015"/>
                          <a14:foregroundMark x1="9846" y1="82488" x2="9784" y2="82792"/>
                          <a14:foregroundMark x1="14769" y1="80645" x2="14615" y2="88786"/>
                          <a14:foregroundMark x1="9231" y1="82028" x2="9015" y2="82747"/>
                          <a14:foregroundMark x1="8308" y1="81106" x2="8308" y2="82705"/>
                          <a14:foregroundMark x1="14000" y1="80952" x2="14000" y2="88018"/>
                          <a14:foregroundMark x1="83846" y1="54839" x2="82154" y2="56375"/>
                          <a14:foregroundMark x1="80308" y1="35637" x2="91385" y2="41782"/>
                          <a14:foregroundMark x1="92462" y1="36406" x2="93846" y2="50845"/>
                          <a14:foregroundMark x1="83385" y1="33333" x2="76923" y2="37942"/>
                          <a14:foregroundMark x1="92462" y1="42396" x2="90615" y2="53456"/>
                          <a14:foregroundMark x1="87077" y1="68203" x2="85846" y2="74194"/>
                          <a14:foregroundMark x1="83538" y1="80184" x2="83846" y2="88172"/>
                          <a14:foregroundMark x1="78462" y1="79877" x2="78923" y2="86636"/>
                          <a14:foregroundMark x1="78923" y1="87250" x2="78923" y2="87711"/>
                          <a14:foregroundMark x1="72615" y1="46851" x2="72615" y2="48541"/>
                          <a14:foregroundMark x1="73692" y1="48848" x2="73846" y2="50845"/>
                          <a14:foregroundMark x1="66863" y1="54819" x2="66462" y2="54839"/>
                          <a14:foregroundMark x1="69538" y1="54685" x2="68024" y2="54761"/>
                          <a14:foregroundMark x1="68923" y1="52995" x2="67270" y2="53985"/>
                          <a14:foregroundMark x1="72769" y1="48848" x2="73077" y2="49462"/>
                          <a14:backgroundMark x1="9846" y1="82796" x2="9692" y2="85407"/>
                          <a14:backgroundMark x1="8000" y1="67896" x2="8000" y2="72197"/>
                          <a14:backgroundMark x1="7538" y1="66667" x2="7231" y2="68049"/>
                          <a14:backgroundMark x1="72923" y1="50916" x2="72923" y2="51152"/>
                          <a14:backgroundMark x1="72923" y1="48541" x2="72923" y2="48907"/>
                          <a14:backgroundMark x1="73077" y1="54839" x2="71846" y2="52995"/>
                          <a14:backgroundMark x1="66308" y1="52995" x2="65538" y2="53456"/>
                          <a14:backgroundMark x1="74462" y1="64055" x2="74462" y2="64055"/>
                        </a14:backgroundRemoval>
                      </a14:imgEffect>
                    </a14:imgLayer>
                  </a14:imgProps>
                </a:ext>
              </a:extLst>
            </a:blip>
            <a:stretch>
              <a:fillRect/>
            </a:stretch>
          </p:blipFill>
          <p:spPr>
            <a:xfrm>
              <a:off x="849570" y="2595334"/>
              <a:ext cx="4097114" cy="4103417"/>
            </a:xfrm>
            <a:prstGeom prst="rect">
              <a:avLst/>
            </a:prstGeom>
          </p:spPr>
        </p:pic>
        <p:sp>
          <p:nvSpPr>
            <p:cNvPr id="4" name="TextBox 3">
              <a:extLst>
                <a:ext uri="{FF2B5EF4-FFF2-40B4-BE49-F238E27FC236}">
                  <a16:creationId xmlns:a16="http://schemas.microsoft.com/office/drawing/2014/main" id="{9621F557-CA67-2CC8-1DD5-D8436BBDA4A8}"/>
                </a:ext>
              </a:extLst>
            </p:cNvPr>
            <p:cNvSpPr txBox="1"/>
            <p:nvPr/>
          </p:nvSpPr>
          <p:spPr>
            <a:xfrm>
              <a:off x="1037690" y="3143892"/>
              <a:ext cx="3811713" cy="646331"/>
            </a:xfrm>
            <a:prstGeom prst="rect">
              <a:avLst/>
            </a:prstGeom>
            <a:noFill/>
          </p:spPr>
          <p:txBody>
            <a:bodyPr wrap="square" rtlCol="0">
              <a:spAutoFit/>
            </a:bodyPr>
            <a:lstStyle/>
            <a:p>
              <a:r>
                <a:rPr lang="en-US" sz="3600" b="1" dirty="0" err="1">
                  <a:solidFill>
                    <a:srgbClr val="FF0000"/>
                  </a:solidFill>
                </a:rPr>
                <a:t>Thảo</a:t>
              </a:r>
              <a:r>
                <a:rPr lang="en-US" sz="3600" b="1" dirty="0">
                  <a:solidFill>
                    <a:srgbClr val="FF0000"/>
                  </a:solidFill>
                </a:rPr>
                <a:t> </a:t>
              </a:r>
              <a:r>
                <a:rPr lang="en-US" sz="3600" b="1" dirty="0" err="1">
                  <a:solidFill>
                    <a:srgbClr val="FF0000"/>
                  </a:solidFill>
                </a:rPr>
                <a:t>luận</a:t>
              </a:r>
              <a:r>
                <a:rPr lang="en-US" sz="3600" b="1" dirty="0">
                  <a:solidFill>
                    <a:srgbClr val="FF0000"/>
                  </a:solidFill>
                </a:rPr>
                <a:t> </a:t>
              </a:r>
              <a:r>
                <a:rPr lang="en-US" sz="3600" b="1" err="1">
                  <a:solidFill>
                    <a:srgbClr val="FF0000"/>
                  </a:solidFill>
                </a:rPr>
                <a:t>nhóm</a:t>
              </a:r>
              <a:r>
                <a:rPr lang="en-US" sz="3600" b="1">
                  <a:solidFill>
                    <a:srgbClr val="FF0000"/>
                  </a:solidFill>
                </a:rPr>
                <a:t> </a:t>
              </a:r>
              <a:r>
                <a:rPr lang="en-US" sz="3600" b="1" smtClean="0">
                  <a:solidFill>
                    <a:srgbClr val="FF0000"/>
                  </a:solidFill>
                </a:rPr>
                <a:t>2</a:t>
              </a:r>
              <a:endParaRPr lang="en-US" sz="3600" b="1" dirty="0">
                <a:solidFill>
                  <a:srgbClr val="FF0000"/>
                </a:solidFill>
              </a:endParaRPr>
            </a:p>
          </p:txBody>
        </p:sp>
      </p:grpSp>
      <p:sp>
        <p:nvSpPr>
          <p:cNvPr id="8" name="Speech Bubble: Rectangle with Corners Rounded 7">
            <a:extLst>
              <a:ext uri="{FF2B5EF4-FFF2-40B4-BE49-F238E27FC236}">
                <a16:creationId xmlns:a16="http://schemas.microsoft.com/office/drawing/2014/main" id="{3A3C9DA2-21FE-76C8-D36E-644D56FA3CF5}"/>
              </a:ext>
            </a:extLst>
          </p:cNvPr>
          <p:cNvSpPr/>
          <p:nvPr/>
        </p:nvSpPr>
        <p:spPr>
          <a:xfrm>
            <a:off x="4335367" y="971945"/>
            <a:ext cx="6869772" cy="1542513"/>
          </a:xfrm>
          <a:prstGeom prst="wedgeRoundRect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lnSpc>
                <a:spcPct val="120000"/>
              </a:lnSpc>
            </a:pPr>
            <a:r>
              <a:rPr lang="vi-VN" sz="3200" b="1">
                <a:latin typeface="Calibri" panose="020F0502020204030204" pitchFamily="34" charset="0"/>
                <a:ea typeface="Times New Roman" panose="02020603050405020304" pitchFamily="18" charset="0"/>
                <a:cs typeface="Calibri" panose="020F0502020204030204" pitchFamily="34" charset="0"/>
              </a:rPr>
              <a:t>Kể thêm các biểu hiện thể hiện việc tôn trọng tài sản của người khác.</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0674810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411AB73-FAB6-7E3E-3AA1-99F5619C7E66}"/>
              </a:ext>
            </a:extLst>
          </p:cNvPr>
          <p:cNvSpPr txBox="1"/>
          <p:nvPr/>
        </p:nvSpPr>
        <p:spPr>
          <a:xfrm>
            <a:off x="1027416" y="534256"/>
            <a:ext cx="10613204" cy="1077218"/>
          </a:xfrm>
          <a:prstGeom prst="rect">
            <a:avLst/>
          </a:prstGeom>
          <a:noFill/>
        </p:spPr>
        <p:txBody>
          <a:bodyPr wrap="square" rtlCol="0">
            <a:spAutoFit/>
          </a:bodyPr>
          <a:lstStyle/>
          <a:p>
            <a:r>
              <a:rPr lang="en-US" sz="3200" b="1" dirty="0" err="1">
                <a:ea typeface="SimSun" panose="02010600030101010101" pitchFamily="2" charset="-122"/>
              </a:rPr>
              <a:t>C</a:t>
            </a:r>
            <a:r>
              <a:rPr lang="en-US" sz="3200" b="1" dirty="0" err="1">
                <a:effectLst/>
                <a:ea typeface="SimSun" panose="02010600030101010101" pitchFamily="2" charset="-122"/>
              </a:rPr>
              <a:t>ác</a:t>
            </a:r>
            <a:r>
              <a:rPr lang="en-US" sz="3200" b="1" dirty="0">
                <a:effectLst/>
                <a:ea typeface="SimSun" panose="02010600030101010101" pitchFamily="2" charset="-122"/>
              </a:rPr>
              <a:t> </a:t>
            </a:r>
            <a:r>
              <a:rPr lang="en-US" sz="3200" b="1" dirty="0" err="1">
                <a:effectLst/>
                <a:ea typeface="SimSun" panose="02010600030101010101" pitchFamily="2" charset="-122"/>
              </a:rPr>
              <a:t>biểu</a:t>
            </a:r>
            <a:r>
              <a:rPr lang="en-US" sz="3200" b="1" dirty="0">
                <a:effectLst/>
                <a:ea typeface="SimSun" panose="02010600030101010101" pitchFamily="2" charset="-122"/>
              </a:rPr>
              <a:t> </a:t>
            </a:r>
            <a:r>
              <a:rPr lang="en-US" sz="3200" b="1" dirty="0" err="1">
                <a:effectLst/>
                <a:ea typeface="SimSun" panose="02010600030101010101" pitchFamily="2" charset="-122"/>
              </a:rPr>
              <a:t>hiện</a:t>
            </a:r>
            <a:r>
              <a:rPr lang="en-US" sz="3200" b="1" dirty="0">
                <a:effectLst/>
                <a:ea typeface="SimSun" panose="02010600030101010101" pitchFamily="2" charset="-122"/>
              </a:rPr>
              <a:t> </a:t>
            </a:r>
            <a:r>
              <a:rPr lang="en-US" sz="3200" b="1" dirty="0" err="1">
                <a:effectLst/>
                <a:ea typeface="SimSun" panose="02010600030101010101" pitchFamily="2" charset="-122"/>
              </a:rPr>
              <a:t>thể</a:t>
            </a:r>
            <a:r>
              <a:rPr lang="en-US" sz="3200" b="1" dirty="0">
                <a:effectLst/>
                <a:ea typeface="SimSun" panose="02010600030101010101" pitchFamily="2" charset="-122"/>
              </a:rPr>
              <a:t> </a:t>
            </a:r>
            <a:r>
              <a:rPr lang="en-US" sz="3200" b="1" dirty="0" err="1">
                <a:effectLst/>
                <a:ea typeface="SimSun" panose="02010600030101010101" pitchFamily="2" charset="-122"/>
              </a:rPr>
              <a:t>hiện</a:t>
            </a:r>
            <a:r>
              <a:rPr lang="en-US" sz="3200" b="1" dirty="0">
                <a:effectLst/>
                <a:ea typeface="SimSun" panose="02010600030101010101" pitchFamily="2" charset="-122"/>
              </a:rPr>
              <a:t> </a:t>
            </a:r>
            <a:r>
              <a:rPr lang="en-US" sz="3200" b="1" dirty="0" err="1">
                <a:effectLst/>
                <a:ea typeface="SimSun" panose="02010600030101010101" pitchFamily="2" charset="-122"/>
              </a:rPr>
              <a:t>việc</a:t>
            </a:r>
            <a:r>
              <a:rPr lang="en-US" sz="3200" b="1" dirty="0">
                <a:effectLst/>
                <a:ea typeface="SimSun" panose="02010600030101010101" pitchFamily="2" charset="-122"/>
              </a:rPr>
              <a:t> </a:t>
            </a:r>
            <a:r>
              <a:rPr lang="en-US" sz="3200" b="1" dirty="0" err="1">
                <a:effectLst/>
                <a:ea typeface="SimSun" panose="02010600030101010101" pitchFamily="2" charset="-122"/>
              </a:rPr>
              <a:t>tôn</a:t>
            </a:r>
            <a:r>
              <a:rPr lang="en-US" sz="3200" b="1" dirty="0">
                <a:effectLst/>
                <a:ea typeface="SimSun" panose="02010600030101010101" pitchFamily="2" charset="-122"/>
              </a:rPr>
              <a:t> </a:t>
            </a:r>
            <a:r>
              <a:rPr lang="en-US" sz="3200" b="1" dirty="0" err="1">
                <a:effectLst/>
                <a:ea typeface="SimSun" panose="02010600030101010101" pitchFamily="2" charset="-122"/>
              </a:rPr>
              <a:t>trọng</a:t>
            </a:r>
            <a:r>
              <a:rPr lang="en-US" sz="3200" b="1" dirty="0">
                <a:effectLst/>
                <a:ea typeface="SimSun" panose="02010600030101010101" pitchFamily="2" charset="-122"/>
              </a:rPr>
              <a:t> </a:t>
            </a:r>
            <a:r>
              <a:rPr lang="en-US" sz="3200" b="1" dirty="0" err="1">
                <a:effectLst/>
                <a:ea typeface="SimSun" panose="02010600030101010101" pitchFamily="2" charset="-122"/>
              </a:rPr>
              <a:t>tài</a:t>
            </a:r>
            <a:r>
              <a:rPr lang="en-US" sz="3200" b="1" dirty="0">
                <a:effectLst/>
                <a:ea typeface="SimSun" panose="02010600030101010101" pitchFamily="2" charset="-122"/>
              </a:rPr>
              <a:t> </a:t>
            </a:r>
            <a:r>
              <a:rPr lang="en-US" sz="3200" b="1" dirty="0" err="1">
                <a:effectLst/>
                <a:ea typeface="SimSun" panose="02010600030101010101" pitchFamily="2" charset="-122"/>
              </a:rPr>
              <a:t>sản</a:t>
            </a:r>
            <a:r>
              <a:rPr lang="en-US" sz="3200" b="1" dirty="0">
                <a:effectLst/>
                <a:ea typeface="SimSun" panose="02010600030101010101" pitchFamily="2" charset="-122"/>
              </a:rPr>
              <a:t> </a:t>
            </a:r>
            <a:r>
              <a:rPr lang="en-US" sz="3200" b="1" dirty="0" err="1">
                <a:effectLst/>
                <a:ea typeface="SimSun" panose="02010600030101010101" pitchFamily="2" charset="-122"/>
              </a:rPr>
              <a:t>của</a:t>
            </a:r>
            <a:r>
              <a:rPr lang="en-US" sz="3200" b="1" dirty="0">
                <a:effectLst/>
                <a:ea typeface="SimSun" panose="02010600030101010101" pitchFamily="2" charset="-122"/>
              </a:rPr>
              <a:t> </a:t>
            </a:r>
            <a:r>
              <a:rPr lang="en-US" sz="3200" b="1" dirty="0" err="1">
                <a:effectLst/>
                <a:ea typeface="SimSun" panose="02010600030101010101" pitchFamily="2" charset="-122"/>
              </a:rPr>
              <a:t>người</a:t>
            </a:r>
            <a:r>
              <a:rPr lang="en-US" sz="3200" b="1" dirty="0">
                <a:effectLst/>
                <a:ea typeface="SimSun" panose="02010600030101010101" pitchFamily="2" charset="-122"/>
              </a:rPr>
              <a:t> </a:t>
            </a:r>
            <a:r>
              <a:rPr lang="en-US" sz="3200" b="1" dirty="0" err="1">
                <a:effectLst/>
                <a:ea typeface="SimSun" panose="02010600030101010101" pitchFamily="2" charset="-122"/>
              </a:rPr>
              <a:t>khác</a:t>
            </a:r>
            <a:r>
              <a:rPr lang="en-US" sz="3200" b="1" dirty="0">
                <a:effectLst/>
                <a:ea typeface="SimSun" panose="02010600030101010101" pitchFamily="2" charset="-122"/>
              </a:rPr>
              <a:t>.</a:t>
            </a:r>
          </a:p>
          <a:p>
            <a:endParaRPr lang="en-US" sz="3200" b="1" dirty="0"/>
          </a:p>
        </p:txBody>
      </p:sp>
      <p:sp>
        <p:nvSpPr>
          <p:cNvPr id="3" name="Rectangle: Rounded Corners 2">
            <a:extLst>
              <a:ext uri="{FF2B5EF4-FFF2-40B4-BE49-F238E27FC236}">
                <a16:creationId xmlns:a16="http://schemas.microsoft.com/office/drawing/2014/main" id="{D27A9B0A-7A5F-BD97-F3A6-3B70BB453028}"/>
              </a:ext>
            </a:extLst>
          </p:cNvPr>
          <p:cNvSpPr/>
          <p:nvPr/>
        </p:nvSpPr>
        <p:spPr>
          <a:xfrm>
            <a:off x="1643866" y="1315092"/>
            <a:ext cx="8835775" cy="1078787"/>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Không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tự</a:t>
            </a:r>
            <a:r>
              <a:rPr lang="en-US" sz="4400" b="1" dirty="0">
                <a:solidFill>
                  <a:srgbClr val="FF0000"/>
                </a:solidFill>
                <a:latin typeface="Cambria" panose="02040503050406030204" pitchFamily="18" charset="0"/>
                <a:ea typeface="Cambria" panose="02040503050406030204" pitchFamily="18" charset="0"/>
              </a:rPr>
              <a:t> ý </a:t>
            </a:r>
            <a:r>
              <a:rPr lang="en-US" sz="4400" b="1" dirty="0" err="1">
                <a:solidFill>
                  <a:srgbClr val="FF0000"/>
                </a:solidFill>
                <a:latin typeface="Cambria" panose="02040503050406030204" pitchFamily="18" charset="0"/>
                <a:ea typeface="Cambria" panose="02040503050406030204" pitchFamily="18" charset="0"/>
              </a:rPr>
              <a:t>lấy</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bút</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endParaRPr lang="en-US" sz="4400" b="1" dirty="0">
              <a:solidFill>
                <a:srgbClr val="FF000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04FD41AC-71FF-E693-A887-ABBB4FDF7E16}"/>
              </a:ext>
            </a:extLst>
          </p:cNvPr>
          <p:cNvSpPr/>
          <p:nvPr/>
        </p:nvSpPr>
        <p:spPr>
          <a:xfrm>
            <a:off x="1643866" y="2619911"/>
            <a:ext cx="8835775" cy="8013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Không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lục</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túi</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xách</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endParaRPr lang="en-US" sz="4400" b="1" dirty="0">
              <a:solidFill>
                <a:srgbClr val="FF000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086866FC-780D-1000-B70D-821AA0CE48AD}"/>
              </a:ext>
            </a:extLst>
          </p:cNvPr>
          <p:cNvSpPr/>
          <p:nvPr/>
        </p:nvSpPr>
        <p:spPr>
          <a:xfrm>
            <a:off x="1613044" y="3698696"/>
            <a:ext cx="8835775" cy="1366463"/>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rgbClr val="FF0000"/>
                </a:solidFill>
                <a:latin typeface="Cambria" panose="02040503050406030204" pitchFamily="18" charset="0"/>
                <a:ea typeface="Cambria" panose="02040503050406030204" pitchFamily="18" charset="0"/>
              </a:rPr>
              <a:t>K</a:t>
            </a:r>
            <a:r>
              <a:rPr lang="vi-VN" sz="4400" b="1" dirty="0">
                <a:solidFill>
                  <a:srgbClr val="FF0000"/>
                </a:solidFill>
                <a:latin typeface="Cambria" panose="02040503050406030204" pitchFamily="18" charset="0"/>
                <a:ea typeface="Cambria" panose="02040503050406030204" pitchFamily="18" charset="0"/>
              </a:rPr>
              <a:t>hông lấy đồ của bạn đưa cho người khác dùng</a:t>
            </a:r>
            <a:endParaRPr lang="en-US" sz="4400" b="1" dirty="0">
              <a:solidFill>
                <a:srgbClr val="FF000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A452A32E-0CF1-F070-212F-85EDB7E879CC}"/>
              </a:ext>
            </a:extLst>
          </p:cNvPr>
          <p:cNvSpPr/>
          <p:nvPr/>
        </p:nvSpPr>
        <p:spPr>
          <a:xfrm>
            <a:off x="1458930" y="5270644"/>
            <a:ext cx="9041259" cy="8013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Sử</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dụng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đồ</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dùng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cẩn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thận</a:t>
            </a:r>
            <a:endParaRPr lang="en-US" sz="4400" b="1"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607092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8A00565-3E86-6FF1-0FDA-868AD30FE7B7}"/>
              </a:ext>
            </a:extLst>
          </p:cNvPr>
          <p:cNvPicPr>
            <a:picLocks noChangeAspect="1"/>
          </p:cNvPicPr>
          <p:nvPr/>
        </p:nvPicPr>
        <p:blipFill>
          <a:blip r:embed="rId5"/>
          <a:stretch>
            <a:fillRect/>
          </a:stretch>
        </p:blipFill>
        <p:spPr>
          <a:xfrm>
            <a:off x="1277652" y="1312505"/>
            <a:ext cx="6492803" cy="5157663"/>
          </a:xfrm>
          <a:prstGeom prst="rect">
            <a:avLst/>
          </a:prstGeom>
        </p:spPr>
      </p:pic>
    </p:spTree>
    <p:custDataLst>
      <p:tags r:id="rId1"/>
    </p:custDataLst>
    <p:extLst>
      <p:ext uri="{BB962C8B-B14F-4D97-AF65-F5344CB8AC3E}">
        <p14:creationId xmlns:p14="http://schemas.microsoft.com/office/powerpoint/2010/main" val="115967894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411AB73-FAB6-7E3E-3AA1-99F5619C7E66}"/>
              </a:ext>
            </a:extLst>
          </p:cNvPr>
          <p:cNvSpPr txBox="1"/>
          <p:nvPr/>
        </p:nvSpPr>
        <p:spPr>
          <a:xfrm>
            <a:off x="1027416" y="534256"/>
            <a:ext cx="10613204" cy="1077218"/>
          </a:xfrm>
          <a:prstGeom prst="rect">
            <a:avLst/>
          </a:prstGeom>
          <a:noFill/>
        </p:spPr>
        <p:txBody>
          <a:bodyPr wrap="square" rtlCol="0">
            <a:spAutoFit/>
          </a:bodyPr>
          <a:lstStyle/>
          <a:p>
            <a:pPr lvl="0" algn="just"/>
            <a:r>
              <a:rPr lang="en-US" sz="3200" b="1" dirty="0">
                <a:solidFill>
                  <a:prstClr val="black"/>
                </a:solidFill>
                <a:latin typeface="Calibri" panose="020F0502020204030204"/>
                <a:ea typeface="SimSun" panose="02010600030101010101" pitchFamily="2" charset="-122"/>
              </a:rPr>
              <a:t>1. </a:t>
            </a:r>
            <a:r>
              <a:rPr lang="vi-VN" sz="3200" b="1" dirty="0">
                <a:solidFill>
                  <a:prstClr val="black"/>
                </a:solidFill>
                <a:latin typeface="Calibri" panose="020F0502020204030204"/>
                <a:ea typeface="SimSun" panose="02010600030101010101" pitchFamily="2" charset="-122"/>
              </a:rPr>
              <a:t>Em đồng tình hay không đồng tình với ý kiến nào dưới đây? Vì sao?</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EDBE448-3266-3740-96EA-ABD9385B1E51}"/>
              </a:ext>
            </a:extLst>
          </p:cNvPr>
          <p:cNvPicPr>
            <a:picLocks noChangeAspect="1"/>
          </p:cNvPicPr>
          <p:nvPr/>
        </p:nvPicPr>
        <p:blipFill>
          <a:blip r:embed="rId3"/>
          <a:stretch>
            <a:fillRect/>
          </a:stretch>
        </p:blipFill>
        <p:spPr>
          <a:xfrm>
            <a:off x="2234789" y="1876906"/>
            <a:ext cx="4127942" cy="2099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3735DE03-90B2-951E-3730-8447860EF67A}"/>
              </a:ext>
            </a:extLst>
          </p:cNvPr>
          <p:cNvPicPr>
            <a:picLocks noChangeAspect="1"/>
          </p:cNvPicPr>
          <p:nvPr/>
        </p:nvPicPr>
        <p:blipFill>
          <a:blip r:embed="rId4"/>
          <a:stretch>
            <a:fillRect/>
          </a:stretch>
        </p:blipFill>
        <p:spPr>
          <a:xfrm>
            <a:off x="6686015" y="1892693"/>
            <a:ext cx="3874413" cy="20320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117D70A3-73F4-9828-AB62-D1FBC89D560B}"/>
              </a:ext>
            </a:extLst>
          </p:cNvPr>
          <p:cNvPicPr>
            <a:picLocks noChangeAspect="1"/>
          </p:cNvPicPr>
          <p:nvPr/>
        </p:nvPicPr>
        <p:blipFill>
          <a:blip r:embed="rId5"/>
          <a:stretch>
            <a:fillRect/>
          </a:stretch>
        </p:blipFill>
        <p:spPr>
          <a:xfrm>
            <a:off x="2361289" y="4205609"/>
            <a:ext cx="4041289" cy="2051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14349A8C-4D35-FCEB-48DC-F7DD43C4BB92}"/>
              </a:ext>
            </a:extLst>
          </p:cNvPr>
          <p:cNvPicPr>
            <a:picLocks noChangeAspect="1"/>
          </p:cNvPicPr>
          <p:nvPr/>
        </p:nvPicPr>
        <p:blipFill>
          <a:blip r:embed="rId6"/>
          <a:stretch>
            <a:fillRect/>
          </a:stretch>
        </p:blipFill>
        <p:spPr>
          <a:xfrm>
            <a:off x="6854147" y="4154239"/>
            <a:ext cx="3779605" cy="2132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1791883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4"/>
          <a:stretch>
            <a:fillRect/>
          </a:stretch>
        </p:blipFill>
        <p:spPr>
          <a:xfrm>
            <a:off x="2159285" y="489735"/>
            <a:ext cx="7010400" cy="943704"/>
          </a:xfrm>
          <a:prstGeom prst="rect">
            <a:avLst/>
          </a:prstGeom>
        </p:spPr>
      </p:pic>
      <p:pic>
        <p:nvPicPr>
          <p:cNvPr id="3" name="Picture 2">
            <a:extLst>
              <a:ext uri="{FF2B5EF4-FFF2-40B4-BE49-F238E27FC236}">
                <a16:creationId xmlns:a16="http://schemas.microsoft.com/office/drawing/2014/main" id="{82F8312B-F0BE-3C87-955D-7C0AB88FADAB}"/>
              </a:ext>
            </a:extLst>
          </p:cNvPr>
          <p:cNvPicPr>
            <a:picLocks noChangeAspect="1"/>
          </p:cNvPicPr>
          <p:nvPr/>
        </p:nvPicPr>
        <p:blipFill>
          <a:blip r:embed="rId5"/>
          <a:stretch>
            <a:fillRect/>
          </a:stretch>
        </p:blipFill>
        <p:spPr>
          <a:xfrm>
            <a:off x="364894" y="2856216"/>
            <a:ext cx="5151902" cy="2619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Logo&#10;&#10;Description automatically generated">
            <a:extLst>
              <a:ext uri="{FF2B5EF4-FFF2-40B4-BE49-F238E27FC236}">
                <a16:creationId xmlns:a16="http://schemas.microsoft.com/office/drawing/2014/main" id="{1241EA00-DAEC-33DE-EFF6-FF33A6F0399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325421" y="2151885"/>
            <a:ext cx="1281726" cy="1281726"/>
          </a:xfrm>
          <a:prstGeom prst="rect">
            <a:avLst/>
          </a:prstGeom>
        </p:spPr>
      </p:pic>
      <p:sp>
        <p:nvSpPr>
          <p:cNvPr id="7" name="Speech Bubble: Rectangle with Corners Rounded 6">
            <a:extLst>
              <a:ext uri="{FF2B5EF4-FFF2-40B4-BE49-F238E27FC236}">
                <a16:creationId xmlns:a16="http://schemas.microsoft.com/office/drawing/2014/main" id="{2D388496-7CD8-9463-DDEE-DBFDA3EF3693}"/>
              </a:ext>
            </a:extLst>
          </p:cNvPr>
          <p:cNvSpPr/>
          <p:nvPr/>
        </p:nvSpPr>
        <p:spPr>
          <a:xfrm flipH="1">
            <a:off x="5691883" y="2042348"/>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Đồng tình, vì mỗi người chỉ có quyền sử dụng tài sản của mình. Khi muốn sử dụng tài sản của người khác thì phải xin phép và được sự đồng ý của người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96524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4"/>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4EF2294E-6075-79B8-9580-0C4DF4E11C0C}"/>
              </a:ext>
            </a:extLst>
          </p:cNvPr>
          <p:cNvPicPr>
            <a:picLocks noChangeAspect="1"/>
          </p:cNvPicPr>
          <p:nvPr/>
        </p:nvPicPr>
        <p:blipFill>
          <a:blip r:embed="rId5"/>
          <a:stretch>
            <a:fillRect/>
          </a:stretch>
        </p:blipFill>
        <p:spPr>
          <a:xfrm>
            <a:off x="449602" y="2671282"/>
            <a:ext cx="4681865" cy="24555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Icon&#10;&#10;Description automatically generated">
            <a:extLst>
              <a:ext uri="{FF2B5EF4-FFF2-40B4-BE49-F238E27FC236}">
                <a16:creationId xmlns:a16="http://schemas.microsoft.com/office/drawing/2014/main" id="{89AC6BD7-74DC-7A61-1353-63D4440942A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965825" y="1994945"/>
            <a:ext cx="1353727" cy="1353727"/>
          </a:xfrm>
          <a:prstGeom prst="rect">
            <a:avLst/>
          </a:prstGeom>
        </p:spPr>
      </p:pic>
      <p:sp>
        <p:nvSpPr>
          <p:cNvPr id="8" name="Speech Bubble: Rectangle with Corners Rounded 7">
            <a:extLst>
              <a:ext uri="{FF2B5EF4-FFF2-40B4-BE49-F238E27FC236}">
                <a16:creationId xmlns:a16="http://schemas.microsoft.com/office/drawing/2014/main" id="{81E3B835-FA5C-2967-A50A-0D5E524C4169}"/>
              </a:ext>
            </a:extLst>
          </p:cNvPr>
          <p:cNvSpPr/>
          <p:nvPr/>
        </p:nvSpPr>
        <p:spPr>
          <a:xfrm flipH="1">
            <a:off x="5558320" y="2134815"/>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Không đồng tình, vì khi mượn đồ của người khác, chúng ta có trách nhiệm sử dụng cẩn thận và đem trả lại sau khi dùng xong.</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411109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362">
                                          <p:stCondLst>
                                            <p:cond delay="0"/>
                                          </p:stCondLst>
                                        </p:cTn>
                                        <p:tgtEl>
                                          <p:spTgt spid="5"/>
                                        </p:tgtEl>
                                      </p:cBhvr>
                                    </p:animEffect>
                                    <p:anim calcmode="lin" valueType="num">
                                      <p:cBhvr>
                                        <p:cTn id="15"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8"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9"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20" dur="16">
                                          <p:stCondLst>
                                            <p:cond delay="406"/>
                                          </p:stCondLst>
                                        </p:cTn>
                                        <p:tgtEl>
                                          <p:spTgt spid="5"/>
                                        </p:tgtEl>
                                      </p:cBhvr>
                                      <p:to x="100000" y="60000"/>
                                    </p:animScale>
                                    <p:animScale>
                                      <p:cBhvr>
                                        <p:cTn id="21" dur="104" decel="50000">
                                          <p:stCondLst>
                                            <p:cond delay="423"/>
                                          </p:stCondLst>
                                        </p:cTn>
                                        <p:tgtEl>
                                          <p:spTgt spid="5"/>
                                        </p:tgtEl>
                                      </p:cBhvr>
                                      <p:to x="100000" y="100000"/>
                                    </p:animScale>
                                    <p:animScale>
                                      <p:cBhvr>
                                        <p:cTn id="22" dur="16">
                                          <p:stCondLst>
                                            <p:cond delay="820"/>
                                          </p:stCondLst>
                                        </p:cTn>
                                        <p:tgtEl>
                                          <p:spTgt spid="5"/>
                                        </p:tgtEl>
                                      </p:cBhvr>
                                      <p:to x="100000" y="80000"/>
                                    </p:animScale>
                                    <p:animScale>
                                      <p:cBhvr>
                                        <p:cTn id="23" dur="104" decel="50000">
                                          <p:stCondLst>
                                            <p:cond delay="836"/>
                                          </p:stCondLst>
                                        </p:cTn>
                                        <p:tgtEl>
                                          <p:spTgt spid="5"/>
                                        </p:tgtEl>
                                      </p:cBhvr>
                                      <p:to x="100000" y="100000"/>
                                    </p:animScale>
                                    <p:animScale>
                                      <p:cBhvr>
                                        <p:cTn id="24" dur="16">
                                          <p:stCondLst>
                                            <p:cond delay="1026"/>
                                          </p:stCondLst>
                                        </p:cTn>
                                        <p:tgtEl>
                                          <p:spTgt spid="5"/>
                                        </p:tgtEl>
                                      </p:cBhvr>
                                      <p:to x="100000" y="90000"/>
                                    </p:animScale>
                                    <p:animScale>
                                      <p:cBhvr>
                                        <p:cTn id="25" dur="104" decel="50000">
                                          <p:stCondLst>
                                            <p:cond delay="1042"/>
                                          </p:stCondLst>
                                        </p:cTn>
                                        <p:tgtEl>
                                          <p:spTgt spid="5"/>
                                        </p:tgtEl>
                                      </p:cBhvr>
                                      <p:to x="100000" y="100000"/>
                                    </p:animScale>
                                    <p:animScale>
                                      <p:cBhvr>
                                        <p:cTn id="26" dur="16">
                                          <p:stCondLst>
                                            <p:cond delay="1130"/>
                                          </p:stCondLst>
                                        </p:cTn>
                                        <p:tgtEl>
                                          <p:spTgt spid="5"/>
                                        </p:tgtEl>
                                      </p:cBhvr>
                                      <p:to x="100000" y="95000"/>
                                    </p:animScale>
                                    <p:animScale>
                                      <p:cBhvr>
                                        <p:cTn id="27" dur="104" decel="50000">
                                          <p:stCondLst>
                                            <p:cond delay="1146"/>
                                          </p:stCondLst>
                                        </p:cTn>
                                        <p:tgtEl>
                                          <p:spTgt spid="5"/>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3" name="whoosh.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4"/>
          <a:stretch>
            <a:fillRect/>
          </a:stretch>
        </p:blipFill>
        <p:spPr>
          <a:xfrm>
            <a:off x="2159285" y="489735"/>
            <a:ext cx="7010400" cy="943704"/>
          </a:xfrm>
          <a:prstGeom prst="rect">
            <a:avLst/>
          </a:prstGeom>
        </p:spPr>
      </p:pic>
      <p:pic>
        <p:nvPicPr>
          <p:cNvPr id="3" name="Picture 2">
            <a:extLst>
              <a:ext uri="{FF2B5EF4-FFF2-40B4-BE49-F238E27FC236}">
                <a16:creationId xmlns:a16="http://schemas.microsoft.com/office/drawing/2014/main" id="{F94FE2D3-635C-89A5-4618-B936F117A839}"/>
              </a:ext>
            </a:extLst>
          </p:cNvPr>
          <p:cNvPicPr>
            <a:picLocks noChangeAspect="1"/>
          </p:cNvPicPr>
          <p:nvPr/>
        </p:nvPicPr>
        <p:blipFill>
          <a:blip r:embed="rId5"/>
          <a:stretch>
            <a:fillRect/>
          </a:stretch>
        </p:blipFill>
        <p:spPr>
          <a:xfrm>
            <a:off x="440022" y="2907588"/>
            <a:ext cx="4898251" cy="24863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Icon&#10;&#10;Description automatically generated">
            <a:extLst>
              <a:ext uri="{FF2B5EF4-FFF2-40B4-BE49-F238E27FC236}">
                <a16:creationId xmlns:a16="http://schemas.microsoft.com/office/drawing/2014/main" id="{67D8E8DC-952E-61EF-A06B-61422CE3649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965825" y="1994945"/>
            <a:ext cx="1353727" cy="1353727"/>
          </a:xfrm>
          <a:prstGeom prst="rect">
            <a:avLst/>
          </a:prstGeom>
        </p:spPr>
      </p:pic>
      <p:sp>
        <p:nvSpPr>
          <p:cNvPr id="7" name="Speech Bubble: Rectangle with Corners Rounded 6">
            <a:extLst>
              <a:ext uri="{FF2B5EF4-FFF2-40B4-BE49-F238E27FC236}">
                <a16:creationId xmlns:a16="http://schemas.microsoft.com/office/drawing/2014/main" id="{75E35ABA-9F43-D740-944A-523B4FB89238}"/>
              </a:ext>
            </a:extLst>
          </p:cNvPr>
          <p:cNvSpPr/>
          <p:nvPr/>
        </p:nvSpPr>
        <p:spPr>
          <a:xfrm flipH="1">
            <a:off x="5558320" y="2134815"/>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Không đồng tình, vì điều này có nghĩa đã tự ý sử dụng đồ của người khác vì chưa chắc đã được sự cho phép của người đó. </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918525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4"/>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465650A8-B4CE-E55C-EEFE-91AEB68D9436}"/>
              </a:ext>
            </a:extLst>
          </p:cNvPr>
          <p:cNvPicPr>
            <a:picLocks noChangeAspect="1"/>
          </p:cNvPicPr>
          <p:nvPr/>
        </p:nvPicPr>
        <p:blipFill>
          <a:blip r:embed="rId5"/>
          <a:stretch>
            <a:fillRect/>
          </a:stretch>
        </p:blipFill>
        <p:spPr>
          <a:xfrm>
            <a:off x="741023" y="2630184"/>
            <a:ext cx="4769138" cy="26906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Logo&#10;&#10;Description automatically generated">
            <a:extLst>
              <a:ext uri="{FF2B5EF4-FFF2-40B4-BE49-F238E27FC236}">
                <a16:creationId xmlns:a16="http://schemas.microsoft.com/office/drawing/2014/main" id="{6ABAB0CF-4A42-6CC1-5AF5-C5A263E3FA0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274050" y="2141611"/>
            <a:ext cx="1281726" cy="1281726"/>
          </a:xfrm>
          <a:prstGeom prst="rect">
            <a:avLst/>
          </a:prstGeom>
        </p:spPr>
      </p:pic>
      <p:sp>
        <p:nvSpPr>
          <p:cNvPr id="8" name="Speech Bubble: Rectangle with Corners Rounded 7">
            <a:extLst>
              <a:ext uri="{FF2B5EF4-FFF2-40B4-BE49-F238E27FC236}">
                <a16:creationId xmlns:a16="http://schemas.microsoft.com/office/drawing/2014/main" id="{75C800BB-84D8-52C7-F0A7-67DA20528C0F}"/>
              </a:ext>
            </a:extLst>
          </p:cNvPr>
          <p:cNvSpPr/>
          <p:nvPr/>
        </p:nvSpPr>
        <p:spPr>
          <a:xfrm flipH="1">
            <a:off x="5743254" y="2145088"/>
            <a:ext cx="6010381" cy="298171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Đồng tình, vì ai cũng muốn tài sản của mình không bị hư hỏng mất mát. Vì vậy, thì sử dụng tài sản của người khác, chúng ta có trách nhiệm giữ gìn bảo quản, cẩn thận tài sản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4023349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362">
                                          <p:stCondLst>
                                            <p:cond delay="0"/>
                                          </p:stCondLst>
                                        </p:cTn>
                                        <p:tgtEl>
                                          <p:spTgt spid="5"/>
                                        </p:tgtEl>
                                      </p:cBhvr>
                                    </p:animEffect>
                                    <p:anim calcmode="lin" valueType="num">
                                      <p:cBhvr>
                                        <p:cTn id="15"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8"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9"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20" dur="16">
                                          <p:stCondLst>
                                            <p:cond delay="406"/>
                                          </p:stCondLst>
                                        </p:cTn>
                                        <p:tgtEl>
                                          <p:spTgt spid="5"/>
                                        </p:tgtEl>
                                      </p:cBhvr>
                                      <p:to x="100000" y="60000"/>
                                    </p:animScale>
                                    <p:animScale>
                                      <p:cBhvr>
                                        <p:cTn id="21" dur="104" decel="50000">
                                          <p:stCondLst>
                                            <p:cond delay="423"/>
                                          </p:stCondLst>
                                        </p:cTn>
                                        <p:tgtEl>
                                          <p:spTgt spid="5"/>
                                        </p:tgtEl>
                                      </p:cBhvr>
                                      <p:to x="100000" y="100000"/>
                                    </p:animScale>
                                    <p:animScale>
                                      <p:cBhvr>
                                        <p:cTn id="22" dur="16">
                                          <p:stCondLst>
                                            <p:cond delay="820"/>
                                          </p:stCondLst>
                                        </p:cTn>
                                        <p:tgtEl>
                                          <p:spTgt spid="5"/>
                                        </p:tgtEl>
                                      </p:cBhvr>
                                      <p:to x="100000" y="80000"/>
                                    </p:animScale>
                                    <p:animScale>
                                      <p:cBhvr>
                                        <p:cTn id="23" dur="104" decel="50000">
                                          <p:stCondLst>
                                            <p:cond delay="836"/>
                                          </p:stCondLst>
                                        </p:cTn>
                                        <p:tgtEl>
                                          <p:spTgt spid="5"/>
                                        </p:tgtEl>
                                      </p:cBhvr>
                                      <p:to x="100000" y="100000"/>
                                    </p:animScale>
                                    <p:animScale>
                                      <p:cBhvr>
                                        <p:cTn id="24" dur="16">
                                          <p:stCondLst>
                                            <p:cond delay="1026"/>
                                          </p:stCondLst>
                                        </p:cTn>
                                        <p:tgtEl>
                                          <p:spTgt spid="5"/>
                                        </p:tgtEl>
                                      </p:cBhvr>
                                      <p:to x="100000" y="90000"/>
                                    </p:animScale>
                                    <p:animScale>
                                      <p:cBhvr>
                                        <p:cTn id="25" dur="104" decel="50000">
                                          <p:stCondLst>
                                            <p:cond delay="1042"/>
                                          </p:stCondLst>
                                        </p:cTn>
                                        <p:tgtEl>
                                          <p:spTgt spid="5"/>
                                        </p:tgtEl>
                                      </p:cBhvr>
                                      <p:to x="100000" y="100000"/>
                                    </p:animScale>
                                    <p:animScale>
                                      <p:cBhvr>
                                        <p:cTn id="26" dur="16">
                                          <p:stCondLst>
                                            <p:cond delay="1130"/>
                                          </p:stCondLst>
                                        </p:cTn>
                                        <p:tgtEl>
                                          <p:spTgt spid="5"/>
                                        </p:tgtEl>
                                      </p:cBhvr>
                                      <p:to x="100000" y="95000"/>
                                    </p:animScale>
                                    <p:animScale>
                                      <p:cBhvr>
                                        <p:cTn id="27" dur="104" decel="50000">
                                          <p:stCondLst>
                                            <p:cond delay="1146"/>
                                          </p:stCondLst>
                                        </p:cTn>
                                        <p:tgtEl>
                                          <p:spTgt spid="5"/>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3" name="whoosh.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文本框 3">
            <a:extLst>
              <a:ext uri="{FF2B5EF4-FFF2-40B4-BE49-F238E27FC236}">
                <a16:creationId xmlns:a16="http://schemas.microsoft.com/office/drawing/2014/main" id="{D87D7FD7-C75D-CED9-1096-FA570D107DC6}"/>
              </a:ext>
            </a:extLst>
          </p:cNvPr>
          <p:cNvSpPr txBox="1"/>
          <p:nvPr/>
        </p:nvSpPr>
        <p:spPr>
          <a:xfrm>
            <a:off x="574290" y="1797026"/>
            <a:ext cx="7282096" cy="3170099"/>
          </a:xfrm>
          <a:prstGeom prst="rect">
            <a:avLst/>
          </a:prstGeom>
          <a:noFill/>
          <a:ln>
            <a:noFill/>
          </a:ln>
        </p:spPr>
        <p:txBody>
          <a:bodyPr wrap="square" rtlCol="0">
            <a:spAutoFit/>
          </a:bodyPr>
          <a:lstStyle/>
          <a:p>
            <a:pPr algn="ctr" defTabSz="914377"/>
            <a:r>
              <a:rPr lang="en-US" altLang="zh-CN" sz="10000" b="1" dirty="0" err="1">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Khởi</a:t>
            </a:r>
            <a:r>
              <a:rPr lang="en-US" altLang="zh-CN" sz="10000" b="1" dirty="0">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 </a:t>
            </a:r>
            <a:r>
              <a:rPr lang="en-US" altLang="zh-CN" sz="10000" b="1" dirty="0" err="1">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động</a:t>
            </a:r>
            <a:endParaRPr lang="zh-CN" altLang="en-US" sz="10000" b="1" dirty="0">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endParaRPr>
          </a:p>
        </p:txBody>
      </p:sp>
    </p:spTree>
    <p:custDataLst>
      <p:tags r:id="rId1"/>
    </p:custDataLst>
    <p:extLst>
      <p:ext uri="{BB962C8B-B14F-4D97-AF65-F5344CB8AC3E}">
        <p14:creationId xmlns:p14="http://schemas.microsoft.com/office/powerpoint/2010/main" val="149448255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FA943FA-5EE0-18E5-5371-48000ADDE0E1}"/>
              </a:ext>
            </a:extLst>
          </p:cNvPr>
          <p:cNvPicPr>
            <a:picLocks noChangeAspect="1"/>
          </p:cNvPicPr>
          <p:nvPr/>
        </p:nvPicPr>
        <p:blipFill>
          <a:blip r:embed="rId5"/>
          <a:stretch>
            <a:fillRect/>
          </a:stretch>
        </p:blipFill>
        <p:spPr>
          <a:xfrm>
            <a:off x="1025216" y="1322779"/>
            <a:ext cx="7285351" cy="5157663"/>
          </a:xfrm>
          <a:prstGeom prst="rect">
            <a:avLst/>
          </a:prstGeom>
        </p:spPr>
      </p:pic>
    </p:spTree>
    <p:custDataLst>
      <p:tags r:id="rId1"/>
    </p:custDataLst>
    <p:extLst>
      <p:ext uri="{BB962C8B-B14F-4D97-AF65-F5344CB8AC3E}">
        <p14:creationId xmlns:p14="http://schemas.microsoft.com/office/powerpoint/2010/main" val="288349441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B01C4-998D-6F3C-43CF-F460641130E0}"/>
              </a:ext>
            </a:extLst>
          </p:cNvPr>
          <p:cNvSpPr txBox="1"/>
          <p:nvPr/>
        </p:nvSpPr>
        <p:spPr>
          <a:xfrm>
            <a:off x="2272210" y="2603109"/>
            <a:ext cx="8010779" cy="1938992"/>
          </a:xfrm>
          <a:prstGeom prst="rect">
            <a:avLst/>
          </a:prstGeom>
          <a:noFill/>
        </p:spPr>
        <p:txBody>
          <a:bodyPr wrap="square" rtlCol="0">
            <a:spAutoFit/>
          </a:bodyPr>
          <a:lstStyle/>
          <a:p>
            <a:pPr lvl="0" algn="ctr"/>
            <a:r>
              <a:rPr lang="vi-VN" sz="4000" b="1" dirty="0">
                <a:solidFill>
                  <a:prstClr val="black"/>
                </a:solidFill>
                <a:latin typeface="Calibri" panose="020F0502020204030204"/>
              </a:rPr>
              <a:t>Chia sẻ về những việc em đã và sẽ làm để thể hiện sự tôn trọng tài sản của người khác.</a:t>
            </a:r>
            <a:endParaRPr kumimoji="0" lang="en-US" sz="4000" b="1" i="0" u="none" strike="noStrike" kern="1200" cap="none" spc="0" normalizeH="0" baseline="0" noProof="0" dirty="0">
              <a:ln>
                <a:noFill/>
              </a:ln>
              <a:solidFill>
                <a:prstClr val="black"/>
              </a:solidFill>
              <a:effectLst/>
              <a:uLnTx/>
              <a:uFillTx/>
              <a:latin typeface="Calibri" panose="020F0502020204030204"/>
            </a:endParaRPr>
          </a:p>
        </p:txBody>
      </p:sp>
      <p:pic>
        <p:nvPicPr>
          <p:cNvPr id="3" name="Picture 2">
            <a:extLst>
              <a:ext uri="{FF2B5EF4-FFF2-40B4-BE49-F238E27FC236}">
                <a16:creationId xmlns:a16="http://schemas.microsoft.com/office/drawing/2014/main" id="{4680DFA2-5F9E-ED55-673C-9F4E5B3D758E}"/>
              </a:ext>
            </a:extLst>
          </p:cNvPr>
          <p:cNvPicPr>
            <a:picLocks noChangeAspect="1"/>
          </p:cNvPicPr>
          <p:nvPr/>
        </p:nvPicPr>
        <p:blipFill>
          <a:blip r:embed="rId3"/>
          <a:stretch>
            <a:fillRect/>
          </a:stretch>
        </p:blipFill>
        <p:spPr>
          <a:xfrm>
            <a:off x="431414" y="418472"/>
            <a:ext cx="4712616" cy="1438781"/>
          </a:xfrm>
          <a:prstGeom prst="rect">
            <a:avLst/>
          </a:prstGeom>
        </p:spPr>
      </p:pic>
    </p:spTree>
    <p:custDataLst>
      <p:tags r:id="rId1"/>
    </p:custDataLst>
    <p:extLst>
      <p:ext uri="{BB962C8B-B14F-4D97-AF65-F5344CB8AC3E}">
        <p14:creationId xmlns:p14="http://schemas.microsoft.com/office/powerpoint/2010/main" val="2819449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57F9AE14-5957-3B77-3C40-BBA17D84832A}"/>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7" name="Rectangle: Folded Corner 16">
            <a:extLst>
              <a:ext uri="{FF2B5EF4-FFF2-40B4-BE49-F238E27FC236}">
                <a16:creationId xmlns:a16="http://schemas.microsoft.com/office/drawing/2014/main" id="{CD7BDD81-90C7-B168-2615-B6057B269979}"/>
              </a:ext>
            </a:extLst>
          </p:cNvPr>
          <p:cNvSpPr/>
          <p:nvPr/>
        </p:nvSpPr>
        <p:spPr>
          <a:xfrm>
            <a:off x="9865967" y="406609"/>
            <a:ext cx="2137701" cy="2503920"/>
          </a:xfrm>
          <a:prstGeom prst="foldedCorner">
            <a:avLst/>
          </a:prstGeom>
          <a:solidFill>
            <a:srgbClr val="D364AB"/>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Block Arc 18">
            <a:extLst>
              <a:ext uri="{FF2B5EF4-FFF2-40B4-BE49-F238E27FC236}">
                <a16:creationId xmlns:a16="http://schemas.microsoft.com/office/drawing/2014/main" id="{6FE9FD4D-8AD9-5DD3-3853-5C84B9748BAB}"/>
              </a:ext>
            </a:extLst>
          </p:cNvPr>
          <p:cNvSpPr/>
          <p:nvPr/>
        </p:nvSpPr>
        <p:spPr>
          <a:xfrm rot="5400000" flipV="1">
            <a:off x="9752458" y="229879"/>
            <a:ext cx="901707" cy="552329"/>
          </a:xfrm>
          <a:prstGeom prst="blockArc">
            <a:avLst>
              <a:gd name="adj1" fmla="val 7105177"/>
              <a:gd name="adj2" fmla="val 2187142"/>
              <a:gd name="adj3" fmla="val 23091"/>
            </a:avLst>
          </a:prstGeom>
          <a:solidFill>
            <a:srgbClr val="F8D33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03E2578-2A29-60AC-5B80-A99F65AC6013}"/>
              </a:ext>
            </a:extLst>
          </p:cNvPr>
          <p:cNvPicPr>
            <a:picLocks noChangeAspect="1"/>
          </p:cNvPicPr>
          <p:nvPr/>
        </p:nvPicPr>
        <p:blipFill>
          <a:blip r:embed="rId3"/>
          <a:stretch>
            <a:fillRect/>
          </a:stretch>
        </p:blipFill>
        <p:spPr>
          <a:xfrm>
            <a:off x="2097237" y="1722321"/>
            <a:ext cx="7730398" cy="4029805"/>
          </a:xfrm>
          <a:prstGeom prst="rect">
            <a:avLst/>
          </a:prstGeom>
        </p:spPr>
      </p:pic>
    </p:spTree>
    <p:custDataLst>
      <p:tags r:id="rId1"/>
    </p:custDataLst>
    <p:extLst>
      <p:ext uri="{BB962C8B-B14F-4D97-AF65-F5344CB8AC3E}">
        <p14:creationId xmlns:p14="http://schemas.microsoft.com/office/powerpoint/2010/main" val="794774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12" name="Picture 11">
            <a:extLst>
              <a:ext uri="{FF2B5EF4-FFF2-40B4-BE49-F238E27FC236}">
                <a16:creationId xmlns:a16="http://schemas.microsoft.com/office/drawing/2014/main" id="{383ACD27-AAB7-77FA-1D05-0EF4A28486E4}"/>
              </a:ext>
            </a:extLst>
          </p:cNvPr>
          <p:cNvPicPr>
            <a:picLocks noChangeAspect="1"/>
          </p:cNvPicPr>
          <p:nvPr/>
        </p:nvPicPr>
        <p:blipFill>
          <a:blip r:embed="rId4"/>
          <a:srcRect/>
          <a:stretch>
            <a:fillRect/>
          </a:stretch>
        </p:blipFill>
        <p:spPr>
          <a:xfrm>
            <a:off x="1308921" y="3234077"/>
            <a:ext cx="4392557" cy="3514046"/>
          </a:xfrm>
          <a:prstGeom prst="rect">
            <a:avLst/>
          </a:prstGeom>
        </p:spPr>
      </p:pic>
      <p:sp>
        <p:nvSpPr>
          <p:cNvPr id="13" name="Speech Bubble: Rectangle with Corners Rounded 12">
            <a:extLst>
              <a:ext uri="{FF2B5EF4-FFF2-40B4-BE49-F238E27FC236}">
                <a16:creationId xmlns:a16="http://schemas.microsoft.com/office/drawing/2014/main" id="{93384110-7747-6B46-0577-0D7D05ABF471}"/>
              </a:ext>
            </a:extLst>
          </p:cNvPr>
          <p:cNvSpPr/>
          <p:nvPr/>
        </p:nvSpPr>
        <p:spPr>
          <a:xfrm>
            <a:off x="2305050" y="1866899"/>
            <a:ext cx="6286500" cy="1381125"/>
          </a:xfrm>
          <a:prstGeom prst="wedgeRoundRectCallou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algn="just">
              <a:lnSpc>
                <a:spcPct val="120000"/>
              </a:lnSpc>
              <a:spcBef>
                <a:spcPts val="0"/>
              </a:spcBef>
              <a:spcAft>
                <a:spcPts val="0"/>
              </a:spcAft>
            </a:pPr>
            <a:r>
              <a:rPr lang="nl-NL" sz="3200" b="1" dirty="0">
                <a:effectLst/>
                <a:ea typeface="Times New Roman" panose="02020603050405020304" pitchFamily="18" charset="0"/>
              </a:rPr>
              <a:t>Em hãy cùng bạn kể tên các tài sản (đồ dùng, đồ chơi,..) của mình.</a:t>
            </a:r>
            <a:endParaRPr lang="en-US" sz="3200" b="1" dirty="0">
              <a:effectLst/>
              <a:ea typeface="Calibri" panose="020F0502020204030204" pitchFamily="34" charset="0"/>
            </a:endParaRPr>
          </a:p>
        </p:txBody>
      </p:sp>
      <p:sp>
        <p:nvSpPr>
          <p:cNvPr id="14" name="Speech Bubble: Rectangle with Corners Rounded 13">
            <a:extLst>
              <a:ext uri="{FF2B5EF4-FFF2-40B4-BE49-F238E27FC236}">
                <a16:creationId xmlns:a16="http://schemas.microsoft.com/office/drawing/2014/main" id="{28F90C10-4C74-2991-DB05-24AD554C1D13}"/>
              </a:ext>
            </a:extLst>
          </p:cNvPr>
          <p:cNvSpPr/>
          <p:nvPr/>
        </p:nvSpPr>
        <p:spPr>
          <a:xfrm>
            <a:off x="5905500" y="3429000"/>
            <a:ext cx="6286500" cy="1504949"/>
          </a:xfrm>
          <a:prstGeom prst="wedgeRoundRectCallou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b="1" dirty="0">
                <a:latin typeface="Calibri" panose="020F0502020204030204" pitchFamily="34" charset="0"/>
                <a:ea typeface="Times New Roman" panose="02020603050405020304" pitchFamily="18" charset="0"/>
                <a:cs typeface="Calibri" panose="020F0502020204030204" pitchFamily="34" charset="0"/>
              </a:rPr>
              <a:t>Khi em bị mất hay hỏng một món đồ chơi/đồ dùng, em cảm thấy như thế nào?</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7304931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9EBF675-F683-0649-BB0B-7B21875FEFDC}"/>
              </a:ext>
            </a:extLst>
          </p:cNvPr>
          <p:cNvPicPr>
            <a:picLocks noChangeAspect="1"/>
          </p:cNvPicPr>
          <p:nvPr/>
        </p:nvPicPr>
        <p:blipFill>
          <a:blip r:embed="rId5"/>
          <a:stretch>
            <a:fillRect/>
          </a:stretch>
        </p:blipFill>
        <p:spPr>
          <a:xfrm>
            <a:off x="973845" y="1435794"/>
            <a:ext cx="7285351" cy="5157663"/>
          </a:xfrm>
          <a:prstGeom prst="rect">
            <a:avLst/>
          </a:prstGeom>
        </p:spPr>
      </p:pic>
    </p:spTree>
    <p:custDataLst>
      <p:tags r:id="rId1"/>
    </p:custDataLst>
    <p:extLst>
      <p:ext uri="{BB962C8B-B14F-4D97-AF65-F5344CB8AC3E}">
        <p14:creationId xmlns:p14="http://schemas.microsoft.com/office/powerpoint/2010/main" val="225340355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Oval 5">
            <a:extLst>
              <a:ext uri="{FF2B5EF4-FFF2-40B4-BE49-F238E27FC236}">
                <a16:creationId xmlns:a16="http://schemas.microsoft.com/office/drawing/2014/main" id="{905DCB7C-7414-1C7A-09C2-67EB2BC7C68A}"/>
              </a:ext>
            </a:extLst>
          </p:cNvPr>
          <p:cNvSpPr/>
          <p:nvPr/>
        </p:nvSpPr>
        <p:spPr>
          <a:xfrm>
            <a:off x="10786677" y="5575378"/>
            <a:ext cx="1190501" cy="1190501"/>
          </a:xfrm>
          <a:prstGeom prst="ellipse">
            <a:avLst/>
          </a:prstGeom>
          <a:solidFill>
            <a:srgbClr val="D364A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picture containing calendar&#10;&#10;Description automatically generated">
            <a:extLst>
              <a:ext uri="{FF2B5EF4-FFF2-40B4-BE49-F238E27FC236}">
                <a16:creationId xmlns:a16="http://schemas.microsoft.com/office/drawing/2014/main" id="{8F7C5F6F-8B8D-2809-9F05-47E51878A88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339" b="47698" l="59572" r="87601">
                        <a14:foregroundMark x1="74798" y1="47738" x2="74354" y2="44588"/>
                        <a14:foregroundMark x1="71931" y1="45880" x2="74798" y2="47011"/>
                        <a14:foregroundMark x1="72779" y1="46729" x2="73223" y2="47456"/>
                        <a14:foregroundMark x1="77383" y1="47456" x2="76252" y2="45153"/>
                        <a14:foregroundMark x1="74960" y1="10339" x2="76656" y2="10460"/>
                        <a14:backgroundMark x1="67771" y1="32674" x2="67488" y2="39015"/>
                        <a14:backgroundMark x1="79523" y1="37843" x2="85137" y2="44023"/>
                      </a14:backgroundRemoval>
                    </a14:imgEffect>
                  </a14:imgLayer>
                </a14:imgProps>
              </a:ext>
              <a:ext uri="{28A0092B-C50C-407E-A947-70E740481C1C}">
                <a14:useLocalDpi xmlns:a14="http://schemas.microsoft.com/office/drawing/2010/main" val="0"/>
              </a:ext>
            </a:extLst>
          </a:blip>
          <a:srcRect l="56148" t="6222" r="8851" b="50000"/>
          <a:stretch/>
        </p:blipFill>
        <p:spPr>
          <a:xfrm>
            <a:off x="-924674" y="670682"/>
            <a:ext cx="4946773" cy="6187318"/>
          </a:xfrm>
          <a:prstGeom prst="rect">
            <a:avLst/>
          </a:prstGeom>
        </p:spPr>
      </p:pic>
      <p:pic>
        <p:nvPicPr>
          <p:cNvPr id="11" name="Picture 5">
            <a:extLst>
              <a:ext uri="{FF2B5EF4-FFF2-40B4-BE49-F238E27FC236}">
                <a16:creationId xmlns:a16="http://schemas.microsoft.com/office/drawing/2014/main" id="{527C291F-A07B-D261-7C35-8D7F6690785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087669" y="667820"/>
            <a:ext cx="8594048" cy="3371338"/>
          </a:xfrm>
          <a:prstGeom prst="rect">
            <a:avLst/>
          </a:prstGeom>
        </p:spPr>
      </p:pic>
      <p:sp>
        <p:nvSpPr>
          <p:cNvPr id="12" name="TextBox 11">
            <a:extLst>
              <a:ext uri="{FF2B5EF4-FFF2-40B4-BE49-F238E27FC236}">
                <a16:creationId xmlns:a16="http://schemas.microsoft.com/office/drawing/2014/main" id="{FD3C8F1C-1C9B-B035-57BE-3BDB24968AE9}"/>
              </a:ext>
            </a:extLst>
          </p:cNvPr>
          <p:cNvSpPr txBox="1"/>
          <p:nvPr/>
        </p:nvSpPr>
        <p:spPr>
          <a:xfrm flipH="1">
            <a:off x="3530766" y="1200261"/>
            <a:ext cx="7729710" cy="2308324"/>
          </a:xfrm>
          <a:prstGeom prst="rect">
            <a:avLst/>
          </a:prstGeom>
          <a:noFill/>
        </p:spPr>
        <p:txBody>
          <a:bodyPr wrap="square" rtlCol="0">
            <a:spAutoFit/>
          </a:bodyPr>
          <a:lstStyle/>
          <a:p>
            <a:pPr lvl="0" algn="ctr">
              <a:defRPr/>
            </a:pPr>
            <a:r>
              <a:rPr lang="en-US" sz="4800" b="1" dirty="0" err="1">
                <a:solidFill>
                  <a:schemeClr val="bg1"/>
                </a:solidFill>
              </a:rPr>
              <a:t>Hoạt</a:t>
            </a:r>
            <a:r>
              <a:rPr lang="en-US" sz="4800" b="1" dirty="0">
                <a:solidFill>
                  <a:schemeClr val="bg1"/>
                </a:solidFill>
              </a:rPr>
              <a:t> </a:t>
            </a:r>
            <a:r>
              <a:rPr lang="en-US" sz="4800" b="1" dirty="0" err="1">
                <a:solidFill>
                  <a:schemeClr val="bg1"/>
                </a:solidFill>
              </a:rPr>
              <a:t>động</a:t>
            </a:r>
            <a:r>
              <a:rPr lang="en-US" sz="4800" b="1" dirty="0">
                <a:solidFill>
                  <a:schemeClr val="bg1"/>
                </a:solidFill>
              </a:rPr>
              <a:t> 1: </a:t>
            </a:r>
            <a:r>
              <a:rPr lang="en-US" sz="4800" b="1" dirty="0" err="1">
                <a:solidFill>
                  <a:schemeClr val="bg1"/>
                </a:solidFill>
              </a:rPr>
              <a:t>Tìm</a:t>
            </a:r>
            <a:r>
              <a:rPr lang="en-US" sz="4800" b="1" dirty="0">
                <a:solidFill>
                  <a:schemeClr val="bg1"/>
                </a:solidFill>
              </a:rPr>
              <a:t> </a:t>
            </a:r>
            <a:r>
              <a:rPr lang="en-US" sz="4800" b="1" dirty="0" err="1">
                <a:solidFill>
                  <a:schemeClr val="bg1"/>
                </a:solidFill>
              </a:rPr>
              <a:t>hiểu</a:t>
            </a:r>
            <a:r>
              <a:rPr lang="en-US" sz="4800" b="1" dirty="0">
                <a:solidFill>
                  <a:schemeClr val="bg1"/>
                </a:solidFill>
              </a:rPr>
              <a:t> </a:t>
            </a:r>
            <a:r>
              <a:rPr lang="en-US" sz="4800" b="1" dirty="0" err="1">
                <a:solidFill>
                  <a:schemeClr val="bg1"/>
                </a:solidFill>
              </a:rPr>
              <a:t>một</a:t>
            </a:r>
            <a:r>
              <a:rPr lang="en-US" sz="4800" b="1" dirty="0">
                <a:solidFill>
                  <a:schemeClr val="bg1"/>
                </a:solidFill>
              </a:rPr>
              <a:t> </a:t>
            </a:r>
            <a:r>
              <a:rPr lang="en-US" sz="4800" b="1" dirty="0" err="1">
                <a:solidFill>
                  <a:schemeClr val="bg1"/>
                </a:solidFill>
              </a:rPr>
              <a:t>số</a:t>
            </a:r>
            <a:r>
              <a:rPr lang="en-US" sz="4800" b="1" dirty="0">
                <a:solidFill>
                  <a:schemeClr val="bg1"/>
                </a:solidFill>
              </a:rPr>
              <a:t> </a:t>
            </a:r>
            <a:r>
              <a:rPr lang="en-US" sz="4800" b="1" dirty="0" err="1">
                <a:solidFill>
                  <a:schemeClr val="bg1"/>
                </a:solidFill>
              </a:rPr>
              <a:t>biểu</a:t>
            </a:r>
            <a:r>
              <a:rPr lang="en-US" sz="4800" b="1" dirty="0">
                <a:solidFill>
                  <a:schemeClr val="bg1"/>
                </a:solidFill>
              </a:rPr>
              <a:t> </a:t>
            </a:r>
            <a:r>
              <a:rPr lang="en-US" sz="4800" b="1" dirty="0" err="1">
                <a:solidFill>
                  <a:schemeClr val="bg1"/>
                </a:solidFill>
              </a:rPr>
              <a:t>hiện</a:t>
            </a:r>
            <a:r>
              <a:rPr lang="en-US" sz="4800" b="1" dirty="0">
                <a:solidFill>
                  <a:schemeClr val="bg1"/>
                </a:solidFill>
              </a:rPr>
              <a:t> </a:t>
            </a:r>
            <a:r>
              <a:rPr lang="en-US" sz="4800" b="1" dirty="0" err="1">
                <a:solidFill>
                  <a:schemeClr val="bg1"/>
                </a:solidFill>
              </a:rPr>
              <a:t>tôn</a:t>
            </a:r>
            <a:r>
              <a:rPr lang="en-US" sz="4800" b="1" dirty="0">
                <a:solidFill>
                  <a:schemeClr val="bg1"/>
                </a:solidFill>
              </a:rPr>
              <a:t> </a:t>
            </a:r>
            <a:r>
              <a:rPr lang="en-US" sz="4800" b="1" dirty="0" err="1">
                <a:solidFill>
                  <a:schemeClr val="bg1"/>
                </a:solidFill>
              </a:rPr>
              <a:t>trọng</a:t>
            </a:r>
            <a:r>
              <a:rPr lang="en-US" sz="4800" b="1" dirty="0">
                <a:solidFill>
                  <a:schemeClr val="bg1"/>
                </a:solidFill>
              </a:rPr>
              <a:t> </a:t>
            </a:r>
            <a:r>
              <a:rPr lang="en-US" sz="4800" b="1" dirty="0" err="1">
                <a:solidFill>
                  <a:schemeClr val="bg1"/>
                </a:solidFill>
              </a:rPr>
              <a:t>tài</a:t>
            </a:r>
            <a:r>
              <a:rPr lang="en-US" sz="4800" b="1" dirty="0">
                <a:solidFill>
                  <a:schemeClr val="bg1"/>
                </a:solidFill>
              </a:rPr>
              <a:t> </a:t>
            </a:r>
            <a:r>
              <a:rPr lang="en-US" sz="4800" b="1" dirty="0" err="1">
                <a:solidFill>
                  <a:schemeClr val="bg1"/>
                </a:solidFill>
              </a:rPr>
              <a:t>sản</a:t>
            </a:r>
            <a:r>
              <a:rPr lang="en-US" sz="4800" b="1" dirty="0">
                <a:solidFill>
                  <a:schemeClr val="bg1"/>
                </a:solidFill>
              </a:rPr>
              <a:t> </a:t>
            </a:r>
            <a:r>
              <a:rPr lang="en-US" sz="4800" b="1" dirty="0" err="1">
                <a:solidFill>
                  <a:schemeClr val="bg1"/>
                </a:solidFill>
              </a:rPr>
              <a:t>của</a:t>
            </a:r>
            <a:r>
              <a:rPr lang="en-US" sz="4800" b="1" dirty="0">
                <a:solidFill>
                  <a:schemeClr val="bg1"/>
                </a:solidFill>
              </a:rPr>
              <a:t> </a:t>
            </a:r>
            <a:r>
              <a:rPr lang="en-US" sz="4800" b="1" dirty="0" err="1">
                <a:solidFill>
                  <a:schemeClr val="bg1"/>
                </a:solidFill>
              </a:rPr>
              <a:t>người</a:t>
            </a:r>
            <a:r>
              <a:rPr lang="en-US" sz="4800" b="1" dirty="0">
                <a:solidFill>
                  <a:schemeClr val="bg1"/>
                </a:solidFill>
              </a:rPr>
              <a:t> </a:t>
            </a:r>
            <a:r>
              <a:rPr lang="en-US" sz="4800" b="1" dirty="0" err="1">
                <a:solidFill>
                  <a:schemeClr val="bg1"/>
                </a:solidFill>
              </a:rPr>
              <a:t>khác</a:t>
            </a:r>
            <a:r>
              <a:rPr lang="en-US" sz="4800" b="1" dirty="0">
                <a:solidFill>
                  <a:schemeClr val="bg1"/>
                </a:solidFill>
              </a:rPr>
              <a:t> </a:t>
            </a:r>
            <a:endParaRPr kumimoji="0" lang="en-US" sz="287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ndParaRPr>
          </a:p>
        </p:txBody>
      </p:sp>
    </p:spTree>
    <p:custDataLst>
      <p:tags r:id="rId1"/>
    </p:custDataLst>
    <p:extLst>
      <p:ext uri="{BB962C8B-B14F-4D97-AF65-F5344CB8AC3E}">
        <p14:creationId xmlns:p14="http://schemas.microsoft.com/office/powerpoint/2010/main" val="99706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B198320-DD7B-9E73-C904-7926AE3902D0}"/>
              </a:ext>
            </a:extLst>
          </p:cNvPr>
          <p:cNvSpPr txBox="1"/>
          <p:nvPr/>
        </p:nvSpPr>
        <p:spPr>
          <a:xfrm>
            <a:off x="965771" y="513708"/>
            <a:ext cx="10253609" cy="646331"/>
          </a:xfrm>
          <a:prstGeom prst="rect">
            <a:avLst/>
          </a:prstGeom>
          <a:noFill/>
        </p:spPr>
        <p:txBody>
          <a:bodyPr wrap="square" rtlCol="0">
            <a:spAutoFit/>
          </a:bodyPr>
          <a:lstStyle/>
          <a:p>
            <a:r>
              <a:rPr lang="en-US" sz="3600" b="1" dirty="0" err="1"/>
              <a:t>Đọc</a:t>
            </a:r>
            <a:r>
              <a:rPr lang="en-US" sz="3600" b="1" dirty="0"/>
              <a:t> </a:t>
            </a:r>
            <a:r>
              <a:rPr lang="en-US" sz="3600" b="1" dirty="0" err="1"/>
              <a:t>các</a:t>
            </a:r>
            <a:r>
              <a:rPr lang="en-US" sz="3600" b="1" dirty="0"/>
              <a:t> </a:t>
            </a:r>
            <a:r>
              <a:rPr lang="en-US" sz="3600" b="1" dirty="0" err="1"/>
              <a:t>trường</a:t>
            </a:r>
            <a:r>
              <a:rPr lang="en-US" sz="3600" b="1" dirty="0"/>
              <a:t> </a:t>
            </a:r>
            <a:r>
              <a:rPr lang="en-US" sz="3600" b="1" dirty="0" err="1"/>
              <a:t>hợp</a:t>
            </a:r>
            <a:r>
              <a:rPr lang="en-US" sz="3600" b="1" dirty="0"/>
              <a:t> </a:t>
            </a:r>
            <a:r>
              <a:rPr lang="en-US" sz="3600" b="1" dirty="0" err="1"/>
              <a:t>dưới</a:t>
            </a:r>
            <a:r>
              <a:rPr lang="en-US" sz="3600" b="1" dirty="0"/>
              <a:t> </a:t>
            </a:r>
            <a:r>
              <a:rPr lang="en-US" sz="3600" b="1" dirty="0" err="1"/>
              <a:t>đây</a:t>
            </a:r>
            <a:r>
              <a:rPr lang="en-US" sz="3600" b="1" dirty="0"/>
              <a:t> </a:t>
            </a:r>
            <a:r>
              <a:rPr lang="en-US" sz="3600" b="1" dirty="0" err="1"/>
              <a:t>và</a:t>
            </a:r>
            <a:r>
              <a:rPr lang="en-US" sz="3600" b="1" dirty="0"/>
              <a:t> </a:t>
            </a:r>
            <a:r>
              <a:rPr lang="en-US" sz="3600" b="1" dirty="0" err="1"/>
              <a:t>thực</a:t>
            </a:r>
            <a:r>
              <a:rPr lang="en-US" sz="3600" b="1" dirty="0"/>
              <a:t> </a:t>
            </a:r>
            <a:r>
              <a:rPr lang="en-US" sz="3600" b="1" dirty="0" err="1"/>
              <a:t>hiện</a:t>
            </a:r>
            <a:r>
              <a:rPr lang="en-US" sz="3600" b="1" dirty="0"/>
              <a:t> </a:t>
            </a:r>
            <a:r>
              <a:rPr lang="en-US" sz="3600" b="1" dirty="0" err="1"/>
              <a:t>yêu</a:t>
            </a:r>
            <a:r>
              <a:rPr lang="en-US" sz="3600" b="1" dirty="0"/>
              <a:t> </a:t>
            </a:r>
            <a:r>
              <a:rPr lang="en-US" sz="3600" b="1" dirty="0" err="1"/>
              <a:t>cầu</a:t>
            </a:r>
            <a:r>
              <a:rPr lang="en-US" sz="3600" b="1" dirty="0"/>
              <a:t>:</a:t>
            </a:r>
          </a:p>
        </p:txBody>
      </p:sp>
      <p:pic>
        <p:nvPicPr>
          <p:cNvPr id="7" name="Picture 6">
            <a:extLst>
              <a:ext uri="{FF2B5EF4-FFF2-40B4-BE49-F238E27FC236}">
                <a16:creationId xmlns:a16="http://schemas.microsoft.com/office/drawing/2014/main" id="{4A02546C-D2C6-8DC9-2C84-06481D373C1A}"/>
              </a:ext>
            </a:extLst>
          </p:cNvPr>
          <p:cNvPicPr>
            <a:picLocks noChangeAspect="1"/>
          </p:cNvPicPr>
          <p:nvPr/>
        </p:nvPicPr>
        <p:blipFill>
          <a:blip r:embed="rId3"/>
          <a:stretch>
            <a:fillRect/>
          </a:stretch>
        </p:blipFill>
        <p:spPr>
          <a:xfrm>
            <a:off x="705866" y="1400657"/>
            <a:ext cx="5191125" cy="2371725"/>
          </a:xfrm>
          <a:prstGeom prst="rect">
            <a:avLst/>
          </a:prstGeom>
        </p:spPr>
      </p:pic>
      <p:pic>
        <p:nvPicPr>
          <p:cNvPr id="9" name="Picture 8">
            <a:extLst>
              <a:ext uri="{FF2B5EF4-FFF2-40B4-BE49-F238E27FC236}">
                <a16:creationId xmlns:a16="http://schemas.microsoft.com/office/drawing/2014/main" id="{0FCF9981-9804-7421-CF74-5C2CBC0EBB66}"/>
              </a:ext>
            </a:extLst>
          </p:cNvPr>
          <p:cNvPicPr>
            <a:picLocks noChangeAspect="1"/>
          </p:cNvPicPr>
          <p:nvPr/>
        </p:nvPicPr>
        <p:blipFill>
          <a:blip r:embed="rId4"/>
          <a:stretch>
            <a:fillRect/>
          </a:stretch>
        </p:blipFill>
        <p:spPr>
          <a:xfrm>
            <a:off x="6001767" y="1444268"/>
            <a:ext cx="5572125" cy="2305050"/>
          </a:xfrm>
          <a:prstGeom prst="rect">
            <a:avLst/>
          </a:prstGeom>
        </p:spPr>
      </p:pic>
      <p:pic>
        <p:nvPicPr>
          <p:cNvPr id="11" name="Picture 10">
            <a:extLst>
              <a:ext uri="{FF2B5EF4-FFF2-40B4-BE49-F238E27FC236}">
                <a16:creationId xmlns:a16="http://schemas.microsoft.com/office/drawing/2014/main" id="{0C1FB00A-DFAF-BADC-577C-113064E649C5}"/>
              </a:ext>
            </a:extLst>
          </p:cNvPr>
          <p:cNvPicPr>
            <a:picLocks noChangeAspect="1"/>
          </p:cNvPicPr>
          <p:nvPr/>
        </p:nvPicPr>
        <p:blipFill>
          <a:blip r:embed="rId5"/>
          <a:stretch>
            <a:fillRect/>
          </a:stretch>
        </p:blipFill>
        <p:spPr>
          <a:xfrm>
            <a:off x="730695" y="3978989"/>
            <a:ext cx="5038725" cy="2228850"/>
          </a:xfrm>
          <a:prstGeom prst="rect">
            <a:avLst/>
          </a:prstGeom>
        </p:spPr>
      </p:pic>
      <p:pic>
        <p:nvPicPr>
          <p:cNvPr id="13" name="Picture 12">
            <a:extLst>
              <a:ext uri="{FF2B5EF4-FFF2-40B4-BE49-F238E27FC236}">
                <a16:creationId xmlns:a16="http://schemas.microsoft.com/office/drawing/2014/main" id="{974F0D6F-013C-D2EC-FA65-3567B65C052D}"/>
              </a:ext>
            </a:extLst>
          </p:cNvPr>
          <p:cNvPicPr>
            <a:picLocks noChangeAspect="1"/>
          </p:cNvPicPr>
          <p:nvPr/>
        </p:nvPicPr>
        <p:blipFill>
          <a:blip r:embed="rId6"/>
          <a:stretch>
            <a:fillRect/>
          </a:stretch>
        </p:blipFill>
        <p:spPr>
          <a:xfrm>
            <a:off x="6012093" y="3992526"/>
            <a:ext cx="5556607" cy="2181225"/>
          </a:xfrm>
          <a:prstGeom prst="rect">
            <a:avLst/>
          </a:prstGeom>
        </p:spPr>
      </p:pic>
    </p:spTree>
    <p:custDataLst>
      <p:tags r:id="rId1"/>
    </p:custDataLst>
    <p:extLst>
      <p:ext uri="{BB962C8B-B14F-4D97-AF65-F5344CB8AC3E}">
        <p14:creationId xmlns:p14="http://schemas.microsoft.com/office/powerpoint/2010/main" val="15654421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F412D1F0-9CAF-BA95-18D8-19D8F9A265D8}"/>
              </a:ext>
            </a:extLst>
          </p:cNvPr>
          <p:cNvGrpSpPr/>
          <p:nvPr/>
        </p:nvGrpSpPr>
        <p:grpSpPr>
          <a:xfrm>
            <a:off x="849570" y="2595334"/>
            <a:ext cx="4097114" cy="4103417"/>
            <a:chOff x="849570" y="2595334"/>
            <a:chExt cx="4097114" cy="4103417"/>
          </a:xfrm>
        </p:grpSpPr>
        <p:pic>
          <p:nvPicPr>
            <p:cNvPr id="2" name="Picture 1">
              <a:extLst>
                <a:ext uri="{FF2B5EF4-FFF2-40B4-BE49-F238E27FC236}">
                  <a16:creationId xmlns:a16="http://schemas.microsoft.com/office/drawing/2014/main" id="{54045821-50DD-E5DE-37D3-F3A9CB73A19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85" b="89862" l="308" r="93846">
                          <a14:foregroundMark x1="17692" y1="41167" x2="7385" y2="40860"/>
                          <a14:foregroundMark x1="7385" y1="40860" x2="308" y2="44547"/>
                          <a14:foregroundMark x1="308" y1="44547" x2="308" y2="45622"/>
                          <a14:foregroundMark x1="18923" y1="38402" x2="8308" y2="45315"/>
                          <a14:foregroundMark x1="8308" y1="45315" x2="8000" y2="51152"/>
                          <a14:foregroundMark x1="6551" y1="72197" x2="6615" y2="78955"/>
                          <a14:foregroundMark x1="6462" y1="62673" x2="6497" y2="66440"/>
                          <a14:foregroundMark x1="9255" y1="85381" x2="8308" y2="90015"/>
                          <a14:foregroundMark x1="9846" y1="82488" x2="9784" y2="82792"/>
                          <a14:foregroundMark x1="14769" y1="80645" x2="14615" y2="88786"/>
                          <a14:foregroundMark x1="9231" y1="82028" x2="9015" y2="82747"/>
                          <a14:foregroundMark x1="8308" y1="81106" x2="8308" y2="82705"/>
                          <a14:foregroundMark x1="14000" y1="80952" x2="14000" y2="88018"/>
                          <a14:foregroundMark x1="83846" y1="54839" x2="82154" y2="56375"/>
                          <a14:foregroundMark x1="80308" y1="35637" x2="91385" y2="41782"/>
                          <a14:foregroundMark x1="92462" y1="36406" x2="93846" y2="50845"/>
                          <a14:foregroundMark x1="83385" y1="33333" x2="76923" y2="37942"/>
                          <a14:foregroundMark x1="92462" y1="42396" x2="90615" y2="53456"/>
                          <a14:foregroundMark x1="87077" y1="68203" x2="85846" y2="74194"/>
                          <a14:foregroundMark x1="83538" y1="80184" x2="83846" y2="88172"/>
                          <a14:foregroundMark x1="78462" y1="79877" x2="78923" y2="86636"/>
                          <a14:foregroundMark x1="78923" y1="87250" x2="78923" y2="87711"/>
                          <a14:foregroundMark x1="72615" y1="46851" x2="72615" y2="48541"/>
                          <a14:foregroundMark x1="73692" y1="48848" x2="73846" y2="50845"/>
                          <a14:foregroundMark x1="66863" y1="54819" x2="66462" y2="54839"/>
                          <a14:foregroundMark x1="69538" y1="54685" x2="68024" y2="54761"/>
                          <a14:foregroundMark x1="68923" y1="52995" x2="67270" y2="53985"/>
                          <a14:foregroundMark x1="72769" y1="48848" x2="73077" y2="49462"/>
                          <a14:backgroundMark x1="9846" y1="82796" x2="9692" y2="85407"/>
                          <a14:backgroundMark x1="8000" y1="67896" x2="8000" y2="72197"/>
                          <a14:backgroundMark x1="7538" y1="66667" x2="7231" y2="68049"/>
                          <a14:backgroundMark x1="72923" y1="50916" x2="72923" y2="51152"/>
                          <a14:backgroundMark x1="72923" y1="48541" x2="72923" y2="48907"/>
                          <a14:backgroundMark x1="73077" y1="54839" x2="71846" y2="52995"/>
                          <a14:backgroundMark x1="66308" y1="52995" x2="65538" y2="53456"/>
                          <a14:backgroundMark x1="74462" y1="64055" x2="74462" y2="64055"/>
                        </a14:backgroundRemoval>
                      </a14:imgEffect>
                    </a14:imgLayer>
                  </a14:imgProps>
                </a:ext>
              </a:extLst>
            </a:blip>
            <a:stretch>
              <a:fillRect/>
            </a:stretch>
          </p:blipFill>
          <p:spPr>
            <a:xfrm>
              <a:off x="849570" y="2595334"/>
              <a:ext cx="4097114" cy="4103417"/>
            </a:xfrm>
            <a:prstGeom prst="rect">
              <a:avLst/>
            </a:prstGeom>
          </p:spPr>
        </p:pic>
        <p:sp>
          <p:nvSpPr>
            <p:cNvPr id="4" name="TextBox 3">
              <a:extLst>
                <a:ext uri="{FF2B5EF4-FFF2-40B4-BE49-F238E27FC236}">
                  <a16:creationId xmlns:a16="http://schemas.microsoft.com/office/drawing/2014/main" id="{9621F557-CA67-2CC8-1DD5-D8436BBDA4A8}"/>
                </a:ext>
              </a:extLst>
            </p:cNvPr>
            <p:cNvSpPr txBox="1"/>
            <p:nvPr/>
          </p:nvSpPr>
          <p:spPr>
            <a:xfrm>
              <a:off x="1037690" y="3143892"/>
              <a:ext cx="3811713" cy="646331"/>
            </a:xfrm>
            <a:prstGeom prst="rect">
              <a:avLst/>
            </a:prstGeom>
            <a:noFill/>
          </p:spPr>
          <p:txBody>
            <a:bodyPr wrap="square" rtlCol="0">
              <a:spAutoFit/>
            </a:bodyPr>
            <a:lstStyle/>
            <a:p>
              <a:r>
                <a:rPr lang="en-US" sz="3600" b="1" dirty="0" err="1">
                  <a:solidFill>
                    <a:srgbClr val="FF0000"/>
                  </a:solidFill>
                </a:rPr>
                <a:t>Thảo</a:t>
              </a:r>
              <a:r>
                <a:rPr lang="en-US" sz="3600" b="1" dirty="0">
                  <a:solidFill>
                    <a:srgbClr val="FF0000"/>
                  </a:solidFill>
                </a:rPr>
                <a:t> </a:t>
              </a:r>
              <a:r>
                <a:rPr lang="en-US" sz="3600" b="1" dirty="0" err="1">
                  <a:solidFill>
                    <a:srgbClr val="FF0000"/>
                  </a:solidFill>
                </a:rPr>
                <a:t>luận</a:t>
              </a:r>
              <a:r>
                <a:rPr lang="en-US" sz="3600" b="1" dirty="0">
                  <a:solidFill>
                    <a:srgbClr val="FF0000"/>
                  </a:solidFill>
                </a:rPr>
                <a:t> </a:t>
              </a:r>
              <a:r>
                <a:rPr lang="en-US" sz="3600" b="1" dirty="0" err="1">
                  <a:solidFill>
                    <a:srgbClr val="FF0000"/>
                  </a:solidFill>
                </a:rPr>
                <a:t>nhóm</a:t>
              </a:r>
              <a:r>
                <a:rPr lang="en-US" sz="3600" b="1" dirty="0">
                  <a:solidFill>
                    <a:srgbClr val="FF0000"/>
                  </a:solidFill>
                </a:rPr>
                <a:t> 4</a:t>
              </a:r>
            </a:p>
          </p:txBody>
        </p:sp>
      </p:grpSp>
      <p:sp>
        <p:nvSpPr>
          <p:cNvPr id="6" name="Speech Bubble: Rectangle with Corners Rounded 5">
            <a:extLst>
              <a:ext uri="{FF2B5EF4-FFF2-40B4-BE49-F238E27FC236}">
                <a16:creationId xmlns:a16="http://schemas.microsoft.com/office/drawing/2014/main" id="{BC012A19-E16B-A867-43BC-E73C633AD3FD}"/>
              </a:ext>
            </a:extLst>
          </p:cNvPr>
          <p:cNvSpPr/>
          <p:nvPr/>
        </p:nvSpPr>
        <p:spPr>
          <a:xfrm>
            <a:off x="3558497" y="1407560"/>
            <a:ext cx="7588964" cy="1542513"/>
          </a:xfrm>
          <a:prstGeom prst="wedgeRoundRect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lnSpc>
                <a:spcPct val="120000"/>
              </a:lnSpc>
            </a:pPr>
            <a:r>
              <a:rPr lang="vi-VN" sz="3200" b="1" dirty="0">
                <a:latin typeface="Calibri" panose="020F0502020204030204" pitchFamily="34" charset="0"/>
                <a:ea typeface="Times New Roman" panose="02020603050405020304" pitchFamily="18" charset="0"/>
                <a:cs typeface="Calibri" panose="020F0502020204030204" pitchFamily="34" charset="0"/>
              </a:rPr>
              <a:t>Hãy nêu biểu hiện tôn trọng tài sản của người khác trong các trường hợp trên.</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Speech Bubble: Rectangle with Corners Rounded 7">
            <a:extLst>
              <a:ext uri="{FF2B5EF4-FFF2-40B4-BE49-F238E27FC236}">
                <a16:creationId xmlns:a16="http://schemas.microsoft.com/office/drawing/2014/main" id="{3A3C9DA2-21FE-76C8-D36E-644D56FA3CF5}"/>
              </a:ext>
            </a:extLst>
          </p:cNvPr>
          <p:cNvSpPr/>
          <p:nvPr/>
        </p:nvSpPr>
        <p:spPr>
          <a:xfrm>
            <a:off x="5089346" y="3328828"/>
            <a:ext cx="6869772" cy="1542513"/>
          </a:xfrm>
          <a:prstGeom prst="wedgeRoundRect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lnSpc>
                <a:spcPct val="120000"/>
              </a:lnSpc>
            </a:pPr>
            <a:r>
              <a:rPr lang="vi-VN" sz="3200" b="1">
                <a:latin typeface="Calibri" panose="020F0502020204030204" pitchFamily="34" charset="0"/>
                <a:ea typeface="Times New Roman" panose="02020603050405020304" pitchFamily="18" charset="0"/>
                <a:cs typeface="Calibri" panose="020F0502020204030204" pitchFamily="34" charset="0"/>
              </a:rPr>
              <a:t>Kể thêm các biểu hiện thể hiện việc tôn trọng tài sản của người khác.</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253202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A02546C-D2C6-8DC9-2C84-06481D373C1A}"/>
              </a:ext>
            </a:extLst>
          </p:cNvPr>
          <p:cNvPicPr>
            <a:picLocks noChangeAspect="1"/>
          </p:cNvPicPr>
          <p:nvPr/>
        </p:nvPicPr>
        <p:blipFill>
          <a:blip r:embed="rId3"/>
          <a:stretch>
            <a:fillRect/>
          </a:stretch>
        </p:blipFill>
        <p:spPr>
          <a:xfrm>
            <a:off x="531205" y="2376702"/>
            <a:ext cx="5191125" cy="23717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Khi thấy đồ dùng của người khác bị bỏ rơi, chúng ta nên nhặt và trả lại người mất.</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4"/>
          <a:stretch>
            <a:fillRect/>
          </a:stretch>
        </p:blipFill>
        <p:spPr>
          <a:xfrm>
            <a:off x="2159285" y="489735"/>
            <a:ext cx="7010400" cy="943704"/>
          </a:xfrm>
          <a:prstGeom prst="rect">
            <a:avLst/>
          </a:prstGeom>
        </p:spPr>
      </p:pic>
    </p:spTree>
    <p:custDataLst>
      <p:tags r:id="rId1"/>
    </p:custDataLst>
    <p:extLst>
      <p:ext uri="{BB962C8B-B14F-4D97-AF65-F5344CB8AC3E}">
        <p14:creationId xmlns:p14="http://schemas.microsoft.com/office/powerpoint/2010/main" val="3024733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Chỉ dùng đồ của người khác sau khi đã hỏi mượn và nhận được sự đồng ý từ người đó.</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A61244A6-A52F-1614-1A84-067BEAE8F0AA}"/>
              </a:ext>
            </a:extLst>
          </p:cNvPr>
          <p:cNvPicPr>
            <a:picLocks noChangeAspect="1"/>
          </p:cNvPicPr>
          <p:nvPr/>
        </p:nvPicPr>
        <p:blipFill>
          <a:blip r:embed="rId4"/>
          <a:stretch>
            <a:fillRect/>
          </a:stretch>
        </p:blipFill>
        <p:spPr>
          <a:xfrm>
            <a:off x="546190" y="2389491"/>
            <a:ext cx="5572125" cy="2305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ustDataLst>
      <p:tags r:id="rId1"/>
    </p:custDataLst>
    <p:extLst>
      <p:ext uri="{BB962C8B-B14F-4D97-AF65-F5344CB8AC3E}">
        <p14:creationId xmlns:p14="http://schemas.microsoft.com/office/powerpoint/2010/main" val="9339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CE_TITLE" val="Đạo đức 4 - T1. Bài 4. Tôn trọng tài sản của người khác"/>
  <p:tag name="ISPRING_ULTRA_SCORM_COURSE_ID" val="D0CC16F3-6F73-4C61-AAA8-08136C2C9B9D"/>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r\uFFFD$\uFFFD{B09C515C-14D3-4518-A862-3D99D48CE07F}&quot;,&quot;D:\\Spring 11 - BGĐT&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Đạo đức 4 - T1. Bài 4. Tôn trọng tài sản của người khác"/>
</p:tagLst>
</file>

<file path=ppt/tags/tag10.xml><?xml version="1.0" encoding="utf-8"?>
<p:tagLst xmlns:a="http://schemas.openxmlformats.org/drawingml/2006/main" xmlns:r="http://schemas.openxmlformats.org/officeDocument/2006/relationships" xmlns:p="http://schemas.openxmlformats.org/presentationml/2006/main">
  <p:tag name="GENSWF_SLIDE_UID" val="{EE54268F-A2A2-47E0-93DD-3F80F21C3901}:282"/>
</p:tagLst>
</file>

<file path=ppt/tags/tag11.xml><?xml version="1.0" encoding="utf-8"?>
<p:tagLst xmlns:a="http://schemas.openxmlformats.org/drawingml/2006/main" xmlns:r="http://schemas.openxmlformats.org/officeDocument/2006/relationships" xmlns:p="http://schemas.openxmlformats.org/presentationml/2006/main">
  <p:tag name="GENSWF_SLIDE_UID" val="{7BE0EADF-A2FC-40A5-932E-4F1FF259B49D}:283"/>
</p:tagLst>
</file>

<file path=ppt/tags/tag12.xml><?xml version="1.0" encoding="utf-8"?>
<p:tagLst xmlns:a="http://schemas.openxmlformats.org/drawingml/2006/main" xmlns:r="http://schemas.openxmlformats.org/officeDocument/2006/relationships" xmlns:p="http://schemas.openxmlformats.org/presentationml/2006/main">
  <p:tag name="GENSWF_SLIDE_UID" val="{54EDB8C2-DF37-4EE8-A6B4-E0EA52A5485C}:284"/>
</p:tagLst>
</file>

<file path=ppt/tags/tag13.xml><?xml version="1.0" encoding="utf-8"?>
<p:tagLst xmlns:a="http://schemas.openxmlformats.org/drawingml/2006/main" xmlns:r="http://schemas.openxmlformats.org/officeDocument/2006/relationships" xmlns:p="http://schemas.openxmlformats.org/presentationml/2006/main">
  <p:tag name="GENSWF_SLIDE_UID" val="{0D74A7B9-2AE9-4A61-83F8-98C17843B9F1}:7695"/>
</p:tagLst>
</file>

<file path=ppt/tags/tag14.xml><?xml version="1.0" encoding="utf-8"?>
<p:tagLst xmlns:a="http://schemas.openxmlformats.org/drawingml/2006/main" xmlns:r="http://schemas.openxmlformats.org/officeDocument/2006/relationships" xmlns:p="http://schemas.openxmlformats.org/presentationml/2006/main">
  <p:tag name="GENSWF_SLIDE_UID" val="{B05CF924-C4F4-4BEE-8582-0F5523BCA320}:285"/>
</p:tagLst>
</file>

<file path=ppt/tags/tag15.xml><?xml version="1.0" encoding="utf-8"?>
<p:tagLst xmlns:a="http://schemas.openxmlformats.org/drawingml/2006/main" xmlns:r="http://schemas.openxmlformats.org/officeDocument/2006/relationships" xmlns:p="http://schemas.openxmlformats.org/presentationml/2006/main">
  <p:tag name="GENSWF_SLIDE_UID" val="{608D95EC-E4B3-422C-BC00-290B11A335A4}:289"/>
</p:tagLst>
</file>

<file path=ppt/tags/tag16.xml><?xml version="1.0" encoding="utf-8"?>
<p:tagLst xmlns:a="http://schemas.openxmlformats.org/drawingml/2006/main" xmlns:r="http://schemas.openxmlformats.org/officeDocument/2006/relationships" xmlns:p="http://schemas.openxmlformats.org/presentationml/2006/main">
  <p:tag name="GENSWF_SLIDE_UID" val="{83E85C9D-B121-462B-BA3A-5778D22D37D5}:290"/>
</p:tagLst>
</file>

<file path=ppt/tags/tag17.xml><?xml version="1.0" encoding="utf-8"?>
<p:tagLst xmlns:a="http://schemas.openxmlformats.org/drawingml/2006/main" xmlns:r="http://schemas.openxmlformats.org/officeDocument/2006/relationships" xmlns:p="http://schemas.openxmlformats.org/presentationml/2006/main">
  <p:tag name="GENSWF_SLIDE_UID" val="{8B76D105-F3E1-48AF-B009-E2D27DA84262}:291"/>
</p:tagLst>
</file>

<file path=ppt/tags/tag18.xml><?xml version="1.0" encoding="utf-8"?>
<p:tagLst xmlns:a="http://schemas.openxmlformats.org/drawingml/2006/main" xmlns:r="http://schemas.openxmlformats.org/officeDocument/2006/relationships" xmlns:p="http://schemas.openxmlformats.org/presentationml/2006/main">
  <p:tag name="GENSWF_SLIDE_UID" val="{34E7EE71-3725-4993-866D-4AFF0ABC2C70}:292"/>
</p:tagLst>
</file>

<file path=ppt/tags/tag19.xml><?xml version="1.0" encoding="utf-8"?>
<p:tagLst xmlns:a="http://schemas.openxmlformats.org/drawingml/2006/main" xmlns:r="http://schemas.openxmlformats.org/officeDocument/2006/relationships" xmlns:p="http://schemas.openxmlformats.org/presentationml/2006/main">
  <p:tag name="GENSWF_SLIDE_UID" val="{A5F823D1-5237-4262-A7D7-95308FD796E9}:293"/>
</p:tagLst>
</file>

<file path=ppt/tags/tag2.xml><?xml version="1.0" encoding="utf-8"?>
<p:tagLst xmlns:a="http://schemas.openxmlformats.org/drawingml/2006/main" xmlns:r="http://schemas.openxmlformats.org/officeDocument/2006/relationships" xmlns:p="http://schemas.openxmlformats.org/presentationml/2006/main">
  <p:tag name="GENSWF_SLIDE_UID" val="{429870F7-38F3-4611-8AEF-710A42B4BD88}:257"/>
</p:tagLst>
</file>

<file path=ppt/tags/tag20.xml><?xml version="1.0" encoding="utf-8"?>
<p:tagLst xmlns:a="http://schemas.openxmlformats.org/drawingml/2006/main" xmlns:r="http://schemas.openxmlformats.org/officeDocument/2006/relationships" xmlns:p="http://schemas.openxmlformats.org/presentationml/2006/main">
  <p:tag name="GENSWF_SLIDE_UID" val="{21CB941D-3677-4596-AB39-59A628C3D825}:294"/>
</p:tagLst>
</file>

<file path=ppt/tags/tag21.xml><?xml version="1.0" encoding="utf-8"?>
<p:tagLst xmlns:a="http://schemas.openxmlformats.org/drawingml/2006/main" xmlns:r="http://schemas.openxmlformats.org/officeDocument/2006/relationships" xmlns:p="http://schemas.openxmlformats.org/presentationml/2006/main">
  <p:tag name="GENSWF_SLIDE_UID" val="{3FBDA5D1-598E-4CCD-9462-2CF9CDB203B7}:295"/>
</p:tagLst>
</file>

<file path=ppt/tags/tag22.xml><?xml version="1.0" encoding="utf-8"?>
<p:tagLst xmlns:a="http://schemas.openxmlformats.org/drawingml/2006/main" xmlns:r="http://schemas.openxmlformats.org/officeDocument/2006/relationships" xmlns:p="http://schemas.openxmlformats.org/presentationml/2006/main">
  <p:tag name="GENSWF_SLIDE_UID" val="{A6B123F3-3DC9-4486-8540-131F94854AF7}:270"/>
</p:tagLst>
</file>

<file path=ppt/tags/tag23.xml><?xml version="1.0" encoding="utf-8"?>
<p:tagLst xmlns:a="http://schemas.openxmlformats.org/drawingml/2006/main" xmlns:r="http://schemas.openxmlformats.org/officeDocument/2006/relationships" xmlns:p="http://schemas.openxmlformats.org/presentationml/2006/main">
  <p:tag name="GENSWF_SLIDE_UID" val="{222EF557-83BC-4F89-8CB0-CD67C325B146}:276"/>
</p:tagLst>
</file>

<file path=ppt/tags/tag3.xml><?xml version="1.0" encoding="utf-8"?>
<p:tagLst xmlns:a="http://schemas.openxmlformats.org/drawingml/2006/main" xmlns:r="http://schemas.openxmlformats.org/officeDocument/2006/relationships" xmlns:p="http://schemas.openxmlformats.org/presentationml/2006/main">
  <p:tag name="GENSWF_SLIDE_UID" val="{67CABAA1-B1EE-42C6-9E12-403B9A42FC84}:277"/>
</p:tagLst>
</file>

<file path=ppt/tags/tag4.xml><?xml version="1.0" encoding="utf-8"?>
<p:tagLst xmlns:a="http://schemas.openxmlformats.org/drawingml/2006/main" xmlns:r="http://schemas.openxmlformats.org/officeDocument/2006/relationships" xmlns:p="http://schemas.openxmlformats.org/presentationml/2006/main">
  <p:tag name="GENSWF_SLIDE_UID" val="{3BEBC652-4817-4E49-B5D8-57CB935A9439}:259"/>
</p:tagLst>
</file>

<file path=ppt/tags/tag5.xml><?xml version="1.0" encoding="utf-8"?>
<p:tagLst xmlns:a="http://schemas.openxmlformats.org/drawingml/2006/main" xmlns:r="http://schemas.openxmlformats.org/officeDocument/2006/relationships" xmlns:p="http://schemas.openxmlformats.org/presentationml/2006/main">
  <p:tag name="GENSWF_SLIDE_UID" val="{233D3C0C-5FFB-4125-9D25-61B237AA04FB}:279"/>
</p:tagLst>
</file>

<file path=ppt/tags/tag6.xml><?xml version="1.0" encoding="utf-8"?>
<p:tagLst xmlns:a="http://schemas.openxmlformats.org/drawingml/2006/main" xmlns:r="http://schemas.openxmlformats.org/officeDocument/2006/relationships" xmlns:p="http://schemas.openxmlformats.org/presentationml/2006/main">
  <p:tag name="GENSWF_SLIDE_UID" val="{4C493D32-8E03-4FF6-BF8C-674BC4ECAD52}:261"/>
</p:tagLst>
</file>

<file path=ppt/tags/tag7.xml><?xml version="1.0" encoding="utf-8"?>
<p:tagLst xmlns:a="http://schemas.openxmlformats.org/drawingml/2006/main" xmlns:r="http://schemas.openxmlformats.org/officeDocument/2006/relationships" xmlns:p="http://schemas.openxmlformats.org/presentationml/2006/main">
  <p:tag name="GENSWF_SLIDE_UID" val="{122F601A-C0AD-46C5-9D6A-1A674DBB1BC8}:260"/>
</p:tagLst>
</file>

<file path=ppt/tags/tag8.xml><?xml version="1.0" encoding="utf-8"?>
<p:tagLst xmlns:a="http://schemas.openxmlformats.org/drawingml/2006/main" xmlns:r="http://schemas.openxmlformats.org/officeDocument/2006/relationships" xmlns:p="http://schemas.openxmlformats.org/presentationml/2006/main">
  <p:tag name="GENSWF_SLIDE_UID" val="{CB7CBD5B-509D-48BC-A563-085A3302FE85}:280"/>
</p:tagLst>
</file>

<file path=ppt/tags/tag9.xml><?xml version="1.0" encoding="utf-8"?>
<p:tagLst xmlns:a="http://schemas.openxmlformats.org/drawingml/2006/main" xmlns:r="http://schemas.openxmlformats.org/officeDocument/2006/relationships" xmlns:p="http://schemas.openxmlformats.org/presentationml/2006/main">
  <p:tag name="GENSWF_SLIDE_UID" val="{1C5D776C-05D6-487A-BAFE-AC6370066300}:28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230</TotalTime>
  <Words>520</Words>
  <Application>Microsoft Office PowerPoint</Application>
  <PresentationFormat>Widescreen</PresentationFormat>
  <Paragraphs>28</Paragraphs>
  <Slides>22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#9Slide07 Stormtrooper</vt:lpstr>
      <vt:lpstr>等线</vt:lpstr>
      <vt:lpstr>SimSun</vt:lpstr>
      <vt:lpstr>方正正黑简体</vt:lpstr>
      <vt:lpstr>Arial</vt:lpstr>
      <vt:lpstr>Calibri</vt:lpstr>
      <vt:lpstr>Calibri Light</vt:lpstr>
      <vt:lpstr>Cambria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Đạo đức 4 - T1. Bài 4. Tôn trọng tài sản của người khác</dc:title>
  <dc:subject>9Slide.vn</dc:subject>
  <dc:creator>huong</dc:creator>
  <dc:description>9Slide.vn</dc:description>
  <cp:lastModifiedBy>STD</cp:lastModifiedBy>
  <cp:revision>27</cp:revision>
  <dcterms:created xsi:type="dcterms:W3CDTF">2023-09-06T13:06:33Z</dcterms:created>
  <dcterms:modified xsi:type="dcterms:W3CDTF">2024-12-07T13:48:53Z</dcterms:modified>
  <cp:category>9Slide.vn</cp:category>
</cp:coreProperties>
</file>