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50" r:id="rId2"/>
    <p:sldId id="448" r:id="rId3"/>
    <p:sldId id="447" r:id="rId4"/>
    <p:sldId id="458" r:id="rId5"/>
    <p:sldId id="427" r:id="rId6"/>
    <p:sldId id="407" r:id="rId7"/>
    <p:sldId id="459" r:id="rId8"/>
    <p:sldId id="426" r:id="rId9"/>
    <p:sldId id="457" r:id="rId10"/>
    <p:sldId id="451" r:id="rId11"/>
    <p:sldId id="452" r:id="rId12"/>
    <p:sldId id="455" r:id="rId13"/>
    <p:sldId id="428" r:id="rId14"/>
    <p:sldId id="454" r:id="rId15"/>
    <p:sldId id="460" r:id="rId16"/>
    <p:sldId id="453" r:id="rId17"/>
    <p:sldId id="436" r:id="rId18"/>
    <p:sldId id="437" r:id="rId19"/>
    <p:sldId id="438" r:id="rId20"/>
    <p:sldId id="442" r:id="rId21"/>
    <p:sldId id="445" r:id="rId22"/>
    <p:sldId id="433" r:id="rId23"/>
    <p:sldId id="440" r:id="rId24"/>
    <p:sldId id="444" r:id="rId25"/>
    <p:sldId id="340" r:id="rId26"/>
  </p:sldIdLst>
  <p:sldSz cx="16276638" cy="9144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7C80"/>
    <a:srgbClr val="0000CC"/>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0" d="100"/>
          <a:sy n="50" d="100"/>
        </p:scale>
        <p:origin x="568"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41194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7"/>
          <p:cNvSpPr txBox="1">
            <a:spLocks noChangeArrowheads="1"/>
          </p:cNvSpPr>
          <p:nvPr/>
        </p:nvSpPr>
        <p:spPr bwMode="auto">
          <a:xfrm>
            <a:off x="2260576" y="2706688"/>
            <a:ext cx="11471154" cy="291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MÔN: TIẾNG VIỆT</a:t>
            </a:r>
          </a:p>
        </p:txBody>
      </p:sp>
      <p:sp>
        <p:nvSpPr>
          <p:cNvPr id="2054" name="Text Box 18"/>
          <p:cNvSpPr txBox="1">
            <a:spLocks noChangeArrowheads="1"/>
          </p:cNvSpPr>
          <p:nvPr/>
        </p:nvSpPr>
        <p:spPr bwMode="auto">
          <a:xfrm>
            <a:off x="4175919" y="6634341"/>
            <a:ext cx="597456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FF0066"/>
                </a:solidFill>
                <a:latin typeface="Times New Roman" pitchFamily="18" charset="0"/>
              </a:rPr>
              <a:t>Giáo</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viên</a:t>
            </a:r>
            <a:r>
              <a:rPr lang="en-US" altLang="en-US" sz="2800" b="1" i="1" dirty="0">
                <a:solidFill>
                  <a:srgbClr val="FF0066"/>
                </a:solidFill>
                <a:latin typeface="Times New Roman" pitchFamily="18" charset="0"/>
              </a:rPr>
              <a:t>: Lô </a:t>
            </a:r>
            <a:r>
              <a:rPr lang="en-US" altLang="en-US" sz="2800" b="1" i="1" dirty="0" err="1">
                <a:solidFill>
                  <a:srgbClr val="FF0066"/>
                </a:solidFill>
                <a:latin typeface="Times New Roman" pitchFamily="18" charset="0"/>
              </a:rPr>
              <a:t>Nhật</a:t>
            </a:r>
            <a:r>
              <a:rPr lang="en-US" altLang="en-US" sz="2800" b="1" i="1" dirty="0">
                <a:solidFill>
                  <a:srgbClr val="FF0066"/>
                </a:solidFill>
                <a:latin typeface="Times New Roman" pitchFamily="18" charset="0"/>
              </a:rPr>
              <a:t> </a:t>
            </a:r>
            <a:r>
              <a:rPr lang="en-US" altLang="en-US" sz="2800" b="1" i="1" dirty="0" err="1">
                <a:solidFill>
                  <a:srgbClr val="FF0066"/>
                </a:solidFill>
                <a:latin typeface="Times New Roman" pitchFamily="18" charset="0"/>
              </a:rPr>
              <a:t>Lệ</a:t>
            </a:r>
            <a:endParaRPr lang="en-US" altLang="en-US" sz="2800" b="1" i="1" dirty="0">
              <a:solidFill>
                <a:srgbClr val="FF0066"/>
              </a:solidFill>
              <a:latin typeface="Times New Roman" pitchFamily="18" charset="0"/>
            </a:endParaRPr>
          </a:p>
          <a:p>
            <a:pPr eaLnBrk="1" hangingPunct="1"/>
            <a:r>
              <a:rPr lang="en-US" altLang="en-US" sz="2800" b="1" i="1" dirty="0" err="1">
                <a:solidFill>
                  <a:srgbClr val="FF0066"/>
                </a:solidFill>
                <a:latin typeface="Times New Roman" pitchFamily="18" charset="0"/>
              </a:rPr>
              <a:t>Lớp</a:t>
            </a:r>
            <a:r>
              <a:rPr lang="en-US" altLang="en-US" sz="2800" b="1" i="1" dirty="0">
                <a:solidFill>
                  <a:srgbClr val="FF0066"/>
                </a:solidFill>
                <a:latin typeface="Times New Roman" pitchFamily="18" charset="0"/>
              </a:rPr>
              <a:t>:  3B</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2119" y="5563797"/>
            <a:ext cx="3701258" cy="2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266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919" y="1905000"/>
            <a:ext cx="11201400" cy="4928978"/>
          </a:xfrm>
          <a:prstGeom prst="rect">
            <a:avLst/>
          </a:prstGeom>
        </p:spPr>
        <p:txBody>
          <a:bodyPr wrap="square">
            <a:spAutoFit/>
          </a:bodyPr>
          <a:lstStyle/>
          <a:p>
            <a:pPr algn="ctr">
              <a:lnSpc>
                <a:spcPct val="150000"/>
              </a:lnSpc>
              <a:spcAft>
                <a:spcPts val="0"/>
              </a:spcAft>
            </a:pP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a:ea typeface="Times New Roman"/>
              </a:rPr>
              <a:t>Nơi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ấy</a:t>
            </a:r>
            <a:r>
              <a:rPr lang="en-US" sz="5400" b="1" dirty="0">
                <a:solidFill>
                  <a:srgbClr val="FF0000"/>
                </a:solidFill>
                <a:latin typeface="Times New Roman"/>
                <a:ea typeface="Times New Roman"/>
              </a:rPr>
              <a:t>/</a:t>
            </a:r>
            <a:r>
              <a:rPr lang="en-US" sz="4800" b="1" dirty="0">
                <a:solidFill>
                  <a:srgbClr val="0000CC"/>
                </a:solidFill>
                <a:latin typeface="Times New Roman"/>
                <a:ea typeface="Times New Roman"/>
              </a:rPr>
              <a:t> ai </a:t>
            </a:r>
            <a:r>
              <a:rPr lang="en-US" sz="4800" b="1" dirty="0" err="1">
                <a:solidFill>
                  <a:srgbClr val="0000CC"/>
                </a:solidFill>
                <a:latin typeface="Times New Roman"/>
                <a:ea typeface="Times New Roman"/>
              </a:rPr>
              <a:t>cũng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quen</a:t>
            </a:r>
            <a:endParaRPr lang="en-US" sz="5400" b="1" dirty="0">
              <a:solidFill>
                <a:srgbClr val="FF0000"/>
              </a:solidFill>
              <a:latin typeface="Times New Roman"/>
              <a:ea typeface="Times New Roman"/>
            </a:endParaRPr>
          </a:p>
          <a:p>
            <a:pPr algn="ctr">
              <a:lnSpc>
                <a:spcPct val="150000"/>
              </a:lnSpc>
              <a:spcAft>
                <a:spcPts val="0"/>
              </a:spcAft>
            </a:pPr>
            <a:r>
              <a:rPr lang="en-US" sz="4800" b="1" dirty="0" err="1">
                <a:solidFill>
                  <a:srgbClr val="0000CC"/>
                </a:solidFill>
                <a:latin typeface="Times New Roman"/>
                <a:ea typeface="Times New Roman"/>
              </a:rPr>
              <a:t>Ngay</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từ</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thời</a:t>
            </a:r>
            <a:r>
              <a:rPr lang="en-US" sz="5400" b="1" dirty="0">
                <a:solidFill>
                  <a:srgbClr val="FF0000"/>
                </a:solidFill>
                <a:latin typeface="Times New Roman"/>
                <a:ea typeface="Times New Roman"/>
              </a:rPr>
              <a:t>/</a:t>
            </a:r>
            <a:r>
              <a:rPr lang="en-US" sz="5400" b="1" dirty="0">
                <a:solidFill>
                  <a:srgbClr val="0000CC"/>
                </a:solidFill>
                <a:latin typeface="Times New Roman"/>
                <a:ea typeface="Times New Roman"/>
              </a:rPr>
              <a:t> </a:t>
            </a:r>
            <a:r>
              <a:rPr lang="en-US" sz="4800" b="1" dirty="0" err="1">
                <a:solidFill>
                  <a:srgbClr val="0000CC"/>
                </a:solidFill>
                <a:latin typeface="Times New Roman"/>
                <a:ea typeface="Times New Roman"/>
              </a:rPr>
              <a:t>tấm</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bé</a:t>
            </a:r>
            <a:endParaRPr lang="vi-VN" sz="5400" b="1" dirty="0">
              <a:solidFill>
                <a:srgbClr val="FF0000"/>
              </a:solidFill>
              <a:latin typeface="Times New Roman"/>
              <a:ea typeface="Times New Roman"/>
            </a:endParaRPr>
          </a:p>
          <a:p>
            <a:pPr algn="ctr">
              <a:lnSpc>
                <a:spcPct val="150000"/>
              </a:lnSpc>
              <a:spcAft>
                <a:spcPts val="0"/>
              </a:spcAft>
            </a:pPr>
            <a:r>
              <a:rPr lang="vi-VN" sz="4800" b="1" dirty="0">
                <a:solidFill>
                  <a:srgbClr val="0000CC"/>
                </a:solidFill>
                <a:effectLst/>
                <a:latin typeface="Times New Roman"/>
                <a:ea typeface="Times New Roman"/>
              </a:rPr>
              <a:t>     </a:t>
            </a:r>
            <a:r>
              <a:rPr lang="en-US" sz="4800" b="1" dirty="0">
                <a:solidFill>
                  <a:srgbClr val="0000CC"/>
                </a:solidFill>
                <a:latin typeface="Times New Roman"/>
                <a:ea typeface="Times New Roman"/>
              </a:rPr>
              <a:t>Khi </a:t>
            </a:r>
            <a:r>
              <a:rPr lang="en-US" sz="4800" b="1" dirty="0" err="1">
                <a:solidFill>
                  <a:srgbClr val="0000CC"/>
                </a:solidFill>
                <a:latin typeface="Times New Roman"/>
                <a:ea typeface="Times New Roman"/>
              </a:rPr>
              <a:t>tay</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bà</a:t>
            </a:r>
            <a:r>
              <a:rPr lang="en-US" sz="4800" b="1" dirty="0">
                <a:solidFill>
                  <a:srgbClr val="0000CC"/>
                </a:solidFill>
                <a:latin typeface="Times New Roman"/>
                <a:ea typeface="Times New Roman"/>
              </a:rPr>
              <a:t>,</a:t>
            </a:r>
            <a:r>
              <a:rPr lang="vi-VN" sz="5400" b="1" dirty="0">
                <a:solidFill>
                  <a:srgbClr val="FF0000"/>
                </a:solidFill>
                <a:effectLst/>
                <a:latin typeface="Times New Roman"/>
                <a:ea typeface="Times New Roman"/>
              </a:rPr>
              <a:t>/</a:t>
            </a:r>
            <a:r>
              <a:rPr lang="vi-VN" sz="4800" b="1" dirty="0">
                <a:solidFill>
                  <a:srgbClr val="FF0000"/>
                </a:solidFill>
                <a:effectLst/>
                <a:latin typeface="Times New Roman"/>
                <a:ea typeface="Times New Roman"/>
              </a:rPr>
              <a:t> </a:t>
            </a:r>
            <a:r>
              <a:rPr lang="en-US" sz="4800" b="1" dirty="0" err="1">
                <a:solidFill>
                  <a:srgbClr val="0000CC"/>
                </a:solidFill>
                <a:latin typeface="Times New Roman"/>
                <a:ea typeface="Times New Roman"/>
              </a:rPr>
              <a:t>tay</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mẹ</a:t>
            </a:r>
            <a:endParaRPr lang="vi-VN" sz="5400" b="1" dirty="0">
              <a:solidFill>
                <a:srgbClr val="FF0000"/>
              </a:solidFill>
              <a:effectLst/>
              <a:latin typeface="Times New Roman"/>
              <a:ea typeface="Times New Roman"/>
            </a:endParaRPr>
          </a:p>
          <a:p>
            <a:pPr algn="ctr">
              <a:lnSpc>
                <a:spcPct val="150000"/>
              </a:lnSpc>
              <a:spcAft>
                <a:spcPts val="0"/>
              </a:spcAft>
            </a:pPr>
            <a:r>
              <a:rPr lang="en-US" sz="4800" b="1" dirty="0" err="1">
                <a:solidFill>
                  <a:srgbClr val="0000CC"/>
                </a:solidFill>
                <a:latin typeface="Times New Roman"/>
                <a:ea typeface="Times New Roman"/>
              </a:rPr>
              <a:t>Còn</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dắt</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vòng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đi</a:t>
            </a:r>
            <a:r>
              <a:rPr lang="en-US" sz="4800" b="1" dirty="0">
                <a:solidFill>
                  <a:srgbClr val="0000CC"/>
                </a:solidFill>
                <a:latin typeface="Times New Roman"/>
                <a:ea typeface="Times New Roman"/>
              </a:rPr>
              <a:t> men</a:t>
            </a:r>
            <a:r>
              <a:rPr lang="vi-VN" sz="4800" b="1" dirty="0">
                <a:solidFill>
                  <a:srgbClr val="0000CC"/>
                </a:solidFill>
                <a:latin typeface="Times New Roman"/>
                <a:ea typeface="Times New Roman"/>
              </a:rPr>
              <a:t>.</a:t>
            </a:r>
            <a:r>
              <a:rPr lang="en-US" sz="5400" b="1" dirty="0">
                <a:solidFill>
                  <a:srgbClr val="FF0000"/>
                </a:solidFill>
                <a:latin typeface="Times New Roman"/>
                <a:ea typeface="Times New Roman"/>
              </a:rPr>
              <a:t>//</a:t>
            </a:r>
            <a:endParaRPr lang="vi-VN" sz="4800" b="1" dirty="0">
              <a:solidFill>
                <a:srgbClr val="FF0000"/>
              </a:solidFill>
              <a:latin typeface="Times New Roman"/>
              <a:ea typeface="Times New Roman"/>
            </a:endParaRPr>
          </a:p>
        </p:txBody>
      </p:sp>
    </p:spTree>
    <p:extLst>
      <p:ext uri="{BB962C8B-B14F-4D97-AF65-F5344CB8AC3E}">
        <p14:creationId xmlns:p14="http://schemas.microsoft.com/office/powerpoint/2010/main" val="788939063"/>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47119" y="1905000"/>
            <a:ext cx="11201400" cy="5067477"/>
          </a:xfrm>
          <a:prstGeom prst="rect">
            <a:avLst/>
          </a:prstGeom>
        </p:spPr>
        <p:txBody>
          <a:bodyPr wrap="square">
            <a:spAutoFit/>
          </a:bodyPr>
          <a:lstStyle/>
          <a:p>
            <a:pPr algn="ctr">
              <a:lnSpc>
                <a:spcPct val="150000"/>
              </a:lnSpc>
              <a:spcAft>
                <a:spcPts val="0"/>
              </a:spcAft>
            </a:pPr>
            <a:r>
              <a:rPr lang="en-US" sz="4800" b="1" dirty="0" err="1">
                <a:solidFill>
                  <a:srgbClr val="0000CC"/>
                </a:solidFill>
                <a:latin typeface="Times New Roman"/>
                <a:ea typeface="Times New Roman"/>
              </a:rPr>
              <a:t>Nơi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bố</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mẹ</a:t>
            </a:r>
            <a:r>
              <a:rPr lang="en-US" sz="6000" b="1" dirty="0">
                <a:solidFill>
                  <a:srgbClr val="FF0000"/>
                </a:solidFill>
                <a:latin typeface="Times New Roman"/>
                <a:ea typeface="Times New Roman"/>
              </a:rPr>
              <a:t>/</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ngày</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đêm</a:t>
            </a:r>
            <a:r>
              <a:rPr lang="en-US" sz="4800" b="1" dirty="0">
                <a:solidFill>
                  <a:srgbClr val="FF0000"/>
                </a:solidFill>
                <a:latin typeface="Times New Roman"/>
                <a:ea typeface="Times New Roman"/>
              </a:rPr>
              <a:t> </a:t>
            </a:r>
            <a:r>
              <a:rPr lang="en-US" sz="4000" b="1" dirty="0">
                <a:solidFill>
                  <a:srgbClr val="0000CC"/>
                </a:solidFill>
                <a:latin typeface="Times New Roman"/>
                <a:ea typeface="Times New Roman"/>
              </a:rPr>
              <a:t> </a:t>
            </a:r>
            <a:endParaRPr lang="en-US" sz="4800" b="1" dirty="0">
              <a:solidFill>
                <a:srgbClr val="0000CC"/>
              </a:solidFill>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Lúc</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nào</a:t>
            </a:r>
            <a:r>
              <a:rPr lang="en-US" sz="4800" b="1" dirty="0">
                <a:solidFill>
                  <a:srgbClr val="0000CC"/>
                </a:solidFill>
                <a:latin typeface="Times New Roman"/>
                <a:ea typeface="Times New Roman"/>
              </a:rPr>
              <a:t> qua</a:t>
            </a:r>
            <a:r>
              <a:rPr lang="en-US" sz="5400" b="1" dirty="0">
                <a:solidFill>
                  <a:srgbClr val="FF0000"/>
                </a:solidFill>
                <a:latin typeface="Times New Roman"/>
                <a:ea typeface="Times New Roman"/>
              </a:rPr>
              <a:t>/</a:t>
            </a:r>
            <a:r>
              <a:rPr lang="en-US" sz="4800" b="1" dirty="0">
                <a:solidFill>
                  <a:srgbClr val="FF0000"/>
                </a:solidFill>
                <a:latin typeface="Times New Roman"/>
                <a:ea typeface="Times New Roman"/>
              </a:rPr>
              <a:t> </a:t>
            </a:r>
            <a:r>
              <a:rPr lang="en-US" sz="4800" b="1" dirty="0" err="1">
                <a:solidFill>
                  <a:srgbClr val="0000CC"/>
                </a:solidFill>
                <a:latin typeface="Times New Roman"/>
                <a:ea typeface="Times New Roman"/>
              </a:rPr>
              <a:t>cũng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vội</a:t>
            </a:r>
            <a:endParaRPr lang="en-US" sz="5400" b="1" dirty="0">
              <a:solidFill>
                <a:srgbClr val="FF0000"/>
              </a:solidFill>
              <a:latin typeface="Times New Roman"/>
              <a:ea typeface="Times New Roman"/>
            </a:endParaRPr>
          </a:p>
          <a:p>
            <a:pPr algn="ctr">
              <a:lnSpc>
                <a:spcPct val="150000"/>
              </a:lnSpc>
              <a:spcAft>
                <a:spcPts val="0"/>
              </a:spcAft>
            </a:pPr>
            <a:r>
              <a:rPr lang="en-US" sz="4800" b="1" dirty="0" err="1">
                <a:solidFill>
                  <a:srgbClr val="0000CC"/>
                </a:solidFill>
                <a:latin typeface="Times New Roman"/>
                <a:ea typeface="Times New Roman"/>
              </a:rPr>
              <a:t>Nơi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bạn</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bè</a:t>
            </a:r>
            <a:r>
              <a:rPr lang="vi-VN" sz="5400" b="1" dirty="0">
                <a:solidFill>
                  <a:srgbClr val="FF0000"/>
                </a:solidFill>
                <a:effectLst/>
                <a:latin typeface="Times New Roman"/>
                <a:ea typeface="Times New Roman"/>
              </a:rPr>
              <a:t>/</a:t>
            </a:r>
            <a:r>
              <a:rPr lang="vi-VN" sz="4800" b="1" dirty="0">
                <a:solidFill>
                  <a:srgbClr val="FF0000"/>
                </a:solidFill>
                <a:effectLst/>
                <a:latin typeface="Times New Roman"/>
                <a:ea typeface="Times New Roman"/>
              </a:rPr>
              <a:t> </a:t>
            </a:r>
            <a:r>
              <a:rPr lang="en-US" sz="4800" b="1" dirty="0" err="1">
                <a:solidFill>
                  <a:srgbClr val="0000CC"/>
                </a:solidFill>
                <a:latin typeface="Times New Roman"/>
                <a:ea typeface="Times New Roman"/>
              </a:rPr>
              <a:t>chạy</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tới</a:t>
            </a:r>
            <a:endParaRPr lang="vi-VN" sz="5400" b="1" dirty="0">
              <a:solidFill>
                <a:srgbClr val="FF0000"/>
              </a:solidFill>
              <a:effectLst/>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Thường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lúc</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nào</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cũng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vui</a:t>
            </a:r>
            <a:r>
              <a:rPr lang="vi-VN" sz="4800" b="1" dirty="0">
                <a:solidFill>
                  <a:srgbClr val="0000CC"/>
                </a:solidFill>
                <a:latin typeface="Times New Roman"/>
                <a:ea typeface="Times New Roman"/>
              </a:rPr>
              <a:t>.</a:t>
            </a:r>
            <a:r>
              <a:rPr lang="en-US" sz="5400" b="1" dirty="0">
                <a:solidFill>
                  <a:srgbClr val="FF0000"/>
                </a:solidFill>
                <a:latin typeface="Times New Roman"/>
                <a:ea typeface="Times New Roman"/>
              </a:rPr>
              <a:t>//</a:t>
            </a:r>
            <a:endParaRPr lang="vi-VN" sz="4800" b="1" dirty="0">
              <a:solidFill>
                <a:srgbClr val="FF0000"/>
              </a:solidFill>
              <a:latin typeface="Times New Roman"/>
              <a:ea typeface="Times New Roman"/>
            </a:endParaRPr>
          </a:p>
        </p:txBody>
      </p:sp>
    </p:spTree>
    <p:extLst>
      <p:ext uri="{BB962C8B-B14F-4D97-AF65-F5344CB8AC3E}">
        <p14:creationId xmlns:p14="http://schemas.microsoft.com/office/powerpoint/2010/main" val="2753858785"/>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483B-A860-40BD-B410-7B6EDF570F0E}"/>
              </a:ext>
            </a:extLst>
          </p:cNvPr>
          <p:cNvSpPr>
            <a:spLocks noGrp="1"/>
          </p:cNvSpPr>
          <p:nvPr>
            <p:ph type="title"/>
          </p:nvPr>
        </p:nvSpPr>
        <p:spPr>
          <a:xfrm>
            <a:off x="0" y="2895600"/>
            <a:ext cx="5014120" cy="1524000"/>
          </a:xfrm>
        </p:spPr>
        <p:txBody>
          <a:bodyPr/>
          <a:lstStyle/>
          <a:p>
            <a:r>
              <a:rPr lang="en-US" sz="6000" b="1" dirty="0" err="1">
                <a:solidFill>
                  <a:srgbClr val="FF0000"/>
                </a:solidFill>
                <a:latin typeface="Times New Roman" panose="02020603050405020304" pitchFamily="18" charset="0"/>
                <a:cs typeface="Times New Roman" panose="02020603050405020304" pitchFamily="18" charset="0"/>
              </a:rPr>
              <a:t>Xa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tắp</a:t>
            </a:r>
            <a:r>
              <a:rPr lang="en-US" sz="6000" b="1"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xa</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và</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kéo</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dài</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đến</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hết</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tầm</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mắt</a:t>
            </a:r>
            <a:endParaRPr lang="en-US" sz="6000" dirty="0">
              <a:solidFill>
                <a:srgbClr val="0000FF"/>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D5E402B1-5080-4F1A-B9D7-DAB329974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4120" y="523397"/>
            <a:ext cx="11262518" cy="8568351"/>
          </a:xfrm>
        </p:spPr>
      </p:pic>
    </p:spTree>
    <p:extLst>
      <p:ext uri="{BB962C8B-B14F-4D97-AF65-F5344CB8AC3E}">
        <p14:creationId xmlns:p14="http://schemas.microsoft.com/office/powerpoint/2010/main" val="49900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1919" y="1905000"/>
            <a:ext cx="10972800" cy="4928978"/>
          </a:xfrm>
          <a:prstGeom prst="rect">
            <a:avLst/>
          </a:prstGeom>
        </p:spPr>
        <p:txBody>
          <a:bodyPr wrap="square">
            <a:spAutoFit/>
          </a:bodyPr>
          <a:lstStyle/>
          <a:p>
            <a:pPr algn="ctr">
              <a:lnSpc>
                <a:spcPct val="150000"/>
              </a:lnSpc>
              <a:spcAft>
                <a:spcPts val="0"/>
              </a:spcAft>
            </a:pP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a:ea typeface="Times New Roman"/>
              </a:rPr>
              <a:t>Nơi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ấy</a:t>
            </a:r>
            <a:r>
              <a:rPr lang="en-US" sz="5400" b="1" dirty="0">
                <a:solidFill>
                  <a:srgbClr val="FF0000"/>
                </a:solidFill>
                <a:latin typeface="Times New Roman"/>
                <a:ea typeface="Times New Roman"/>
              </a:rPr>
              <a:t>/</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đã</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đưa</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tôi</a:t>
            </a:r>
            <a:endParaRPr lang="en-US" sz="5400" b="1" dirty="0">
              <a:solidFill>
                <a:srgbClr val="FF0000"/>
              </a:solidFill>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Buổi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đầu</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tiên</a:t>
            </a:r>
            <a:r>
              <a:rPr lang="en-US" sz="5400" b="1" dirty="0">
                <a:solidFill>
                  <a:srgbClr val="FF0000"/>
                </a:solidFill>
                <a:latin typeface="Times New Roman"/>
                <a:ea typeface="Times New Roman"/>
              </a:rPr>
              <a:t>/</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đến</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lớp</a:t>
            </a:r>
            <a:endParaRPr lang="vi-VN" sz="5400" b="1" dirty="0">
              <a:solidFill>
                <a:srgbClr val="FF0000"/>
              </a:solidFill>
              <a:latin typeface="Times New Roman"/>
              <a:ea typeface="Times New Roman"/>
            </a:endParaRPr>
          </a:p>
          <a:p>
            <a:pPr algn="ctr">
              <a:lnSpc>
                <a:spcPct val="150000"/>
              </a:lnSpc>
              <a:spcAft>
                <a:spcPts val="0"/>
              </a:spcAft>
            </a:pPr>
            <a:r>
              <a:rPr lang="vi-VN" sz="4800" b="1" dirty="0">
                <a:solidFill>
                  <a:srgbClr val="0000CC"/>
                </a:solidFill>
                <a:effectLst/>
                <a:latin typeface="Times New Roman"/>
                <a:ea typeface="Times New Roman"/>
              </a:rPr>
              <a:t>     </a:t>
            </a:r>
            <a:r>
              <a:rPr lang="en-US" sz="4800" b="1" dirty="0">
                <a:solidFill>
                  <a:srgbClr val="0000CC"/>
                </a:solidFill>
                <a:effectLst/>
                <a:latin typeface="Times New Roman"/>
                <a:ea typeface="Times New Roman"/>
              </a:rPr>
              <a:t>       </a:t>
            </a:r>
            <a:r>
              <a:rPr lang="vi-VN" sz="4800" b="1" dirty="0">
                <a:solidFill>
                  <a:srgbClr val="0000CC"/>
                </a:solidFill>
                <a:effectLst/>
                <a:latin typeface="Times New Roman"/>
                <a:ea typeface="Times New Roman"/>
              </a:rPr>
              <a:t>Nay</a:t>
            </a:r>
            <a:r>
              <a:rPr lang="vi-VN" sz="5400" b="1" dirty="0">
                <a:solidFill>
                  <a:srgbClr val="FF0000"/>
                </a:solidFill>
                <a:effectLst/>
                <a:latin typeface="Times New Roman"/>
                <a:ea typeface="Times New Roman"/>
              </a:rPr>
              <a:t>/ </a:t>
            </a:r>
            <a:r>
              <a:rPr lang="vi-VN" sz="4800" b="1" dirty="0">
                <a:solidFill>
                  <a:srgbClr val="0000CC"/>
                </a:solidFill>
                <a:effectLst/>
                <a:latin typeface="Times New Roman"/>
                <a:ea typeface="Times New Roman"/>
              </a:rPr>
              <a:t>con đường xa tắp</a:t>
            </a:r>
            <a:endParaRPr lang="vi-VN" sz="5400" b="1" dirty="0">
              <a:solidFill>
                <a:srgbClr val="FF0000"/>
              </a:solidFill>
              <a:effectLst/>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         </a:t>
            </a:r>
            <a:r>
              <a:rPr lang="vi-VN" sz="4800" b="1" dirty="0">
                <a:solidFill>
                  <a:srgbClr val="0000CC"/>
                </a:solidFill>
                <a:latin typeface="Times New Roman"/>
                <a:ea typeface="Times New Roman"/>
              </a:rPr>
              <a:t>Vẫn đang chờ tôi đi.</a:t>
            </a:r>
            <a:r>
              <a:rPr lang="en-US" sz="5400" b="1" dirty="0">
                <a:solidFill>
                  <a:srgbClr val="FF0000"/>
                </a:solidFill>
                <a:latin typeface="Times New Roman"/>
                <a:ea typeface="Times New Roman"/>
              </a:rPr>
              <a:t>//</a:t>
            </a:r>
            <a:endParaRPr lang="vi-VN" sz="4800" b="1" dirty="0">
              <a:solidFill>
                <a:srgbClr val="FF0000"/>
              </a:solidFill>
              <a:latin typeface="Times New Roman"/>
              <a:ea typeface="Times New Roman"/>
            </a:endParaRPr>
          </a:p>
        </p:txBody>
      </p:sp>
    </p:spTree>
    <p:extLst>
      <p:ext uri="{BB962C8B-B14F-4D97-AF65-F5344CB8AC3E}">
        <p14:creationId xmlns:p14="http://schemas.microsoft.com/office/powerpoint/2010/main" val="701057155"/>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1919" y="1828800"/>
            <a:ext cx="11430000" cy="4928978"/>
          </a:xfrm>
          <a:prstGeom prst="rect">
            <a:avLst/>
          </a:prstGeom>
        </p:spPr>
        <p:txBody>
          <a:bodyPr wrap="square">
            <a:spAutoFit/>
          </a:bodyPr>
          <a:lstStyle/>
          <a:p>
            <a:pPr algn="ctr">
              <a:lnSpc>
                <a:spcPct val="150000"/>
              </a:lnSpc>
              <a:spcAft>
                <a:spcPts val="0"/>
              </a:spcAft>
            </a:pPr>
            <a:r>
              <a:rPr lang="en-US" sz="4800" b="1" dirty="0" err="1">
                <a:solidFill>
                  <a:srgbClr val="0000CC"/>
                </a:solidFill>
                <a:latin typeface="Times New Roman"/>
                <a:ea typeface="Times New Roman"/>
              </a:rPr>
              <a:t>Nơi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ấy</a:t>
            </a:r>
            <a:r>
              <a:rPr lang="en-US" sz="5400" b="1" dirty="0">
                <a:solidFill>
                  <a:srgbClr val="FF0000"/>
                </a:solidFill>
                <a:latin typeface="Times New Roman"/>
                <a:ea typeface="Times New Roman"/>
              </a:rPr>
              <a:t>/</a:t>
            </a:r>
            <a:r>
              <a:rPr lang="en-US" sz="4800" b="1" dirty="0" err="1">
                <a:solidFill>
                  <a:srgbClr val="0000CC"/>
                </a:solidFill>
                <a:latin typeface="Times New Roman"/>
                <a:ea typeface="Times New Roman"/>
              </a:rPr>
              <a:t>ngôi</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sao</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khuya</a:t>
            </a:r>
            <a:endParaRPr lang="en-US" sz="5400" b="1" dirty="0">
              <a:solidFill>
                <a:srgbClr val="FF0000"/>
              </a:solidFill>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Soi </a:t>
            </a:r>
            <a:r>
              <a:rPr lang="en-US" sz="4800" b="1" dirty="0" err="1">
                <a:solidFill>
                  <a:srgbClr val="0000CC"/>
                </a:solidFill>
                <a:latin typeface="Times New Roman"/>
                <a:ea typeface="Times New Roman"/>
              </a:rPr>
              <a:t>vào</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trong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giấc</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ngủ</a:t>
            </a:r>
            <a:r>
              <a:rPr lang="en-US" sz="5400" b="1" dirty="0">
                <a:solidFill>
                  <a:srgbClr val="FF0000"/>
                </a:solidFill>
                <a:latin typeface="Times New Roman"/>
                <a:ea typeface="Times New Roman"/>
              </a:rPr>
              <a:t>/</a:t>
            </a:r>
            <a:endParaRPr lang="en-US" sz="4800" b="1" dirty="0">
              <a:solidFill>
                <a:srgbClr val="0000CC"/>
              </a:solidFill>
              <a:latin typeface="Times New Roman"/>
              <a:ea typeface="Times New Roman"/>
            </a:endParaRPr>
          </a:p>
          <a:p>
            <a:pPr algn="ctr">
              <a:lnSpc>
                <a:spcPct val="150000"/>
              </a:lnSpc>
              <a:spcAft>
                <a:spcPts val="0"/>
              </a:spcAft>
            </a:pPr>
            <a:r>
              <a:rPr lang="en-US" sz="4800" b="1" dirty="0">
                <a:solidFill>
                  <a:srgbClr val="0000CC"/>
                </a:solidFill>
                <a:effectLst/>
                <a:latin typeface="Times New Roman"/>
                <a:ea typeface="Times New Roman"/>
              </a:rPr>
              <a:t>    </a:t>
            </a:r>
            <a:r>
              <a:rPr lang="vi-VN" sz="4800" b="1" dirty="0">
                <a:solidFill>
                  <a:srgbClr val="0000CC"/>
                </a:solidFill>
                <a:effectLst/>
                <a:latin typeface="Times New Roman"/>
                <a:ea typeface="Times New Roman"/>
              </a:rPr>
              <a:t>N</a:t>
            </a:r>
            <a:r>
              <a:rPr lang="en-US" sz="4800" b="1" dirty="0" err="1">
                <a:solidFill>
                  <a:srgbClr val="0000CC"/>
                </a:solidFill>
                <a:effectLst/>
                <a:latin typeface="Times New Roman"/>
                <a:ea typeface="Times New Roman"/>
              </a:rPr>
              <a:t>gọn</a:t>
            </a:r>
            <a:r>
              <a:rPr lang="en-US" sz="4800" b="1" dirty="0">
                <a:solidFill>
                  <a:srgbClr val="0000CC"/>
                </a:solidFill>
                <a:effectLst/>
                <a:latin typeface="Times New Roman"/>
                <a:ea typeface="Times New Roman"/>
              </a:rPr>
              <a:t> </a:t>
            </a:r>
            <a:r>
              <a:rPr lang="en-US" sz="4800" b="1" dirty="0" err="1">
                <a:solidFill>
                  <a:srgbClr val="0000CC"/>
                </a:solidFill>
                <a:effectLst/>
                <a:latin typeface="Times New Roman"/>
                <a:ea typeface="Times New Roman"/>
              </a:rPr>
              <a:t>đèn</a:t>
            </a:r>
            <a:r>
              <a:rPr lang="en-US" sz="4800" b="1" dirty="0">
                <a:solidFill>
                  <a:srgbClr val="0000CC"/>
                </a:solidFill>
                <a:effectLst/>
                <a:latin typeface="Times New Roman"/>
                <a:ea typeface="Times New Roman"/>
              </a:rPr>
              <a:t> </a:t>
            </a:r>
            <a:r>
              <a:rPr lang="en-US" sz="4800" b="1" dirty="0" err="1">
                <a:solidFill>
                  <a:srgbClr val="0000CC"/>
                </a:solidFill>
                <a:effectLst/>
                <a:latin typeface="Times New Roman"/>
                <a:ea typeface="Times New Roman"/>
              </a:rPr>
              <a:t>khuya</a:t>
            </a:r>
            <a:r>
              <a:rPr lang="vi-VN" sz="5400" b="1" dirty="0">
                <a:solidFill>
                  <a:srgbClr val="FF0000"/>
                </a:solidFill>
                <a:effectLst/>
                <a:latin typeface="Times New Roman"/>
                <a:ea typeface="Times New Roman"/>
              </a:rPr>
              <a:t>/</a:t>
            </a:r>
            <a:r>
              <a:rPr lang="en-US" sz="4800" b="1" dirty="0" err="1">
                <a:solidFill>
                  <a:srgbClr val="0000CC"/>
                </a:solidFill>
                <a:effectLst/>
                <a:latin typeface="Times New Roman"/>
                <a:ea typeface="Times New Roman"/>
              </a:rPr>
              <a:t>bóng</a:t>
            </a:r>
            <a:r>
              <a:rPr lang="en-US" sz="4800" b="1" dirty="0">
                <a:solidFill>
                  <a:srgbClr val="0000CC"/>
                </a:solidFill>
                <a:effectLst/>
                <a:latin typeface="Times New Roman"/>
                <a:ea typeface="Times New Roman"/>
              </a:rPr>
              <a:t> </a:t>
            </a:r>
            <a:r>
              <a:rPr lang="en-US" sz="4800" b="1" dirty="0" err="1">
                <a:solidFill>
                  <a:srgbClr val="0000CC"/>
                </a:solidFill>
                <a:effectLst/>
                <a:latin typeface="Times New Roman"/>
                <a:ea typeface="Times New Roman"/>
              </a:rPr>
              <a:t>mẹ</a:t>
            </a:r>
            <a:endParaRPr lang="vi-VN" sz="5400" b="1" dirty="0">
              <a:solidFill>
                <a:srgbClr val="FF0000"/>
              </a:solidFill>
              <a:effectLst/>
              <a:latin typeface="Times New Roman"/>
              <a:ea typeface="Times New Roman"/>
            </a:endParaRPr>
          </a:p>
          <a:p>
            <a:pPr algn="ctr">
              <a:lnSpc>
                <a:spcPct val="150000"/>
              </a:lnSpc>
              <a:spcAft>
                <a:spcPts val="0"/>
              </a:spcAft>
            </a:pP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Sáng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một</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vầng</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trên</a:t>
            </a:r>
            <a:r>
              <a:rPr lang="en-US" sz="4800" b="1" dirty="0">
                <a:solidFill>
                  <a:srgbClr val="0000CC"/>
                </a:solidFill>
                <a:latin typeface="Times New Roman"/>
                <a:ea typeface="Times New Roman"/>
              </a:rPr>
              <a:t> </a:t>
            </a:r>
            <a:r>
              <a:rPr lang="en-US" sz="4800" b="1" dirty="0" err="1">
                <a:solidFill>
                  <a:srgbClr val="0000CC"/>
                </a:solidFill>
                <a:latin typeface="Times New Roman"/>
                <a:ea typeface="Times New Roman"/>
              </a:rPr>
              <a:t>sân</a:t>
            </a:r>
            <a:r>
              <a:rPr lang="vi-VN" sz="4800" b="1" dirty="0">
                <a:solidFill>
                  <a:srgbClr val="0000CC"/>
                </a:solidFill>
                <a:latin typeface="Times New Roman"/>
                <a:ea typeface="Times New Roman"/>
              </a:rPr>
              <a:t>.</a:t>
            </a:r>
            <a:r>
              <a:rPr lang="en-US" sz="5400" b="1" dirty="0">
                <a:solidFill>
                  <a:srgbClr val="FF0000"/>
                </a:solidFill>
                <a:latin typeface="Times New Roman"/>
                <a:ea typeface="Times New Roman"/>
              </a:rPr>
              <a:t>//</a:t>
            </a:r>
            <a:endParaRPr lang="vi-VN" sz="4800" b="1" dirty="0">
              <a:solidFill>
                <a:srgbClr val="FF0000"/>
              </a:solidFill>
              <a:latin typeface="Times New Roman"/>
              <a:ea typeface="Times New Roman"/>
            </a:endParaRPr>
          </a:p>
        </p:txBody>
      </p:sp>
    </p:spTree>
    <p:extLst>
      <p:ext uri="{BB962C8B-B14F-4D97-AF65-F5344CB8AC3E}">
        <p14:creationId xmlns:p14="http://schemas.microsoft.com/office/powerpoint/2010/main" val="1136822586"/>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3C157E0B-763B-4820-8171-F7EB33CCCFFB}"/>
              </a:ext>
            </a:extLst>
          </p:cNvPr>
          <p:cNvSpPr txBox="1">
            <a:spLocks noChangeArrowheads="1"/>
          </p:cNvSpPr>
          <p:nvPr/>
        </p:nvSpPr>
        <p:spPr bwMode="auto">
          <a:xfrm>
            <a:off x="2674019" y="-152400"/>
            <a:ext cx="10928600" cy="203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Ngưỡng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cửa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4" name="Picture 3">
            <a:extLst>
              <a:ext uri="{FF2B5EF4-FFF2-40B4-BE49-F238E27FC236}">
                <a16:creationId xmlns:a16="http://schemas.microsoft.com/office/drawing/2014/main" id="{9B44ED79-7F35-4EE9-B7FB-FA3C083DF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19" y="1822017"/>
            <a:ext cx="11963400" cy="8234069"/>
          </a:xfrm>
          <a:prstGeom prst="rect">
            <a:avLst/>
          </a:prstGeom>
        </p:spPr>
      </p:pic>
    </p:spTree>
    <p:extLst>
      <p:ext uri="{BB962C8B-B14F-4D97-AF65-F5344CB8AC3E}">
        <p14:creationId xmlns:p14="http://schemas.microsoft.com/office/powerpoint/2010/main" val="1075595066"/>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2488251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157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309519" y="2744926"/>
            <a:ext cx="9372600" cy="1754326"/>
          </a:xfrm>
          <a:prstGeom prst="rect">
            <a:avLst/>
          </a:prstGeom>
        </p:spPr>
        <p:txBody>
          <a:bodyPr wrap="square">
            <a:spAutoFit/>
          </a:bodyPr>
          <a:lstStyle/>
          <a:p>
            <a:pPr algn="just">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a:solidFill>
                  <a:srgbClr val="FF0000"/>
                </a:solidFill>
                <a:latin typeface="Times New Roman"/>
                <a:ea typeface="Times New Roman"/>
              </a:rPr>
              <a:t>Theo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hình</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ảnh”con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đường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xa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tắp</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muốn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nói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Chọn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hoặc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nêu</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khác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2" name="Rectangle 11"/>
          <p:cNvSpPr/>
          <p:nvPr/>
        </p:nvSpPr>
        <p:spPr>
          <a:xfrm>
            <a:off x="6511005" y="4697611"/>
            <a:ext cx="9475914" cy="2062103"/>
          </a:xfrm>
          <a:prstGeom prst="rect">
            <a:avLst/>
          </a:prstGeom>
        </p:spPr>
        <p:txBody>
          <a:bodyPr wrap="square">
            <a:spAutoFit/>
          </a:bodyPr>
          <a:lstStyle/>
          <a:p>
            <a:pPr>
              <a:spcBef>
                <a:spcPts val="1200"/>
              </a:spcBef>
            </a:pPr>
            <a:r>
              <a:rPr lang="vi-VN" sz="3600" b="1">
                <a:solidFill>
                  <a:srgbClr val="0000CC"/>
                </a:solidFill>
                <a:latin typeface="Times New Roman" pitchFamily="18" charset="0"/>
                <a:cs typeface="Times New Roman" pitchFamily="18" charset="0"/>
              </a:rPr>
              <a:t>a</a:t>
            </a:r>
            <a:r>
              <a:rPr lang="vi-VN" sz="3600" b="1" dirty="0">
                <a:solidFill>
                  <a:srgbClr val="0000CC"/>
                </a:solidFill>
                <a:latin typeface="Times New Roman" pitchFamily="18" charset="0"/>
                <a:cs typeface="Times New Roman" pitchFamily="18" charset="0"/>
              </a:rPr>
              <a:t>) Hành trình học tập còn dài lâu.</a:t>
            </a:r>
          </a:p>
          <a:p>
            <a:pPr>
              <a:spcBef>
                <a:spcPts val="1200"/>
              </a:spcBef>
            </a:pPr>
            <a:r>
              <a:rPr lang="vi-VN" sz="3600" b="1">
                <a:solidFill>
                  <a:srgbClr val="0000CC"/>
                </a:solidFill>
                <a:latin typeface="Times New Roman" pitchFamily="18" charset="0"/>
                <a:cs typeface="Times New Roman" pitchFamily="18" charset="0"/>
              </a:rPr>
              <a:t>b)</a:t>
            </a: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Nhiều </a:t>
            </a:r>
            <a:r>
              <a:rPr lang="vi-VN" sz="3600" b="1" dirty="0">
                <a:solidFill>
                  <a:srgbClr val="0000CC"/>
                </a:solidFill>
                <a:latin typeface="Times New Roman" pitchFamily="18" charset="0"/>
                <a:cs typeface="Times New Roman" pitchFamily="18" charset="0"/>
              </a:rPr>
              <a:t>điều mới mẻ chờ đón em ở phía trước.</a:t>
            </a:r>
          </a:p>
          <a:p>
            <a:pPr>
              <a:spcBef>
                <a:spcPts val="1200"/>
              </a:spcBef>
            </a:pPr>
            <a:r>
              <a:rPr lang="vi-VN" sz="3600" b="1" dirty="0">
                <a:solidFill>
                  <a:srgbClr val="0000CC"/>
                </a:solidFill>
                <a:latin typeface="Times New Roman" pitchFamily="18" charset="0"/>
                <a:cs typeface="Times New Roman" pitchFamily="18" charset="0"/>
              </a:rPr>
              <a:t>c</a:t>
            </a:r>
            <a:r>
              <a:rPr lang="vi-VN" sz="3600" b="1">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a:t>
            </a:r>
            <a:r>
              <a:rPr lang="vi-VN" sz="3600" b="1">
                <a:solidFill>
                  <a:srgbClr val="0000CC"/>
                </a:solidFill>
                <a:latin typeface="Times New Roman" pitchFamily="18" charset="0"/>
                <a:cs typeface="Times New Roman" pitchFamily="18" charset="0"/>
              </a:rPr>
              <a:t>ường </a:t>
            </a:r>
            <a:r>
              <a:rPr lang="vi-VN" sz="3600" b="1" dirty="0">
                <a:solidFill>
                  <a:srgbClr val="0000CC"/>
                </a:solidFill>
                <a:latin typeface="Times New Roman" pitchFamily="18" charset="0"/>
                <a:cs typeface="Times New Roman" pitchFamily="18" charset="0"/>
              </a:rPr>
              <a:t>đến tương lai </a:t>
            </a:r>
            <a:r>
              <a:rPr lang="vi-VN" sz="3600" b="1">
                <a:solidFill>
                  <a:srgbClr val="0000CC"/>
                </a:solidFill>
                <a:latin typeface="Times New Roman" pitchFamily="18" charset="0"/>
                <a:cs typeface="Times New Roman" pitchFamily="18" charset="0"/>
              </a:rPr>
              <a:t>còn xa</a:t>
            </a:r>
            <a:r>
              <a:rPr lang="en-US" sz="3600" b="1">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sp>
        <p:nvSpPr>
          <p:cNvPr id="33" name="Rectangle 3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4" name="Rectangle 3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23" name="Rectangle 2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24" name="Rectangle 23"/>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561714"/>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ea typeface="+mj-ea"/>
                <a:cs typeface="Times New Roman" pitchFamily="18" charset="0"/>
              </a:rPr>
              <a:t>Câu</a:t>
            </a:r>
            <a:r>
              <a:rPr lang="en-US" sz="3600" b="1" dirty="0">
                <a:solidFill>
                  <a:srgbClr val="FF0000"/>
                </a:solidFill>
                <a:latin typeface="Times New Roman" pitchFamily="18" charset="0"/>
                <a:ea typeface="+mj-ea"/>
                <a:cs typeface="Times New Roman" pitchFamily="18" charset="0"/>
              </a:rPr>
              <a:t> </a:t>
            </a:r>
            <a:r>
              <a:rPr lang="vi-VN" sz="3600" b="1" dirty="0">
                <a:solidFill>
                  <a:srgbClr val="FF0000"/>
                </a:solidFill>
                <a:latin typeface="Times New Roman" pitchFamily="18" charset="0"/>
                <a:ea typeface="+mj-ea"/>
                <a:cs typeface="Times New Roman" pitchFamily="18" charset="0"/>
              </a:rPr>
              <a:t>4</a:t>
            </a:r>
            <a:r>
              <a:rPr lang="en-US" sz="3600" b="1" dirty="0">
                <a:solidFill>
                  <a:srgbClr val="FF0000"/>
                </a:solidFill>
                <a:latin typeface="Times New Roman" pitchFamily="18" charset="0"/>
                <a:ea typeface="+mj-ea"/>
                <a:cs typeface="Times New Roman" pitchFamily="18" charset="0"/>
              </a:rPr>
              <a:t>: </a:t>
            </a:r>
            <a:r>
              <a:rPr lang="en-US" sz="3600" b="1" kern="0" dirty="0" err="1">
                <a:solidFill>
                  <a:srgbClr val="FF0000"/>
                </a:solidFill>
                <a:latin typeface="Times New Roman"/>
                <a:ea typeface="Times New Roman"/>
                <a:cs typeface="+mj-cs"/>
              </a:rPr>
              <a:t>Ngưỡng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cửa</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đã</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nhắc</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nhớ</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tới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ai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giúp</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cảm</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nhận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điều</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gì</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về</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người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đó</a:t>
            </a:r>
            <a:r>
              <a:rPr lang="en-US" sz="3600" b="1" kern="0" dirty="0">
                <a:solidFill>
                  <a:srgbClr val="FF0000"/>
                </a:solidFill>
                <a:latin typeface="Times New Roman"/>
                <a:ea typeface="Times New Roman"/>
                <a:cs typeface="+mj-cs"/>
              </a:rPr>
              <a:t>? </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6690519" y="4679990"/>
            <a:ext cx="9144001" cy="2862322"/>
          </a:xfrm>
          <a:prstGeom prst="rect">
            <a:avLst/>
          </a:prstGeom>
        </p:spPr>
        <p:txBody>
          <a:bodyPr wrap="square">
            <a:spAutoFit/>
          </a:bodyPr>
          <a:lstStyle/>
          <a:p>
            <a:pPr lvl="0" algn="just">
              <a:spcBef>
                <a:spcPct val="20000"/>
              </a:spcBef>
            </a:pPr>
            <a:r>
              <a:rPr lang="en-US" sz="3600" b="1" kern="0">
                <a:solidFill>
                  <a:srgbClr val="0000CC"/>
                </a:solidFill>
                <a:latin typeface="Times New Roman" pitchFamily="18" charset="0"/>
                <a:cs typeface="Times New Roman" pitchFamily="18" charset="0"/>
              </a:rPr>
              <a:t>      </a:t>
            </a:r>
            <a:r>
              <a:rPr lang="vi-VN" sz="3600" b="1" kern="0">
                <a:solidFill>
                  <a:srgbClr val="0000CC"/>
                </a:solidFill>
                <a:latin typeface="Times New Roman" pitchFamily="18" charset="0"/>
                <a:cs typeface="Times New Roman" pitchFamily="18" charset="0"/>
              </a:rPr>
              <a:t>Ngưỡng</a:t>
            </a:r>
            <a:r>
              <a:rPr lang="vi-VN" sz="3600" kern="0">
                <a:solidFill>
                  <a:srgbClr val="000000"/>
                </a:solidFill>
                <a:latin typeface="Times New Roman" pitchFamily="18" charset="0"/>
                <a:cs typeface="Times New Roman" pitchFamily="18" charset="0"/>
              </a:rPr>
              <a:t> </a:t>
            </a:r>
            <a:r>
              <a:rPr lang="vi-VN" sz="3600" b="1" kern="0" dirty="0">
                <a:solidFill>
                  <a:srgbClr val="0000CC"/>
                </a:solidFill>
                <a:latin typeface="Times New Roman" pitchFamily="18" charset="0"/>
                <a:cs typeface="Times New Roman" pitchFamily="18" charset="0"/>
              </a:rPr>
              <a:t>cửa nhắc bạn nhỏ nhớ đến sự chăm chút của bà, của mẹ từ thuở tập cho mình đi men, nhắc nhở đến nỗi vất vả tất bật của bố, của mẹ mỗi ngày đi làm, nhắc nhở sự đi làm cặm cụi của mẹ tới tận canh khuya.</a:t>
            </a:r>
            <a:endParaRPr lang="en-US" sz="3600" b="1" kern="0" dirty="0">
              <a:solidFill>
                <a:srgbClr val="0000CC"/>
              </a:solidFill>
              <a:latin typeface="Times New Roman" pitchFamily="18" charset="0"/>
              <a:cs typeface="Times New Roman" pitchFamily="18" charset="0"/>
            </a:endParaRPr>
          </a:p>
        </p:txBody>
      </p:sp>
      <p:sp>
        <p:nvSpPr>
          <p:cNvPr id="23" name="Rectangle 2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24" name="Rectangle 2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0" name="Rectangle 39"/>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33" name="Rectangle 32"/>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7011"/>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776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791030" cy="654607"/>
            <a:chOff x="1024127" y="1442589"/>
            <a:chExt cx="2791030"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140819" y="2067013"/>
              <a:ext cx="267433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861719" y="1144356"/>
            <a:ext cx="64769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269830" y="3733800"/>
            <a:ext cx="9031289" cy="4038600"/>
            <a:chOff x="6034117" y="4176174"/>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44750" y="1665541"/>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85696" y="4855983"/>
              <a:ext cx="8084955" cy="3355204"/>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    Bài </a:t>
              </a:r>
              <a:r>
                <a:rPr lang="vi-VN" sz="4000" b="1" i="1">
                  <a:solidFill>
                    <a:srgbClr val="FF0000"/>
                  </a:solidFill>
                  <a:latin typeface="Times New Roman" pitchFamily="18" charset="0"/>
                  <a:cs typeface="Times New Roman" pitchFamily="18" charset="0"/>
                </a:rPr>
                <a:t> thơ</a:t>
              </a:r>
              <a:r>
                <a:rPr lang="en-US" sz="4000" b="1" i="1">
                  <a:solidFill>
                    <a:srgbClr val="FF0000"/>
                  </a:solidFill>
                  <a:latin typeface="Times New Roman" pitchFamily="18" charset="0"/>
                  <a:cs typeface="Times New Roman" pitchFamily="18" charset="0"/>
                </a:rPr>
                <a:t> thể hiện những kỉ niệm của bạn nhỏ gắn bó với ngưỡng cửa, với những người thân yêu từ thuở ấu thơ đến khi khôn lớn.</a:t>
              </a:r>
              <a:endParaRPr lang="vi-VN" sz="4000" dirty="0">
                <a:solidFill>
                  <a:srgbClr val="FF0000"/>
                </a:solidFill>
                <a:latin typeface="Times New Roman" pitchFamily="18" charset="0"/>
                <a:cs typeface="Times New Roman" pitchFamily="18" charset="0"/>
              </a:endParaRPr>
            </a:p>
          </p:txBody>
        </p:sp>
      </p:grpSp>
      <p:sp>
        <p:nvSpPr>
          <p:cNvPr id="36" name="Rectangle 35"/>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7" name="Rectangle 36"/>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3" name="Rectangle 4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 Nhà Thương Nhau Karaoke Nhạc Thiếu Nhi Beat Chuẩn Karaoke (online-video-cutter.com)">
            <a:hlinkClick r:id="" action="ppaction://media"/>
            <a:extLst>
              <a:ext uri="{FF2B5EF4-FFF2-40B4-BE49-F238E27FC236}">
                <a16:creationId xmlns:a16="http://schemas.microsoft.com/office/drawing/2014/main" id="{6BD947AB-E3D1-446A-A881-B9201EF19F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319" y="76200"/>
            <a:ext cx="16002000" cy="9067800"/>
          </a:xfrm>
          <a:prstGeom prst="rect">
            <a:avLst/>
          </a:prstGeom>
        </p:spPr>
      </p:pic>
    </p:spTree>
    <p:extLst>
      <p:ext uri="{BB962C8B-B14F-4D97-AF65-F5344CB8AC3E}">
        <p14:creationId xmlns:p14="http://schemas.microsoft.com/office/powerpoint/2010/main" val="5322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7" name="Rectangle 6"/>
          <p:cNvSpPr/>
          <p:nvPr/>
        </p:nvSpPr>
        <p:spPr>
          <a:xfrm>
            <a:off x="746919" y="2036258"/>
            <a:ext cx="14706600" cy="7478970"/>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Ngay  từ thời tấm bé                                  Buổi đầu tiên đến lớp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Khi tay bà, tay mẹ                                      Nay con đương xa tắp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Lúc nào qua cũng vội                                  Soi vào trong giấc ngủ</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bạn bè chạy tới                                     Ngọn đèn khuya bóng mẹ</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Vũ Quần Phương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Rectangle 5"/>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935547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5" name="Rectangle 4"/>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7" name="Rectangle 6"/>
          <p:cNvSpPr/>
          <p:nvPr/>
        </p:nvSpPr>
        <p:spPr>
          <a:xfrm>
            <a:off x="746919" y="2036258"/>
            <a:ext cx="14706600" cy="5632311"/>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r>
              <a:rPr lang="vi-VN" sz="3200" b="1" dirty="0">
                <a:solidFill>
                  <a:srgbClr val="0000CC"/>
                </a:solidFill>
                <a:effectLst>
                  <a:outerShdw blurRad="38100" dist="38100" dir="2700000" algn="tl">
                    <a:srgbClr val="000000">
                      <a:alpha val="43137"/>
                    </a:srgbClr>
                  </a:outerShdw>
                </a:effectLst>
                <a:latin typeface="Times New Roman" pitchFamily="18" charset="0"/>
              </a:rPr>
              <a:t>Vũ Quần Phương</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37194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171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590800"/>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a:t>
            </a:r>
            <a:r>
              <a:rPr lang="vi-VN" sz="3600" b="1" i="1" dirty="0">
                <a:solidFill>
                  <a:srgbClr val="0000CC"/>
                </a:solidFill>
                <a:latin typeface="Times New Roman" pitchFamily="18" charset="0"/>
                <a:cs typeface="Times New Roman" pitchFamily="18" charset="0"/>
              </a:rPr>
              <a:t>Dựa vào tranh đoán nội dung câu chuyện</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p:nvPr/>
        </p:nvPicPr>
        <p:blipFill rotWithShape="1">
          <a:blip r:embed="rId2"/>
          <a:srcRect l="45474" t="29036" r="42699" b="47952"/>
          <a:stretch/>
        </p:blipFill>
        <p:spPr bwMode="auto">
          <a:xfrm>
            <a:off x="2270919" y="3352800"/>
            <a:ext cx="4229100" cy="2480151"/>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4556919" y="1244025"/>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 name="Picture 19"/>
          <p:cNvPicPr/>
          <p:nvPr/>
        </p:nvPicPr>
        <p:blipFill rotWithShape="1">
          <a:blip r:embed="rId2"/>
          <a:srcRect l="45730" t="51840" r="43268" b="25148"/>
          <a:stretch/>
        </p:blipFill>
        <p:spPr bwMode="auto">
          <a:xfrm>
            <a:off x="22709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7832068" y="3352801"/>
            <a:ext cx="3963851" cy="2480151"/>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2"/>
          <a:srcRect l="57919" t="51840" r="31171" b="25148"/>
          <a:stretch/>
        </p:blipFill>
        <p:spPr bwMode="auto">
          <a:xfrm>
            <a:off x="77420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805865"/>
      </p:ext>
    </p:extLst>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3716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lvl="0"/>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0574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vi-VN" sz="3600" b="1" i="1" dirty="0">
                <a:solidFill>
                  <a:srgbClr val="0000CC"/>
                </a:solidFill>
                <a:latin typeface="Times New Roman" pitchFamily="18" charset="0"/>
                <a:cs typeface="Times New Roman" pitchFamily="18" charset="0"/>
              </a:rPr>
              <a:t>Nghe kể chuyện</a:t>
            </a:r>
            <a:r>
              <a:rPr lang="en-US" sz="3600" b="1" i="1" dirty="0">
                <a:solidFill>
                  <a:srgbClr val="0000CC"/>
                </a:solidFill>
                <a:latin typeface="Times New Roman" pitchFamily="18" charset="0"/>
                <a:cs typeface="Times New Roman" pitchFamily="18" charset="0"/>
              </a:rPr>
              <a:t>.</a:t>
            </a:r>
            <a:r>
              <a:rPr lang="vi-VN"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su tich nha s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7719" y="2718972"/>
            <a:ext cx="10776372" cy="6017994"/>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564311" y="1454302"/>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280319" y="2325469"/>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vi-VN" sz="3600" b="1" i="1" dirty="0">
                <a:solidFill>
                  <a:srgbClr val="0000CC"/>
                </a:solidFill>
                <a:latin typeface="Times New Roman" pitchFamily="18" charset="0"/>
                <a:cs typeface="Times New Roman" pitchFamily="18" charset="0"/>
              </a:rPr>
              <a:t> 3</a:t>
            </a:r>
            <a:r>
              <a:rPr lang="en-US" sz="3600" b="1" i="1" dirty="0">
                <a:solidFill>
                  <a:srgbClr val="0000CC"/>
                </a:solidFill>
                <a:latin typeface="Times New Roman" pitchFamily="18" charset="0"/>
                <a:cs typeface="Times New Roman" pitchFamily="18" charset="0"/>
              </a:rPr>
              <a:t> . </a:t>
            </a:r>
            <a:r>
              <a:rPr lang="vi-VN" sz="3600" b="1" i="1" dirty="0">
                <a:solidFill>
                  <a:srgbClr val="0000CC"/>
                </a:solidFill>
                <a:latin typeface="Times New Roman" pitchFamily="18" charset="0"/>
                <a:cs typeface="Times New Roman" pitchFamily="18" charset="0"/>
              </a:rPr>
              <a:t>Kể chuyện theo 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9" name="Picture 18"/>
          <p:cNvPicPr/>
          <p:nvPr/>
        </p:nvPicPr>
        <p:blipFill rotWithShape="1">
          <a:blip r:embed="rId2"/>
          <a:srcRect l="45474" t="29036" r="42699" b="47952"/>
          <a:stretch/>
        </p:blipFill>
        <p:spPr bwMode="auto">
          <a:xfrm>
            <a:off x="3337719" y="3352800"/>
            <a:ext cx="4229100" cy="248015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2"/>
          <a:srcRect l="45730" t="51840" r="43268" b="25148"/>
          <a:stretch/>
        </p:blipFill>
        <p:spPr bwMode="auto">
          <a:xfrm>
            <a:off x="33377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8898868" y="3352801"/>
            <a:ext cx="3963851" cy="2480151"/>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57919" t="51840" r="31171" b="25148"/>
          <a:stretch/>
        </p:blipFill>
        <p:spPr bwMode="auto">
          <a:xfrm>
            <a:off x="88088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42387"/>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AC413-FBF0-4389-AC38-C4EB819954C9}"/>
              </a:ext>
            </a:extLst>
          </p:cNvPr>
          <p:cNvPicPr>
            <a:picLocks noChangeAspect="1"/>
          </p:cNvPicPr>
          <p:nvPr/>
        </p:nvPicPr>
        <p:blipFill>
          <a:blip r:embed="rId2"/>
          <a:stretch>
            <a:fillRect/>
          </a:stretch>
        </p:blipFill>
        <p:spPr>
          <a:xfrm>
            <a:off x="2270918" y="-152400"/>
            <a:ext cx="13490609" cy="9601200"/>
          </a:xfrm>
          <a:prstGeom prst="rect">
            <a:avLst/>
          </a:prstGeom>
        </p:spPr>
      </p:pic>
    </p:spTree>
    <p:extLst>
      <p:ext uri="{BB962C8B-B14F-4D97-AF65-F5344CB8AC3E}">
        <p14:creationId xmlns:p14="http://schemas.microsoft.com/office/powerpoint/2010/main" val="226638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7"/>
          <p:cNvSpPr txBox="1">
            <a:spLocks noChangeArrowheads="1"/>
          </p:cNvSpPr>
          <p:nvPr/>
        </p:nvSpPr>
        <p:spPr bwMode="auto">
          <a:xfrm>
            <a:off x="1204119" y="2706688"/>
            <a:ext cx="13487400" cy="248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spcBef>
                <a:spcPts val="0"/>
              </a:spcBef>
              <a:defRPr/>
            </a:pP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Thảo</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luận</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nhóm</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2: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Em</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cảm</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thấy</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thế</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nào</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nếu</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phải</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xa</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ngôi</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nhà</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của</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mình</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nhiều</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 </a:t>
            </a:r>
            <a:r>
              <a:rPr lang="en-US" sz="5400" b="1" dirty="0" err="1">
                <a:solidFill>
                  <a:schemeClr val="tx2">
                    <a:lumMod val="85000"/>
                    <a:lumOff val="15000"/>
                  </a:schemeClr>
                </a:solidFill>
                <a:effectLst>
                  <a:outerShdw blurRad="38100" dist="38100" dir="2700000" algn="tl">
                    <a:srgbClr val="000000">
                      <a:alpha val="43137"/>
                    </a:srgbClr>
                  </a:outerShdw>
                </a:effectLst>
                <a:latin typeface="Times New Roman" pitchFamily="18" charset="0"/>
              </a:rPr>
              <a:t>ngày</a:t>
            </a:r>
            <a:r>
              <a:rPr lang="en-US" sz="5400" b="1" dirty="0">
                <a:solidFill>
                  <a:schemeClr val="tx2">
                    <a:lumMod val="85000"/>
                    <a:lumOff val="15000"/>
                  </a:schemeClr>
                </a:solidFill>
                <a:effectLst>
                  <a:outerShdw blurRad="38100" dist="38100" dir="2700000" algn="tl">
                    <a:srgbClr val="000000">
                      <a:alpha val="43137"/>
                    </a:srgbClr>
                  </a:outerShdw>
                </a:effectLst>
                <a:latin typeface="Times New Roman" pitchFamily="18" charset="0"/>
              </a:rPr>
              <a:t>?</a:t>
            </a: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2119" y="5563797"/>
            <a:ext cx="3701258" cy="2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771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3C157E0B-763B-4820-8171-F7EB33CCCFFB}"/>
              </a:ext>
            </a:extLst>
          </p:cNvPr>
          <p:cNvSpPr txBox="1">
            <a:spLocks noChangeArrowheads="1"/>
          </p:cNvSpPr>
          <p:nvPr/>
        </p:nvSpPr>
        <p:spPr bwMode="auto">
          <a:xfrm>
            <a:off x="2674019" y="-152400"/>
            <a:ext cx="10928600" cy="203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Ngưỡng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cửa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4" name="Picture 3">
            <a:extLst>
              <a:ext uri="{FF2B5EF4-FFF2-40B4-BE49-F238E27FC236}">
                <a16:creationId xmlns:a16="http://schemas.microsoft.com/office/drawing/2014/main" id="{9B44ED79-7F35-4EE9-B7FB-FA3C083DF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19" y="1822017"/>
            <a:ext cx="11963400" cy="8234069"/>
          </a:xfrm>
          <a:prstGeom prst="rect">
            <a:avLst/>
          </a:prstGeom>
        </p:spPr>
      </p:pic>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7319" y="2209800"/>
            <a:ext cx="6705600" cy="2086725"/>
          </a:xfrm>
          <a:prstGeom prst="rect">
            <a:avLst/>
          </a:prstGeom>
        </p:spPr>
        <p:txBody>
          <a:bodyPr wrap="square">
            <a:spAutoFit/>
          </a:bodyPr>
          <a:lstStyle/>
          <a:p>
            <a:pPr indent="854075" algn="just">
              <a:lnSpc>
                <a:spcPct val="120000"/>
              </a:lnSpc>
            </a:pPr>
            <a:r>
              <a:rPr lang="en-US" sz="3600" b="1" dirty="0" err="1">
                <a:solidFill>
                  <a:srgbClr val="FF0000"/>
                </a:solidFill>
                <a:latin typeface="Times New Roman" pitchFamily="18" charset="0"/>
                <a:cs typeface="Times New Roman" pitchFamily="18" charset="0"/>
              </a:rPr>
              <a:t>Ngưỡng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cửa</a:t>
            </a:r>
            <a:r>
              <a:rPr lang="en-US" sz="3600" b="1" dirty="0">
                <a:solidFill>
                  <a:srgbClr val="FF0000"/>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dưới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khung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cửa</a:t>
            </a:r>
            <a:r>
              <a:rPr lang="en-US" sz="3600" b="1" dirty="0">
                <a:solidFill>
                  <a:srgbClr val="0000CC"/>
                </a:solidFill>
                <a:latin typeface="Times New Roman" pitchFamily="18" charset="0"/>
                <a:cs typeface="Times New Roman" pitchFamily="18" charset="0"/>
              </a:rPr>
              <a:t> ra </a:t>
            </a:r>
            <a:r>
              <a:rPr lang="en-US" sz="3600" b="1" dirty="0" err="1">
                <a:solidFill>
                  <a:srgbClr val="0000CC"/>
                </a:solidFill>
                <a:latin typeface="Times New Roman" pitchFamily="18" charset="0"/>
                <a:cs typeface="Times New Roman" pitchFamily="18" charset="0"/>
              </a:rPr>
              <a:t>vào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thường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chỉ</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ở </a:t>
            </a:r>
            <a:r>
              <a:rPr lang="en-US" sz="3600" b="1" dirty="0" err="1">
                <a:solidFill>
                  <a:srgbClr val="0000CC"/>
                </a:solidFill>
                <a:latin typeface="Times New Roman" pitchFamily="18" charset="0"/>
                <a:cs typeface="Times New Roman" pitchFamily="18" charset="0"/>
              </a:rPr>
              <a:t>nhà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gỗ</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hoặc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tranh</a:t>
            </a:r>
            <a:r>
              <a:rPr lang="en-US" sz="3600" b="1" dirty="0">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7891" y="685800"/>
            <a:ext cx="9071429" cy="6934200"/>
          </a:xfrm>
          <a:prstGeom prst="rect">
            <a:avLst/>
          </a:prstGeom>
        </p:spPr>
      </p:pic>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3C157E0B-763B-4820-8171-F7EB33CCCFFB}"/>
              </a:ext>
            </a:extLst>
          </p:cNvPr>
          <p:cNvSpPr txBox="1">
            <a:spLocks noChangeArrowheads="1"/>
          </p:cNvSpPr>
          <p:nvPr/>
        </p:nvSpPr>
        <p:spPr bwMode="auto">
          <a:xfrm>
            <a:off x="2674019" y="-152400"/>
            <a:ext cx="10928600" cy="203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Ngưỡng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cửa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4" name="Picture 3">
            <a:extLst>
              <a:ext uri="{FF2B5EF4-FFF2-40B4-BE49-F238E27FC236}">
                <a16:creationId xmlns:a16="http://schemas.microsoft.com/office/drawing/2014/main" id="{9B44ED79-7F35-4EE9-B7FB-FA3C083DF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519" y="1822017"/>
            <a:ext cx="11963400" cy="8234069"/>
          </a:xfrm>
          <a:prstGeom prst="rect">
            <a:avLst/>
          </a:prstGeom>
        </p:spPr>
      </p:pic>
    </p:spTree>
    <p:extLst>
      <p:ext uri="{BB962C8B-B14F-4D97-AF65-F5344CB8AC3E}">
        <p14:creationId xmlns:p14="http://schemas.microsoft.com/office/powerpoint/2010/main" val="3754655420"/>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5E677-B847-463A-AA3E-9CB70BEEBD27}"/>
              </a:ext>
            </a:extLst>
          </p:cNvPr>
          <p:cNvSpPr txBox="1"/>
          <p:nvPr/>
        </p:nvSpPr>
        <p:spPr>
          <a:xfrm>
            <a:off x="4709319" y="2057400"/>
            <a:ext cx="10363200" cy="3785652"/>
          </a:xfrm>
          <a:prstGeom prst="rect">
            <a:avLst/>
          </a:prstGeom>
          <a:noFill/>
        </p:spPr>
        <p:txBody>
          <a:bodyPr wrap="square" rtlCol="0">
            <a:spAutoFit/>
          </a:bodyPr>
          <a:lstStyle/>
          <a:p>
            <a:r>
              <a:rPr lang="en-US" sz="6000" dirty="0" err="1">
                <a:solidFill>
                  <a:srgbClr val="FF7C80"/>
                </a:solidFill>
                <a:latin typeface="Times New Roman" panose="02020603050405020304" pitchFamily="18" charset="0"/>
                <a:cs typeface="Times New Roman" panose="02020603050405020304" pitchFamily="18" charset="0"/>
              </a:rPr>
              <a:t>Thảo</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luận</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nhóm</a:t>
            </a:r>
            <a:r>
              <a:rPr lang="en-US" sz="6000" dirty="0">
                <a:solidFill>
                  <a:srgbClr val="FF7C80"/>
                </a:solidFill>
                <a:latin typeface="Times New Roman" panose="02020603050405020304" pitchFamily="18" charset="0"/>
                <a:cs typeface="Times New Roman" panose="02020603050405020304" pitchFamily="18" charset="0"/>
              </a:rPr>
              <a:t> 4: </a:t>
            </a:r>
          </a:p>
          <a:p>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Tìm</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từ</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cần</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luyện</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đọc</a:t>
            </a:r>
            <a:endParaRPr lang="en-US" sz="6000" dirty="0">
              <a:solidFill>
                <a:srgbClr val="FF7C80"/>
              </a:solidFill>
              <a:latin typeface="Times New Roman" panose="02020603050405020304" pitchFamily="18" charset="0"/>
              <a:cs typeface="Times New Roman" panose="02020603050405020304" pitchFamily="18" charset="0"/>
            </a:endParaRPr>
          </a:p>
          <a:p>
            <a:pPr marL="342900" indent="-342900">
              <a:buFontTx/>
              <a:buChar char="-"/>
            </a:pPr>
            <a:r>
              <a:rPr lang="en-US" sz="6000" dirty="0" err="1">
                <a:solidFill>
                  <a:srgbClr val="FF7C80"/>
                </a:solidFill>
                <a:latin typeface="Times New Roman" panose="02020603050405020304" pitchFamily="18" charset="0"/>
                <a:cs typeface="Times New Roman" panose="02020603050405020304" pitchFamily="18" charset="0"/>
              </a:rPr>
              <a:t>Từ</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cần</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giải</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nghĩa</a:t>
            </a:r>
            <a:endParaRPr lang="en-US" sz="6000" dirty="0">
              <a:solidFill>
                <a:srgbClr val="FF7C80"/>
              </a:solidFill>
              <a:latin typeface="Times New Roman" panose="02020603050405020304" pitchFamily="18" charset="0"/>
              <a:cs typeface="Times New Roman" panose="02020603050405020304" pitchFamily="18" charset="0"/>
            </a:endParaRPr>
          </a:p>
          <a:p>
            <a:pPr marL="342900" indent="-342900">
              <a:buFontTx/>
              <a:buChar char="-"/>
            </a:pPr>
            <a:r>
              <a:rPr lang="en-US" sz="6000" dirty="0" err="1">
                <a:solidFill>
                  <a:srgbClr val="FF7C80"/>
                </a:solidFill>
                <a:latin typeface="Times New Roman" panose="02020603050405020304" pitchFamily="18" charset="0"/>
                <a:cs typeface="Times New Roman" panose="02020603050405020304" pitchFamily="18" charset="0"/>
              </a:rPr>
              <a:t>Cách</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ngắt</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nhịp</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các</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dòng</a:t>
            </a:r>
            <a:r>
              <a:rPr lang="en-US" sz="6000" dirty="0">
                <a:solidFill>
                  <a:srgbClr val="FF7C80"/>
                </a:solidFill>
                <a:latin typeface="Times New Roman" panose="02020603050405020304" pitchFamily="18" charset="0"/>
                <a:cs typeface="Times New Roman" panose="02020603050405020304" pitchFamily="18" charset="0"/>
              </a:rPr>
              <a:t> </a:t>
            </a:r>
            <a:r>
              <a:rPr lang="en-US" sz="6000" dirty="0" err="1">
                <a:solidFill>
                  <a:srgbClr val="FF7C80"/>
                </a:solidFill>
                <a:latin typeface="Times New Roman" panose="02020603050405020304" pitchFamily="18" charset="0"/>
                <a:cs typeface="Times New Roman" panose="02020603050405020304" pitchFamily="18" charset="0"/>
              </a:rPr>
              <a:t>thơ</a:t>
            </a:r>
            <a:endParaRPr lang="en-US" sz="6000" dirty="0">
              <a:solidFill>
                <a:srgbClr val="FF7C8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8412" y="3607272"/>
            <a:ext cx="5728707" cy="1505220"/>
          </a:xfrm>
          <a:prstGeom prst="rect">
            <a:avLst/>
          </a:prstGeom>
        </p:spPr>
        <p:txBody>
          <a:bodyPr wrap="square">
            <a:spAutoFit/>
          </a:bodyPr>
          <a:lstStyle/>
          <a:p>
            <a:pPr indent="854075" algn="just">
              <a:lnSpc>
                <a:spcPct val="120000"/>
              </a:lnSpc>
            </a:pPr>
            <a:r>
              <a:rPr lang="en-US" sz="4000" b="1" dirty="0" err="1">
                <a:solidFill>
                  <a:srgbClr val="FF0000"/>
                </a:solidFill>
                <a:latin typeface="Times New Roman" pitchFamily="18" charset="0"/>
                <a:cs typeface="Times New Roman" pitchFamily="18" charset="0"/>
              </a:rPr>
              <a:t>Đi</a:t>
            </a:r>
            <a:r>
              <a:rPr lang="en-US" sz="4000" b="1" dirty="0">
                <a:solidFill>
                  <a:srgbClr val="FF0000"/>
                </a:solidFill>
                <a:latin typeface="Times New Roman" pitchFamily="18" charset="0"/>
                <a:cs typeface="Times New Roman" pitchFamily="18" charset="0"/>
              </a:rPr>
              <a:t> men: </a:t>
            </a:r>
            <a:r>
              <a:rPr lang="en-US" sz="4000" b="1" dirty="0" err="1">
                <a:solidFill>
                  <a:srgbClr val="0000CC"/>
                </a:solidFill>
                <a:latin typeface="Times New Roman" pitchFamily="18" charset="0"/>
                <a:cs typeface="Times New Roman" pitchFamily="18" charset="0"/>
              </a:rPr>
              <a:t>bám</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vào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vật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đó</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để</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vững</a:t>
            </a:r>
            <a:r>
              <a:rPr lang="en-US" sz="4000" b="1" dirty="0">
                <a:solidFill>
                  <a:srgbClr val="0000CC"/>
                </a:solidFill>
                <a:latin typeface="Times New Roman" pitchFamily="18" charset="0"/>
                <a:cs typeface="Times New Roman" pitchFamily="18" charset="0"/>
              </a:rPr>
              <a:t>.</a:t>
            </a:r>
            <a:endParaRPr lang="vi-VN" sz="4000" b="1" dirty="0">
              <a:solidFill>
                <a:srgbClr val="0000CC"/>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665"/>
          <a:stretch/>
        </p:blipFill>
        <p:spPr>
          <a:xfrm>
            <a:off x="7681119" y="685800"/>
            <a:ext cx="7867806" cy="7610475"/>
          </a:xfrm>
          <a:prstGeom prst="rect">
            <a:avLst/>
          </a:prstGeom>
        </p:spPr>
      </p:pic>
    </p:spTree>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11730</TotalTime>
  <Words>940</Words>
  <Application>Microsoft Office PowerPoint</Application>
  <PresentationFormat>Custom</PresentationFormat>
  <Paragraphs>130</Paragraphs>
  <Slides>25</Slides>
  <Notes>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Xa tắp: xa và kéo dài đến hết tầm mắt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Thứ……ngày…..tháng…..năm…….</vt:lpstr>
      <vt:lpstr>Thứ……ngày…..tháng…..năm…….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1096</cp:revision>
  <dcterms:created xsi:type="dcterms:W3CDTF">2008-09-09T22:52:10Z</dcterms:created>
  <dcterms:modified xsi:type="dcterms:W3CDTF">2023-11-02T02:34:26Z</dcterms:modified>
</cp:coreProperties>
</file>