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86" r:id="rId2"/>
  </p:sldMasterIdLst>
  <p:notesMasterIdLst>
    <p:notesMasterId r:id="rId37"/>
  </p:notesMasterIdLst>
  <p:sldIdLst>
    <p:sldId id="327" r:id="rId3"/>
    <p:sldId id="328" r:id="rId4"/>
    <p:sldId id="329" r:id="rId5"/>
    <p:sldId id="330" r:id="rId6"/>
    <p:sldId id="332" r:id="rId7"/>
    <p:sldId id="345" r:id="rId8"/>
    <p:sldId id="336" r:id="rId9"/>
    <p:sldId id="256" r:id="rId10"/>
    <p:sldId id="353" r:id="rId11"/>
    <p:sldId id="354" r:id="rId12"/>
    <p:sldId id="257" r:id="rId13"/>
    <p:sldId id="344" r:id="rId14"/>
    <p:sldId id="351" r:id="rId15"/>
    <p:sldId id="363" r:id="rId16"/>
    <p:sldId id="265" r:id="rId17"/>
    <p:sldId id="262" r:id="rId18"/>
    <p:sldId id="348" r:id="rId19"/>
    <p:sldId id="286" r:id="rId20"/>
    <p:sldId id="356" r:id="rId21"/>
    <p:sldId id="358" r:id="rId22"/>
    <p:sldId id="268" r:id="rId23"/>
    <p:sldId id="269" r:id="rId24"/>
    <p:sldId id="270" r:id="rId25"/>
    <p:sldId id="271" r:id="rId26"/>
    <p:sldId id="360" r:id="rId27"/>
    <p:sldId id="359" r:id="rId28"/>
    <p:sldId id="361" r:id="rId29"/>
    <p:sldId id="337" r:id="rId30"/>
    <p:sldId id="341" r:id="rId31"/>
    <p:sldId id="342" r:id="rId32"/>
    <p:sldId id="355" r:id="rId33"/>
    <p:sldId id="362" r:id="rId34"/>
    <p:sldId id="273" r:id="rId35"/>
    <p:sldId id="274"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yt40BLvGCxcCoIKngCoKdKGgj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11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100" name="Google Shape;100;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44"/>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38" name="Google Shape;138;p4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139" name="Google Shape;139;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4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2491037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326901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46021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78051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7489274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4707916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058022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6757977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36"/>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07" name="Google Shape;107;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5775937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861313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507578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3023542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7400282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4284520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8891282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862531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08"/>
        <p:cNvGrpSpPr/>
        <p:nvPr/>
      </p:nvGrpSpPr>
      <p:grpSpPr>
        <a:xfrm>
          <a:off x="0" y="0"/>
          <a:ext cx="0" cy="0"/>
          <a:chOff x="0" y="0"/>
          <a:chExt cx="0" cy="0"/>
        </a:xfrm>
      </p:grpSpPr>
      <p:sp>
        <p:nvSpPr>
          <p:cNvPr id="109" name="Google Shape;109;p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111" name="Google Shape;111;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3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3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5" name="Google Shape;115;p3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16" name="Google Shape;116;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4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2" name="Google Shape;122;p4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123" name="Google Shape;123;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4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26" name="Google Shape;12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4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9" name="Google Shape;129;p4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30" name="Google Shape;130;p4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1" name="Google Shape;131;p4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132" name="Google Shape;132;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4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5" name="Google Shape;135;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2"/>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94" name="Google Shape;94;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 name="Google Shape;95;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96" name="Google Shape;96;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11/15/2024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073854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1.jp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5698" y="5282101"/>
            <a:ext cx="2332699" cy="166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BÁT TRANG</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1436"/>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30254" y="3257768"/>
            <a:ext cx="9703181" cy="128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Hoạt động trải nghiệm</a:t>
            </a:r>
          </a:p>
          <a:p>
            <a:pPr algn="ctr" eaLnBrk="1" hangingPunct="1">
              <a:spcBef>
                <a:spcPts val="1348"/>
              </a:spcBef>
              <a:defRPr/>
            </a:pPr>
            <a:r>
              <a:rPr lang="en-US" sz="359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 GƯƠNG SÁNG ĐỘI TA</a:t>
            </a: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38693" y="5826256"/>
            <a:ext cx="4475239" cy="72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i="1">
                <a:latin typeface="Times New Roman" pitchFamily="18" charset="0"/>
              </a:rPr>
              <a:t>Giáo viên: Phạm Thị Thương - 1985</a:t>
            </a:r>
          </a:p>
          <a:p>
            <a:pPr eaLnBrk="1" hangingPunct="1"/>
            <a:r>
              <a:rPr lang="en-US" altLang="en-US" sz="2000" b="1" i="1">
                <a:latin typeface="Times New Roman" pitchFamily="18" charset="0"/>
              </a:rPr>
              <a:t>Lớp:  3B</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886" y="4570551"/>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8792" y="-220205"/>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563313" y="-185566"/>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0572892" y="239785"/>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996686" y="4768967"/>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5232D-C98E-8527-E717-5D5B47FD5282}"/>
              </a:ext>
            </a:extLst>
          </p:cNvPr>
          <p:cNvPicPr>
            <a:picLocks noChangeAspect="1"/>
          </p:cNvPicPr>
          <p:nvPr/>
        </p:nvPicPr>
        <p:blipFill>
          <a:blip r:embed="rId2"/>
          <a:stretch>
            <a:fillRect/>
          </a:stretch>
        </p:blipFill>
        <p:spPr>
          <a:xfrm>
            <a:off x="2829697" y="60852"/>
            <a:ext cx="5832390" cy="6797147"/>
          </a:xfrm>
          <a:prstGeom prst="rect">
            <a:avLst/>
          </a:prstGeom>
        </p:spPr>
      </p:pic>
    </p:spTree>
    <p:extLst>
      <p:ext uri="{BB962C8B-B14F-4D97-AF65-F5344CB8AC3E}">
        <p14:creationId xmlns:p14="http://schemas.microsoft.com/office/powerpoint/2010/main" val="128502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163" name="Google Shape;163;p2"/>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164" name="Google Shape;164;p2"/>
          <p:cNvGrpSpPr/>
          <p:nvPr/>
        </p:nvGrpSpPr>
        <p:grpSpPr>
          <a:xfrm>
            <a:off x="1361039" y="1058273"/>
            <a:ext cx="9846667" cy="5886722"/>
            <a:chOff x="1068991" y="339109"/>
            <a:chExt cx="10583178" cy="6724170"/>
          </a:xfrm>
        </p:grpSpPr>
        <p:sp>
          <p:nvSpPr>
            <p:cNvPr id="165" name="Google Shape;165;p2"/>
            <p:cNvSpPr/>
            <p:nvPr/>
          </p:nvSpPr>
          <p:spPr>
            <a:xfrm rot="344791">
              <a:off x="1331380" y="828233"/>
              <a:ext cx="10058400" cy="5745922"/>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 name="Google Shape;166;p2"/>
            <p:cNvSpPr/>
            <p:nvPr/>
          </p:nvSpPr>
          <p:spPr>
            <a:xfrm>
              <a:off x="1227083" y="675833"/>
              <a:ext cx="10058400" cy="57459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167" name="Google Shape;167;p2"/>
          <p:cNvPicPr preferRelativeResize="0"/>
          <p:nvPr/>
        </p:nvPicPr>
        <p:blipFill rotWithShape="1">
          <a:blip r:embed="rId5">
            <a:alphaModFix/>
          </a:blip>
          <a:srcRect/>
          <a:stretch/>
        </p:blipFill>
        <p:spPr>
          <a:xfrm>
            <a:off x="4208236" y="4764443"/>
            <a:ext cx="3454400" cy="1999578"/>
          </a:xfrm>
          <a:prstGeom prst="rect">
            <a:avLst/>
          </a:prstGeom>
          <a:noFill/>
          <a:ln>
            <a:noFill/>
          </a:ln>
        </p:spPr>
      </p:pic>
      <p:pic>
        <p:nvPicPr>
          <p:cNvPr id="168" name="Google Shape;168;p2"/>
          <p:cNvPicPr preferRelativeResize="0"/>
          <p:nvPr/>
        </p:nvPicPr>
        <p:blipFill rotWithShape="1">
          <a:blip r:embed="rId6">
            <a:alphaModFix/>
          </a:blip>
          <a:srcRect/>
          <a:stretch/>
        </p:blipFill>
        <p:spPr>
          <a:xfrm>
            <a:off x="7855613" y="3143250"/>
            <a:ext cx="4749399" cy="4749399"/>
          </a:xfrm>
          <a:prstGeom prst="rect">
            <a:avLst/>
          </a:prstGeom>
          <a:noFill/>
          <a:ln>
            <a:noFill/>
          </a:ln>
        </p:spPr>
      </p:pic>
      <p:sp>
        <p:nvSpPr>
          <p:cNvPr id="169" name="Google Shape;169;p2"/>
          <p:cNvSpPr txBox="1"/>
          <p:nvPr/>
        </p:nvSpPr>
        <p:spPr>
          <a:xfrm>
            <a:off x="1997072" y="2459282"/>
            <a:ext cx="868679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0070C0"/>
                </a:solidFill>
                <a:latin typeface="Calibri"/>
                <a:ea typeface="Calibri"/>
                <a:cs typeface="Calibri"/>
                <a:sym typeface="Calibri"/>
              </a:rPr>
              <a:t>Hoạt cảnh về anh Kim Đồng</a:t>
            </a:r>
            <a:endParaRPr sz="5400" b="1" i="0" u="none" strike="noStrike" cap="none">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8" descr="an30">
            <a:extLst>
              <a:ext uri="{FF2B5EF4-FFF2-40B4-BE49-F238E27FC236}">
                <a16:creationId xmlns:a16="http://schemas.microsoft.com/office/drawing/2014/main" id="{8555C0B6-4608-E4A5-F461-16000DA496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13" y="-15876"/>
            <a:ext cx="6132513" cy="564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69;p2">
            <a:extLst>
              <a:ext uri="{FF2B5EF4-FFF2-40B4-BE49-F238E27FC236}">
                <a16:creationId xmlns:a16="http://schemas.microsoft.com/office/drawing/2014/main" id="{72233E4D-2E3D-3EB7-96D6-B2815C8BEF33}"/>
              </a:ext>
            </a:extLst>
          </p:cNvPr>
          <p:cNvSpPr txBox="1"/>
          <p:nvPr/>
        </p:nvSpPr>
        <p:spPr>
          <a:xfrm>
            <a:off x="1752600" y="3274828"/>
            <a:ext cx="8686799"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Calibri"/>
                <a:ea typeface="Calibri"/>
                <a:cs typeface="Calibri"/>
                <a:sym typeface="Calibri"/>
              </a:rPr>
              <a:t>Rung chuông vàng</a:t>
            </a:r>
            <a:endParaRPr sz="8800" b="1"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40597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nk cover with a cartoon character&#10;&#10;Description automatically generated">
            <a:extLst>
              <a:ext uri="{FF2B5EF4-FFF2-40B4-BE49-F238E27FC236}">
                <a16:creationId xmlns:a16="http://schemas.microsoft.com/office/drawing/2014/main" id="{57D2C5B1-636E-A9B6-CEC1-DB3E064F8216}"/>
              </a:ext>
            </a:extLst>
          </p:cNvPr>
          <p:cNvPicPr>
            <a:picLocks noChangeAspect="1"/>
          </p:cNvPicPr>
          <p:nvPr/>
        </p:nvPicPr>
        <p:blipFill>
          <a:blip r:embed="rId2"/>
          <a:stretch>
            <a:fillRect/>
          </a:stretch>
        </p:blipFill>
        <p:spPr>
          <a:xfrm>
            <a:off x="197708" y="154870"/>
            <a:ext cx="4539306" cy="6548260"/>
          </a:xfrm>
          <a:prstGeom prst="rect">
            <a:avLst/>
          </a:prstGeom>
        </p:spPr>
      </p:pic>
      <p:sp>
        <p:nvSpPr>
          <p:cNvPr id="5" name="TextBox 4">
            <a:extLst>
              <a:ext uri="{FF2B5EF4-FFF2-40B4-BE49-F238E27FC236}">
                <a16:creationId xmlns:a16="http://schemas.microsoft.com/office/drawing/2014/main" id="{03D65CC6-C046-BB6B-77AC-3C3C62E8D448}"/>
              </a:ext>
            </a:extLst>
          </p:cNvPr>
          <p:cNvSpPr txBox="1"/>
          <p:nvPr/>
        </p:nvSpPr>
        <p:spPr>
          <a:xfrm>
            <a:off x="4737014" y="1618515"/>
            <a:ext cx="7117492" cy="3218445"/>
          </a:xfrm>
          <a:prstGeom prst="rect">
            <a:avLst/>
          </a:prstGeom>
          <a:noFill/>
        </p:spPr>
        <p:txBody>
          <a:bodyPr wrap="square">
            <a:spAutoFit/>
          </a:bodyPr>
          <a:lstStyle/>
          <a:p>
            <a:pPr>
              <a:lnSpc>
                <a:spcPct val="107000"/>
              </a:lnSpc>
              <a:spcAft>
                <a:spcPts val="800"/>
              </a:spcAft>
            </a:pPr>
            <a:r>
              <a:rPr lang="en-US" sz="3200">
                <a:solidFill>
                  <a:srgbClr val="002060"/>
                </a:solidFill>
                <a:effectLst/>
                <a:latin typeface="Times New Roman" panose="02020603050405020304" pitchFamily="18" charset="0"/>
                <a:ea typeface="Times New Roman" panose="02020603050405020304" pitchFamily="18" charset="0"/>
              </a:rPr>
              <a:t>    </a:t>
            </a:r>
            <a:r>
              <a:rPr lang="vi-VN" sz="3200" b="0" i="0">
                <a:solidFill>
                  <a:srgbClr val="002060"/>
                </a:solidFill>
                <a:effectLst/>
                <a:latin typeface="Times New Roman" panose="02020603050405020304" pitchFamily="18" charset="0"/>
                <a:cs typeface="Times New Roman" panose="02020603050405020304" pitchFamily="18" charset="0"/>
              </a:rPr>
              <a:t>Anh </a:t>
            </a:r>
            <a:r>
              <a:rPr lang="vi-VN" sz="3200" b="1" i="0">
                <a:solidFill>
                  <a:srgbClr val="002060"/>
                </a:solidFill>
                <a:effectLst/>
                <a:latin typeface="Times New Roman" panose="02020603050405020304" pitchFamily="18" charset="0"/>
                <a:cs typeface="Times New Roman" panose="02020603050405020304" pitchFamily="18" charset="0"/>
              </a:rPr>
              <a:t>Kim Đồng </a:t>
            </a:r>
            <a:r>
              <a:rPr lang="vi-VN" sz="3200" b="0" i="0">
                <a:solidFill>
                  <a:srgbClr val="002060"/>
                </a:solidFill>
                <a:effectLst/>
                <a:latin typeface="Times New Roman" panose="02020603050405020304" pitchFamily="18" charset="0"/>
                <a:cs typeface="Times New Roman" panose="02020603050405020304" pitchFamily="18" charset="0"/>
              </a:rPr>
              <a:t>(tên thật là Nông Văn Dền) sinh năm 1928, dân tộc Nùng, tại bản Nà Mạ, xã Trường Hà, huyện Hà Quảng, tỉnh Cao Bằng.</a:t>
            </a:r>
            <a:r>
              <a:rPr lang="en-US" sz="3200">
                <a:solidFill>
                  <a:srgbClr val="002060"/>
                </a:solidFill>
                <a:effectLst/>
                <a:latin typeface="Times New Roman" panose="02020603050405020304" pitchFamily="18" charset="0"/>
                <a:ea typeface="Times New Roman" panose="02020603050405020304" pitchFamily="18" charset="0"/>
              </a:rPr>
              <a:t> </a:t>
            </a:r>
            <a:r>
              <a:rPr lang="vi-VN" sz="3200">
                <a:solidFill>
                  <a:srgbClr val="002060"/>
                </a:solidFill>
                <a:effectLst/>
                <a:latin typeface="Times New Roman" panose="02020603050405020304" pitchFamily="18" charset="0"/>
                <a:ea typeface="Times New Roman" panose="02020603050405020304" pitchFamily="18" charset="0"/>
              </a:rPr>
              <a:t>Anh</a:t>
            </a:r>
            <a:r>
              <a:rPr lang="vi-VN" sz="3200" b="1">
                <a:solidFill>
                  <a:srgbClr val="002060"/>
                </a:solidFill>
                <a:effectLst/>
                <a:latin typeface="Times New Roman" panose="02020603050405020304" pitchFamily="18" charset="0"/>
                <a:ea typeface="Times New Roman" panose="02020603050405020304" pitchFamily="18" charset="0"/>
              </a:rPr>
              <a:t> </a:t>
            </a:r>
            <a:r>
              <a:rPr lang="vi-VN" sz="3200">
                <a:solidFill>
                  <a:srgbClr val="002060"/>
                </a:solidFill>
                <a:effectLst/>
                <a:latin typeface="Times New Roman" panose="02020603050405020304" pitchFamily="18" charset="0"/>
                <a:ea typeface="Times New Roman" panose="02020603050405020304" pitchFamily="18" charset="0"/>
              </a:rPr>
              <a:t>là </a:t>
            </a:r>
            <a:r>
              <a:rPr lang="en-US" sz="3200">
                <a:solidFill>
                  <a:srgbClr val="002060"/>
                </a:solidFill>
                <a:effectLst/>
                <a:latin typeface="Times New Roman" panose="02020603050405020304" pitchFamily="18" charset="0"/>
                <a:ea typeface="Times New Roman" panose="02020603050405020304" pitchFamily="18" charset="0"/>
              </a:rPr>
              <a:t>Đội trưởng đầu tiên của Đội</a:t>
            </a:r>
            <a:r>
              <a:rPr lang="en-US" sz="3200" i="1">
                <a:solidFill>
                  <a:srgbClr val="002060"/>
                </a:solidFill>
                <a:effectLst/>
                <a:latin typeface="Times New Roman" panose="02020603050405020304" pitchFamily="18" charset="0"/>
                <a:ea typeface="Times New Roman" panose="02020603050405020304" pitchFamily="18" charset="0"/>
              </a:rPr>
              <a:t> </a:t>
            </a:r>
            <a:r>
              <a:rPr lang="en-US" sz="3200" i="1">
                <a:solidFill>
                  <a:srgbClr val="002060"/>
                </a:solidFill>
                <a:latin typeface="Times New Roman" panose="02020603050405020304" pitchFamily="18" charset="0"/>
                <a:ea typeface="Times New Roman" panose="02020603050405020304" pitchFamily="18" charset="0"/>
              </a:rPr>
              <a:t>N</a:t>
            </a:r>
            <a:r>
              <a:rPr lang="en-US" sz="3200" i="1">
                <a:solidFill>
                  <a:srgbClr val="002060"/>
                </a:solidFill>
                <a:effectLst/>
                <a:latin typeface="Times New Roman" panose="02020603050405020304" pitchFamily="18" charset="0"/>
                <a:ea typeface="Times New Roman" panose="02020603050405020304" pitchFamily="18" charset="0"/>
              </a:rPr>
              <a:t>hi đồng cứu quốc </a:t>
            </a:r>
            <a:r>
              <a:rPr lang="en-US" sz="3200">
                <a:solidFill>
                  <a:srgbClr val="002060"/>
                </a:solidFill>
                <a:effectLst/>
                <a:latin typeface="Times New Roman" panose="02020603050405020304" pitchFamily="18" charset="0"/>
                <a:ea typeface="Times New Roman" panose="02020603050405020304" pitchFamily="18" charset="0"/>
              </a:rPr>
              <a:t>làng Nà Mạ. </a:t>
            </a:r>
          </a:p>
        </p:txBody>
      </p:sp>
    </p:spTree>
    <p:extLst>
      <p:ext uri="{BB962C8B-B14F-4D97-AF65-F5344CB8AC3E}">
        <p14:creationId xmlns:p14="http://schemas.microsoft.com/office/powerpoint/2010/main" val="89081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65;p10">
            <a:extLst>
              <a:ext uri="{FF2B5EF4-FFF2-40B4-BE49-F238E27FC236}">
                <a16:creationId xmlns:a16="http://schemas.microsoft.com/office/drawing/2014/main" id="{EA4A674E-CDCD-12AF-8C61-EB0C1EBCBA4C}"/>
              </a:ext>
            </a:extLst>
          </p:cNvPr>
          <p:cNvPicPr preferRelativeResize="0"/>
          <p:nvPr/>
        </p:nvPicPr>
        <p:blipFill rotWithShape="1">
          <a:blip r:embed="rId2">
            <a:alphaModFix/>
          </a:blip>
          <a:srcRect/>
          <a:stretch/>
        </p:blipFill>
        <p:spPr>
          <a:xfrm>
            <a:off x="1050324" y="803189"/>
            <a:ext cx="3867665" cy="3892379"/>
          </a:xfrm>
          <a:prstGeom prst="rect">
            <a:avLst/>
          </a:prstGeom>
          <a:noFill/>
          <a:ln>
            <a:noFill/>
          </a:ln>
        </p:spPr>
      </p:pic>
      <p:pic>
        <p:nvPicPr>
          <p:cNvPr id="5" name="Google Shape;226;p7" descr="Icon&#10;&#10;Description automatically generated">
            <a:extLst>
              <a:ext uri="{FF2B5EF4-FFF2-40B4-BE49-F238E27FC236}">
                <a16:creationId xmlns:a16="http://schemas.microsoft.com/office/drawing/2014/main" id="{344139CE-B0DC-74C9-AD80-4B4AF87A69E4}"/>
              </a:ext>
            </a:extLst>
          </p:cNvPr>
          <p:cNvPicPr preferRelativeResize="0"/>
          <p:nvPr/>
        </p:nvPicPr>
        <p:blipFill rotWithShape="1">
          <a:blip r:embed="rId3">
            <a:alphaModFix/>
          </a:blip>
          <a:srcRect/>
          <a:stretch/>
        </p:blipFill>
        <p:spPr>
          <a:xfrm>
            <a:off x="5548184" y="1884749"/>
            <a:ext cx="4512275" cy="5092871"/>
          </a:xfrm>
          <a:prstGeom prst="rect">
            <a:avLst/>
          </a:prstGeom>
          <a:noFill/>
          <a:ln>
            <a:noFill/>
          </a:ln>
        </p:spPr>
      </p:pic>
    </p:spTree>
    <p:extLst>
      <p:ext uri="{BB962C8B-B14F-4D97-AF65-F5344CB8AC3E}">
        <p14:creationId xmlns:p14="http://schemas.microsoft.com/office/powerpoint/2010/main" val="4823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0"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258" name="Google Shape;258;p10"/>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259" name="Google Shape;259;p10"/>
          <p:cNvGrpSpPr/>
          <p:nvPr/>
        </p:nvGrpSpPr>
        <p:grpSpPr>
          <a:xfrm>
            <a:off x="166314" y="362834"/>
            <a:ext cx="12125175" cy="6132330"/>
            <a:chOff x="756891" y="430223"/>
            <a:chExt cx="11016344" cy="6132330"/>
          </a:xfrm>
        </p:grpSpPr>
        <p:sp>
          <p:nvSpPr>
            <p:cNvPr id="260" name="Google Shape;260;p10"/>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1" name="Google Shape;261;p10"/>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262" name="Google Shape;262;p10"/>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sp>
        <p:nvSpPr>
          <p:cNvPr id="264" name="Google Shape;264;p10"/>
          <p:cNvSpPr/>
          <p:nvPr/>
        </p:nvSpPr>
        <p:spPr>
          <a:xfrm>
            <a:off x="3258800" y="2338750"/>
            <a:ext cx="8305800" cy="1938952"/>
          </a:xfrm>
          <a:custGeom>
            <a:avLst/>
            <a:gdLst/>
            <a:ahLst/>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rgbClr val="E1EFD8"/>
          </a:solidFill>
          <a:ln w="28575" cap="flat" cmpd="sng">
            <a:solidFill>
              <a:srgbClr val="C00000"/>
            </a:solidFill>
            <a:prstDash val="dash"/>
            <a:round/>
            <a:headEnd type="none" w="sm" len="sm"/>
            <a:tailEnd type="none" w="sm" len="sm"/>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2060"/>
              </a:buClr>
              <a:buSzPts val="4000"/>
              <a:buFont typeface="Arial"/>
              <a:buChar char="•"/>
            </a:pPr>
            <a:r>
              <a:rPr lang="en-US" sz="4000" b="1" i="0" u="none" strike="noStrike" cap="none">
                <a:solidFill>
                  <a:srgbClr val="002060"/>
                </a:solidFill>
                <a:latin typeface="Calibri"/>
                <a:ea typeface="Calibri"/>
                <a:cs typeface="Calibri"/>
                <a:sym typeface="Calibri"/>
              </a:rPr>
              <a:t>Búp măng non tượng trưng cho lửa tuổi thiếu niên là thế hệ tương lai của dân tộc Việt Nam anh hùng. </a:t>
            </a:r>
            <a:endParaRPr sz="4000" b="1" i="0" u="none" strike="noStrike" cap="none">
              <a:solidFill>
                <a:srgbClr val="002060"/>
              </a:solidFill>
              <a:latin typeface="Calibri"/>
              <a:ea typeface="Calibri"/>
              <a:cs typeface="Calibri"/>
              <a:sym typeface="Calibri"/>
            </a:endParaRPr>
          </a:p>
        </p:txBody>
      </p:sp>
      <p:pic>
        <p:nvPicPr>
          <p:cNvPr id="265" name="Google Shape;265;p10"/>
          <p:cNvPicPr preferRelativeResize="0"/>
          <p:nvPr/>
        </p:nvPicPr>
        <p:blipFill rotWithShape="1">
          <a:blip r:embed="rId6">
            <a:alphaModFix/>
          </a:blip>
          <a:srcRect/>
          <a:stretch/>
        </p:blipFill>
        <p:spPr>
          <a:xfrm>
            <a:off x="315158" y="2100820"/>
            <a:ext cx="2588912" cy="26563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Effect transition="in" filter="fade">
                                      <p:cBhvr>
                                        <p:cTn id="7" dur="500"/>
                                        <p:tgtEl>
                                          <p:spTgt spid="2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7"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219" name="Google Shape;219;p7"/>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220" name="Google Shape;220;p7"/>
          <p:cNvGrpSpPr/>
          <p:nvPr/>
        </p:nvGrpSpPr>
        <p:grpSpPr>
          <a:xfrm>
            <a:off x="161999" y="553791"/>
            <a:ext cx="12125175" cy="6132330"/>
            <a:chOff x="756891" y="430223"/>
            <a:chExt cx="11016344" cy="6132330"/>
          </a:xfrm>
        </p:grpSpPr>
        <p:sp>
          <p:nvSpPr>
            <p:cNvPr id="221" name="Google Shape;221;p7"/>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2" name="Google Shape;222;p7"/>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223" name="Google Shape;223;p7"/>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sp>
        <p:nvSpPr>
          <p:cNvPr id="225" name="Google Shape;225;p7"/>
          <p:cNvSpPr/>
          <p:nvPr/>
        </p:nvSpPr>
        <p:spPr>
          <a:xfrm>
            <a:off x="3363987" y="2812485"/>
            <a:ext cx="8152510" cy="1938952"/>
          </a:xfrm>
          <a:custGeom>
            <a:avLst/>
            <a:gdLst/>
            <a:ahLst/>
            <a:cxnLst/>
            <a:rect l="l" t="t" r="r" b="b"/>
            <a:pathLst>
              <a:path w="7953375" h="4188381" fill="none" extrusionOk="0">
                <a:moveTo>
                  <a:pt x="0" y="698077"/>
                </a:moveTo>
                <a:cubicBezTo>
                  <a:pt x="99086" y="262411"/>
                  <a:pt x="352338" y="-4973"/>
                  <a:pt x="698077" y="0"/>
                </a:cubicBezTo>
                <a:cubicBezTo>
                  <a:pt x="1044279" y="-52414"/>
                  <a:pt x="1217220" y="26540"/>
                  <a:pt x="1425332" y="0"/>
                </a:cubicBezTo>
                <a:cubicBezTo>
                  <a:pt x="1633444" y="-26540"/>
                  <a:pt x="1792074" y="4551"/>
                  <a:pt x="2087016" y="0"/>
                </a:cubicBezTo>
                <a:cubicBezTo>
                  <a:pt x="2381958" y="-4551"/>
                  <a:pt x="2365447" y="386"/>
                  <a:pt x="2486410" y="0"/>
                </a:cubicBezTo>
                <a:cubicBezTo>
                  <a:pt x="2607373" y="-386"/>
                  <a:pt x="2733887" y="16105"/>
                  <a:pt x="2951377" y="0"/>
                </a:cubicBezTo>
                <a:cubicBezTo>
                  <a:pt x="3168867" y="-16105"/>
                  <a:pt x="3329423" y="35823"/>
                  <a:pt x="3481915" y="0"/>
                </a:cubicBezTo>
                <a:cubicBezTo>
                  <a:pt x="3634407" y="-35823"/>
                  <a:pt x="3948693" y="66775"/>
                  <a:pt x="4078026" y="0"/>
                </a:cubicBezTo>
                <a:cubicBezTo>
                  <a:pt x="4207359" y="-66775"/>
                  <a:pt x="4311547" y="24102"/>
                  <a:pt x="4477421" y="0"/>
                </a:cubicBezTo>
                <a:cubicBezTo>
                  <a:pt x="4643296" y="-24102"/>
                  <a:pt x="4777132" y="13960"/>
                  <a:pt x="5007960" y="0"/>
                </a:cubicBezTo>
                <a:cubicBezTo>
                  <a:pt x="5238788" y="-13960"/>
                  <a:pt x="5553022" y="85632"/>
                  <a:pt x="5735215" y="0"/>
                </a:cubicBezTo>
                <a:cubicBezTo>
                  <a:pt x="5917409" y="-85632"/>
                  <a:pt x="6196720" y="1335"/>
                  <a:pt x="6396898" y="0"/>
                </a:cubicBezTo>
                <a:cubicBezTo>
                  <a:pt x="6597076" y="-1335"/>
                  <a:pt x="6834217" y="16716"/>
                  <a:pt x="7255298" y="0"/>
                </a:cubicBezTo>
                <a:cubicBezTo>
                  <a:pt x="7625122" y="36834"/>
                  <a:pt x="7925319" y="394468"/>
                  <a:pt x="7953375" y="698077"/>
                </a:cubicBezTo>
                <a:cubicBezTo>
                  <a:pt x="7984455" y="828350"/>
                  <a:pt x="7937267" y="1106445"/>
                  <a:pt x="7953375" y="1228600"/>
                </a:cubicBezTo>
                <a:cubicBezTo>
                  <a:pt x="7969483" y="1350755"/>
                  <a:pt x="7928653" y="1577756"/>
                  <a:pt x="7953375" y="1703279"/>
                </a:cubicBezTo>
                <a:cubicBezTo>
                  <a:pt x="7978097" y="1828802"/>
                  <a:pt x="7932917" y="2017176"/>
                  <a:pt x="7953375" y="2177957"/>
                </a:cubicBezTo>
                <a:cubicBezTo>
                  <a:pt x="7973833" y="2338738"/>
                  <a:pt x="7918762" y="2485084"/>
                  <a:pt x="7953375" y="2708480"/>
                </a:cubicBezTo>
                <a:cubicBezTo>
                  <a:pt x="7987988" y="2931876"/>
                  <a:pt x="7865473" y="3123891"/>
                  <a:pt x="7953375" y="3490304"/>
                </a:cubicBezTo>
                <a:cubicBezTo>
                  <a:pt x="8038285" y="3851362"/>
                  <a:pt x="7630318" y="4208604"/>
                  <a:pt x="7255298" y="4188381"/>
                </a:cubicBezTo>
                <a:cubicBezTo>
                  <a:pt x="7089126" y="4214738"/>
                  <a:pt x="6896417" y="4178860"/>
                  <a:pt x="6790331" y="4188381"/>
                </a:cubicBezTo>
                <a:cubicBezTo>
                  <a:pt x="6684245" y="4197902"/>
                  <a:pt x="6546720" y="4161795"/>
                  <a:pt x="6325365" y="4188381"/>
                </a:cubicBezTo>
                <a:cubicBezTo>
                  <a:pt x="6104010" y="4214967"/>
                  <a:pt x="5856241" y="4166922"/>
                  <a:pt x="5729254" y="4188381"/>
                </a:cubicBezTo>
                <a:cubicBezTo>
                  <a:pt x="5602267" y="4209840"/>
                  <a:pt x="5442967" y="4187868"/>
                  <a:pt x="5329859" y="4188381"/>
                </a:cubicBezTo>
                <a:cubicBezTo>
                  <a:pt x="5216751" y="4188894"/>
                  <a:pt x="4952137" y="4157680"/>
                  <a:pt x="4799321" y="4188381"/>
                </a:cubicBezTo>
                <a:cubicBezTo>
                  <a:pt x="4646505" y="4219082"/>
                  <a:pt x="4396085" y="4140791"/>
                  <a:pt x="4268782" y="4188381"/>
                </a:cubicBezTo>
                <a:cubicBezTo>
                  <a:pt x="4141479" y="4235971"/>
                  <a:pt x="3990784" y="4163911"/>
                  <a:pt x="3803815" y="4188381"/>
                </a:cubicBezTo>
                <a:cubicBezTo>
                  <a:pt x="3616846" y="4212851"/>
                  <a:pt x="3455045" y="4119142"/>
                  <a:pt x="3142132" y="4188381"/>
                </a:cubicBezTo>
                <a:cubicBezTo>
                  <a:pt x="2829219" y="4257620"/>
                  <a:pt x="2899814" y="4148374"/>
                  <a:pt x="2742738" y="4188381"/>
                </a:cubicBezTo>
                <a:cubicBezTo>
                  <a:pt x="2585662" y="4228388"/>
                  <a:pt x="2373336" y="4137026"/>
                  <a:pt x="2277771" y="4188381"/>
                </a:cubicBezTo>
                <a:cubicBezTo>
                  <a:pt x="2182206" y="4239736"/>
                  <a:pt x="1821303" y="4161006"/>
                  <a:pt x="1550516" y="4188381"/>
                </a:cubicBezTo>
                <a:cubicBezTo>
                  <a:pt x="1279729" y="4215756"/>
                  <a:pt x="1088693" y="4121557"/>
                  <a:pt x="698077" y="4188381"/>
                </a:cubicBezTo>
                <a:cubicBezTo>
                  <a:pt x="358031" y="4294604"/>
                  <a:pt x="-3307" y="3857905"/>
                  <a:pt x="0" y="3490304"/>
                </a:cubicBezTo>
                <a:cubicBezTo>
                  <a:pt x="-64632" y="3286642"/>
                  <a:pt x="70020" y="3152132"/>
                  <a:pt x="0" y="2876014"/>
                </a:cubicBezTo>
                <a:cubicBezTo>
                  <a:pt x="-70020" y="2599896"/>
                  <a:pt x="572" y="2529870"/>
                  <a:pt x="0" y="2261724"/>
                </a:cubicBezTo>
                <a:cubicBezTo>
                  <a:pt x="-572" y="1993578"/>
                  <a:pt x="29686" y="1832428"/>
                  <a:pt x="0" y="1675356"/>
                </a:cubicBezTo>
                <a:cubicBezTo>
                  <a:pt x="-29686" y="1518284"/>
                  <a:pt x="24472" y="1307766"/>
                  <a:pt x="0" y="1200678"/>
                </a:cubicBezTo>
                <a:cubicBezTo>
                  <a:pt x="-24472" y="1093590"/>
                  <a:pt x="21010" y="824534"/>
                  <a:pt x="0" y="698077"/>
                </a:cubicBezTo>
                <a:close/>
              </a:path>
              <a:path w="7953375" h="4188381" extrusionOk="0">
                <a:moveTo>
                  <a:pt x="0" y="698077"/>
                </a:moveTo>
                <a:cubicBezTo>
                  <a:pt x="-54237" y="338435"/>
                  <a:pt x="203294" y="-24108"/>
                  <a:pt x="698077" y="0"/>
                </a:cubicBezTo>
                <a:cubicBezTo>
                  <a:pt x="813123" y="-3693"/>
                  <a:pt x="1081745" y="27675"/>
                  <a:pt x="1228616" y="0"/>
                </a:cubicBezTo>
                <a:cubicBezTo>
                  <a:pt x="1375487" y="-27675"/>
                  <a:pt x="1536118" y="22704"/>
                  <a:pt x="1693582" y="0"/>
                </a:cubicBezTo>
                <a:cubicBezTo>
                  <a:pt x="1851046" y="-22704"/>
                  <a:pt x="1991774" y="33054"/>
                  <a:pt x="2092977" y="0"/>
                </a:cubicBezTo>
                <a:cubicBezTo>
                  <a:pt x="2194181" y="-33054"/>
                  <a:pt x="2342534" y="6864"/>
                  <a:pt x="2492371" y="0"/>
                </a:cubicBezTo>
                <a:cubicBezTo>
                  <a:pt x="2642208" y="-6864"/>
                  <a:pt x="2850789" y="6842"/>
                  <a:pt x="3022910" y="0"/>
                </a:cubicBezTo>
                <a:cubicBezTo>
                  <a:pt x="3195031" y="-6842"/>
                  <a:pt x="3264471" y="29100"/>
                  <a:pt x="3487876" y="0"/>
                </a:cubicBezTo>
                <a:cubicBezTo>
                  <a:pt x="3711281" y="-29100"/>
                  <a:pt x="3923165" y="13604"/>
                  <a:pt x="4083987" y="0"/>
                </a:cubicBezTo>
                <a:cubicBezTo>
                  <a:pt x="4244809" y="-13604"/>
                  <a:pt x="4540495" y="15124"/>
                  <a:pt x="4745671" y="0"/>
                </a:cubicBezTo>
                <a:cubicBezTo>
                  <a:pt x="4950847" y="-15124"/>
                  <a:pt x="4979937" y="44415"/>
                  <a:pt x="5210637" y="0"/>
                </a:cubicBezTo>
                <a:cubicBezTo>
                  <a:pt x="5441337" y="-44415"/>
                  <a:pt x="5581825" y="2371"/>
                  <a:pt x="5872320" y="0"/>
                </a:cubicBezTo>
                <a:cubicBezTo>
                  <a:pt x="6162815" y="-2371"/>
                  <a:pt x="6345510" y="47974"/>
                  <a:pt x="6534004" y="0"/>
                </a:cubicBezTo>
                <a:cubicBezTo>
                  <a:pt x="6722498" y="-47974"/>
                  <a:pt x="7104552" y="38317"/>
                  <a:pt x="7255298" y="0"/>
                </a:cubicBezTo>
                <a:cubicBezTo>
                  <a:pt x="7626362" y="-5739"/>
                  <a:pt x="7948636" y="357912"/>
                  <a:pt x="7953375" y="698077"/>
                </a:cubicBezTo>
                <a:cubicBezTo>
                  <a:pt x="7983493" y="925396"/>
                  <a:pt x="7905159" y="1001850"/>
                  <a:pt x="7953375" y="1284445"/>
                </a:cubicBezTo>
                <a:cubicBezTo>
                  <a:pt x="8001591" y="1567040"/>
                  <a:pt x="7950401" y="1708628"/>
                  <a:pt x="7953375" y="1898735"/>
                </a:cubicBezTo>
                <a:cubicBezTo>
                  <a:pt x="7956349" y="2088842"/>
                  <a:pt x="7922334" y="2283457"/>
                  <a:pt x="7953375" y="2513025"/>
                </a:cubicBezTo>
                <a:cubicBezTo>
                  <a:pt x="7984416" y="2742593"/>
                  <a:pt x="7947290" y="2830773"/>
                  <a:pt x="7953375" y="2987703"/>
                </a:cubicBezTo>
                <a:cubicBezTo>
                  <a:pt x="7959460" y="3144633"/>
                  <a:pt x="7894137" y="3308713"/>
                  <a:pt x="7953375" y="3490304"/>
                </a:cubicBezTo>
                <a:cubicBezTo>
                  <a:pt x="7947207" y="3905891"/>
                  <a:pt x="7705744" y="4216648"/>
                  <a:pt x="7255298" y="4188381"/>
                </a:cubicBezTo>
                <a:cubicBezTo>
                  <a:pt x="6934611" y="4249460"/>
                  <a:pt x="6787735" y="4182600"/>
                  <a:pt x="6593615" y="4188381"/>
                </a:cubicBezTo>
                <a:cubicBezTo>
                  <a:pt x="6399495" y="4194162"/>
                  <a:pt x="6228318" y="4133039"/>
                  <a:pt x="6128648" y="4188381"/>
                </a:cubicBezTo>
                <a:cubicBezTo>
                  <a:pt x="6028978" y="4243723"/>
                  <a:pt x="5678246" y="4150644"/>
                  <a:pt x="5532537" y="4188381"/>
                </a:cubicBezTo>
                <a:cubicBezTo>
                  <a:pt x="5386828" y="4226118"/>
                  <a:pt x="5069334" y="4184998"/>
                  <a:pt x="4936426" y="4188381"/>
                </a:cubicBezTo>
                <a:cubicBezTo>
                  <a:pt x="4803518" y="4191764"/>
                  <a:pt x="4570206" y="4106587"/>
                  <a:pt x="4209171" y="4188381"/>
                </a:cubicBezTo>
                <a:cubicBezTo>
                  <a:pt x="3848137" y="4270175"/>
                  <a:pt x="3836214" y="4170387"/>
                  <a:pt x="3678632" y="4188381"/>
                </a:cubicBezTo>
                <a:cubicBezTo>
                  <a:pt x="3521050" y="4206375"/>
                  <a:pt x="3179125" y="4153280"/>
                  <a:pt x="3016949" y="4188381"/>
                </a:cubicBezTo>
                <a:cubicBezTo>
                  <a:pt x="2854773" y="4223482"/>
                  <a:pt x="2680006" y="4156123"/>
                  <a:pt x="2355266" y="4188381"/>
                </a:cubicBezTo>
                <a:cubicBezTo>
                  <a:pt x="2030526" y="4220639"/>
                  <a:pt x="1952928" y="4179129"/>
                  <a:pt x="1824727" y="4188381"/>
                </a:cubicBezTo>
                <a:cubicBezTo>
                  <a:pt x="1696526" y="4197633"/>
                  <a:pt x="1532810" y="4156183"/>
                  <a:pt x="1425332" y="4188381"/>
                </a:cubicBezTo>
                <a:cubicBezTo>
                  <a:pt x="1317855" y="4220579"/>
                  <a:pt x="884277" y="4180945"/>
                  <a:pt x="698077" y="4188381"/>
                </a:cubicBezTo>
                <a:cubicBezTo>
                  <a:pt x="314826" y="4161457"/>
                  <a:pt x="77185" y="3880162"/>
                  <a:pt x="0" y="3490304"/>
                </a:cubicBezTo>
                <a:cubicBezTo>
                  <a:pt x="-1895" y="3325625"/>
                  <a:pt x="1279" y="3201738"/>
                  <a:pt x="0" y="2931859"/>
                </a:cubicBezTo>
                <a:cubicBezTo>
                  <a:pt x="-1279" y="2661980"/>
                  <a:pt x="36643" y="2610241"/>
                  <a:pt x="0" y="2457180"/>
                </a:cubicBezTo>
                <a:cubicBezTo>
                  <a:pt x="-36643" y="2304119"/>
                  <a:pt x="55473" y="2126518"/>
                  <a:pt x="0" y="1954579"/>
                </a:cubicBezTo>
                <a:cubicBezTo>
                  <a:pt x="-55473" y="1782640"/>
                  <a:pt x="15797" y="1572693"/>
                  <a:pt x="0" y="1424056"/>
                </a:cubicBezTo>
                <a:cubicBezTo>
                  <a:pt x="-15797" y="1275419"/>
                  <a:pt x="60950" y="880841"/>
                  <a:pt x="0" y="698077"/>
                </a:cubicBezTo>
                <a:close/>
              </a:path>
            </a:pathLst>
          </a:custGeom>
          <a:solidFill>
            <a:srgbClr val="E1EFD8"/>
          </a:solidFill>
          <a:ln w="28575" cap="flat" cmpd="sng">
            <a:solidFill>
              <a:srgbClr val="C00000"/>
            </a:solidFill>
            <a:prstDash val="dash"/>
            <a:round/>
            <a:headEnd type="none" w="sm" len="sm"/>
            <a:tailEnd type="none" w="sm" len="sm"/>
          </a:ln>
        </p:spPr>
        <p:txBody>
          <a:bodyPr spcFirstLastPara="1" wrap="square" lIns="91425" tIns="45700" rIns="91425" bIns="45700" anchor="t" anchorCtr="0">
            <a:spAutoFit/>
          </a:bodyPr>
          <a:lstStyle/>
          <a:p>
            <a:pPr marR="0" lvl="0" algn="just" rtl="0">
              <a:lnSpc>
                <a:spcPct val="100000"/>
              </a:lnSpc>
              <a:spcBef>
                <a:spcPts val="0"/>
              </a:spcBef>
              <a:spcAft>
                <a:spcPts val="0"/>
              </a:spcAft>
              <a:buClr>
                <a:srgbClr val="002060"/>
              </a:buClr>
              <a:buSzPts val="4000"/>
            </a:pPr>
            <a:r>
              <a:rPr lang="en-US" sz="4000" b="1" i="0" u="none" strike="noStrike" cap="none">
                <a:solidFill>
                  <a:srgbClr val="002060"/>
                </a:solidFill>
                <a:latin typeface="Calibri"/>
                <a:ea typeface="Calibri"/>
                <a:cs typeface="Calibri"/>
                <a:sym typeface="Calibri"/>
              </a:rPr>
              <a:t>   Khăn quàng đỏ là một phần cờ Tổ quốc, màu đỏ tượng trưng cho lí tưởng cách mạng.</a:t>
            </a:r>
            <a:endParaRPr sz="4000" b="1" i="0" u="none" strike="noStrike" cap="none">
              <a:solidFill>
                <a:srgbClr val="002060"/>
              </a:solidFill>
              <a:latin typeface="Calibri"/>
              <a:ea typeface="Calibri"/>
              <a:cs typeface="Calibri"/>
              <a:sym typeface="Calibri"/>
            </a:endParaRPr>
          </a:p>
        </p:txBody>
      </p:sp>
      <p:pic>
        <p:nvPicPr>
          <p:cNvPr id="226" name="Google Shape;226;p7" descr="Icon&#10;&#10;Description automatically generated"/>
          <p:cNvPicPr preferRelativeResize="0"/>
          <p:nvPr/>
        </p:nvPicPr>
        <p:blipFill rotWithShape="1">
          <a:blip r:embed="rId6">
            <a:alphaModFix/>
          </a:blip>
          <a:srcRect/>
          <a:stretch/>
        </p:blipFill>
        <p:spPr>
          <a:xfrm>
            <a:off x="0" y="1562100"/>
            <a:ext cx="3733800" cy="373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xEl>
                                              <p:pRg st="0" end="0"/>
                                            </p:txEl>
                                          </p:spTgt>
                                        </p:tgtEl>
                                        <p:attrNameLst>
                                          <p:attrName>style.visibility</p:attrName>
                                        </p:attrNameLst>
                                      </p:cBhvr>
                                      <p:to>
                                        <p:strVal val="visible"/>
                                      </p:to>
                                    </p:set>
                                    <p:animEffect transition="in" filter="fade">
                                      <p:cBhvr>
                                        <p:cTn id="12"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cartoon characters and a building&#10;&#10;Description automatically generated">
            <a:extLst>
              <a:ext uri="{FF2B5EF4-FFF2-40B4-BE49-F238E27FC236}">
                <a16:creationId xmlns:a16="http://schemas.microsoft.com/office/drawing/2014/main" id="{8C0B614A-6305-70E0-FC25-EFBAC6CE0F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7962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238B0-1B97-3E2C-14EC-E7CA73B30F91}"/>
              </a:ext>
            </a:extLst>
          </p:cNvPr>
          <p:cNvSpPr txBox="1"/>
          <p:nvPr/>
        </p:nvSpPr>
        <p:spPr>
          <a:xfrm>
            <a:off x="939114" y="1536174"/>
            <a:ext cx="9106930" cy="3785652"/>
          </a:xfrm>
          <a:prstGeom prst="rect">
            <a:avLst/>
          </a:prstGeom>
          <a:noFill/>
        </p:spPr>
        <p:txBody>
          <a:bodyPr wrap="square">
            <a:spAutoFit/>
          </a:bodyPr>
          <a:lstStyle/>
          <a:p>
            <a:r>
              <a:rPr lang="vi-VN" sz="4000" b="0" i="0">
                <a:solidFill>
                  <a:srgbClr val="FF0000"/>
                </a:solidFill>
                <a:effectLst/>
                <a:latin typeface="Google Sans"/>
              </a:rPr>
              <a:t>“Trường học hạnh phúc” </a:t>
            </a:r>
            <a:r>
              <a:rPr lang="vi-VN" sz="4000" b="0" i="0">
                <a:solidFill>
                  <a:srgbClr val="002060"/>
                </a:solidFill>
                <a:effectLst/>
                <a:latin typeface="Google Sans"/>
              </a:rPr>
              <a:t>là nơi thầy cô, học sinh cũng như phụ huynh đều cảm thấy hạnh phúc trong quá trình dạy và học. Là nơi tình yêu thương giữa các nhà giáo, giữa thầy và trò, giữa học sinh với nhau được trân trọng và bồi đắp hàng ngày.</a:t>
            </a:r>
            <a:endParaRPr lang="en-US" sz="4000">
              <a:solidFill>
                <a:srgbClr val="002060"/>
              </a:solidFill>
            </a:endParaRPr>
          </a:p>
        </p:txBody>
      </p:sp>
    </p:spTree>
    <p:extLst>
      <p:ext uri="{BB962C8B-B14F-4D97-AF65-F5344CB8AC3E}">
        <p14:creationId xmlns:p14="http://schemas.microsoft.com/office/powerpoint/2010/main" val="11635728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oup of children sitting on red stools&#10;&#10;Description automatically generated">
            <a:extLst>
              <a:ext uri="{FF2B5EF4-FFF2-40B4-BE49-F238E27FC236}">
                <a16:creationId xmlns:a16="http://schemas.microsoft.com/office/drawing/2014/main" id="{C6C2C89E-8944-E8A4-9088-FB713AC71B83}"/>
              </a:ext>
            </a:extLst>
          </p:cNvPr>
          <p:cNvPicPr>
            <a:picLocks noChangeAspect="1"/>
          </p:cNvPicPr>
          <p:nvPr/>
        </p:nvPicPr>
        <p:blipFill>
          <a:blip r:embed="rId2"/>
          <a:stretch>
            <a:fillRect/>
          </a:stretch>
        </p:blipFill>
        <p:spPr>
          <a:xfrm>
            <a:off x="0" y="465979"/>
            <a:ext cx="12192000" cy="6858000"/>
          </a:xfrm>
          <a:prstGeom prst="rect">
            <a:avLst/>
          </a:prstGeom>
        </p:spPr>
      </p:pic>
      <p:pic>
        <p:nvPicPr>
          <p:cNvPr id="11" name="Picture 10" descr="A group of people performing on a stage&#10;&#10;Description automatically generated">
            <a:extLst>
              <a:ext uri="{FF2B5EF4-FFF2-40B4-BE49-F238E27FC236}">
                <a16:creationId xmlns:a16="http://schemas.microsoft.com/office/drawing/2014/main" id="{62392D92-9B7E-1EA8-2952-D21401E0CEEA}"/>
              </a:ext>
            </a:extLst>
          </p:cNvPr>
          <p:cNvPicPr>
            <a:picLocks noChangeAspect="1"/>
          </p:cNvPicPr>
          <p:nvPr/>
        </p:nvPicPr>
        <p:blipFill>
          <a:blip r:embed="rId3"/>
          <a:stretch>
            <a:fillRect/>
          </a:stretch>
        </p:blipFill>
        <p:spPr>
          <a:xfrm>
            <a:off x="-1" y="148095"/>
            <a:ext cx="12757127" cy="7175884"/>
          </a:xfrm>
          <a:prstGeom prst="rect">
            <a:avLst/>
          </a:prstGeom>
        </p:spPr>
      </p:pic>
    </p:spTree>
    <p:extLst>
      <p:ext uri="{BB962C8B-B14F-4D97-AF65-F5344CB8AC3E}">
        <p14:creationId xmlns:p14="http://schemas.microsoft.com/office/powerpoint/2010/main" val="410684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AC9368FC-793F-FC28-EF46-E1675FB7B462}"/>
              </a:ext>
            </a:extLst>
          </p:cNvPr>
          <p:cNvSpPr txBox="1">
            <a:spLocks noChangeArrowheads="1"/>
          </p:cNvSpPr>
          <p:nvPr/>
        </p:nvSpPr>
        <p:spPr bwMode="auto">
          <a:xfrm>
            <a:off x="0" y="890533"/>
            <a:ext cx="8592457"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chemeClr val="accent5"/>
                </a:solidFill>
                <a:effectLst>
                  <a:outerShdw blurRad="38100" dist="38100" dir="2700000" algn="tl">
                    <a:srgbClr val="000000">
                      <a:alpha val="43137"/>
                    </a:srgbClr>
                  </a:outerShdw>
                </a:effectLst>
                <a:latin typeface="Times New Roman" pitchFamily="18" charset="0"/>
              </a:rPr>
              <a:t>PHẦN I : CHÀO CỜ</a:t>
            </a:r>
          </a:p>
        </p:txBody>
      </p:sp>
    </p:spTree>
    <p:extLst>
      <p:ext uri="{BB962C8B-B14F-4D97-AF65-F5344CB8AC3E}">
        <p14:creationId xmlns:p14="http://schemas.microsoft.com/office/powerpoint/2010/main" val="428496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
                                        </p:tgtEl>
                                        <p:attrNameLst>
                                          <p:attrName>style.color</p:attrName>
                                        </p:attrNameLst>
                                      </p:cBhvr>
                                      <p:by>
                                        <p:hsl h="7200000" s="0" l="0"/>
                                      </p:by>
                                    </p:animClr>
                                    <p:animClr clrSpc="hsl" dir="cw">
                                      <p:cBhvr>
                                        <p:cTn id="9" dur="2000" fill="hold"/>
                                        <p:tgtEl>
                                          <p:spTgt spid="2"/>
                                        </p:tgtEl>
                                        <p:attrNameLst>
                                          <p:attrName>fillcolor</p:attrName>
                                        </p:attrNameLst>
                                      </p:cBhvr>
                                      <p:by>
                                        <p:hsl h="7200000" s="0" l="0"/>
                                      </p:by>
                                    </p:animClr>
                                    <p:animClr clrSpc="hsl" dir="cw">
                                      <p:cBhvr>
                                        <p:cTn id="10" dur="2000" fill="hold"/>
                                        <p:tgtEl>
                                          <p:spTgt spid="2"/>
                                        </p:tgtEl>
                                        <p:attrNameLst>
                                          <p:attrName>stroke.color</p:attrName>
                                        </p:attrNameLst>
                                      </p:cBhvr>
                                      <p:by>
                                        <p:hsl h="7200000" s="0" l="0"/>
                                      </p:by>
                                    </p:animClr>
                                    <p:set>
                                      <p:cBhvr>
                                        <p:cTn id="11" dur="2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many columns and a courtyard&#10;&#10;Description automatically generated">
            <a:extLst>
              <a:ext uri="{FF2B5EF4-FFF2-40B4-BE49-F238E27FC236}">
                <a16:creationId xmlns:a16="http://schemas.microsoft.com/office/drawing/2014/main" id="{B74FDC6E-CCC2-30D3-32DB-9EFE40E85402}"/>
              </a:ext>
            </a:extLst>
          </p:cNvPr>
          <p:cNvPicPr>
            <a:picLocks noChangeAspect="1"/>
          </p:cNvPicPr>
          <p:nvPr/>
        </p:nvPicPr>
        <p:blipFill>
          <a:blip r:embed="rId2"/>
          <a:stretch>
            <a:fillRect/>
          </a:stretch>
        </p:blipFill>
        <p:spPr>
          <a:xfrm>
            <a:off x="0" y="840562"/>
            <a:ext cx="12192000" cy="5476875"/>
          </a:xfrm>
          <a:prstGeom prst="rect">
            <a:avLst/>
          </a:prstGeom>
        </p:spPr>
      </p:pic>
    </p:spTree>
    <p:extLst>
      <p:ext uri="{BB962C8B-B14F-4D97-AF65-F5344CB8AC3E}">
        <p14:creationId xmlns:p14="http://schemas.microsoft.com/office/powerpoint/2010/main" val="420777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3"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298" name="Google Shape;298;p13"/>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299" name="Google Shape;299;p13"/>
          <p:cNvGrpSpPr/>
          <p:nvPr/>
        </p:nvGrpSpPr>
        <p:grpSpPr>
          <a:xfrm>
            <a:off x="756891" y="430223"/>
            <a:ext cx="11016344" cy="6132330"/>
            <a:chOff x="756891" y="430223"/>
            <a:chExt cx="11016344" cy="6132330"/>
          </a:xfrm>
        </p:grpSpPr>
        <p:sp>
          <p:nvSpPr>
            <p:cNvPr id="300" name="Google Shape;300;p13"/>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1" name="Google Shape;301;p13"/>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302" name="Google Shape;302;p13"/>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sp>
        <p:nvSpPr>
          <p:cNvPr id="303" name="Google Shape;303;p13"/>
          <p:cNvSpPr/>
          <p:nvPr/>
        </p:nvSpPr>
        <p:spPr>
          <a:xfrm>
            <a:off x="930447" y="1074343"/>
            <a:ext cx="8372914" cy="1940912"/>
          </a:xfrm>
          <a:prstGeom prst="roundRect">
            <a:avLst>
              <a:gd name="adj" fmla="val 16667"/>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Các Sao cùng chia sẻ </a:t>
            </a:r>
          </a:p>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quyết tâm trở thành Đội viên, góp phần xây dựng “Trường học Hạnh phúc”</a:t>
            </a:r>
            <a:endParaRPr sz="3600" b="1" i="0" u="none" strike="noStrike" cap="none">
              <a:solidFill>
                <a:srgbClr val="000000"/>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E1350479-312D-4B53-9CF3-8918A9D07B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8047936" y="2428464"/>
            <a:ext cx="4046732" cy="4046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14"/>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311" name="Google Shape;311;p14"/>
          <p:cNvPicPr preferRelativeResize="0"/>
          <p:nvPr/>
        </p:nvPicPr>
        <p:blipFill rotWithShape="1">
          <a:blip r:embed="rId4">
            <a:alphaModFix/>
          </a:blip>
          <a:srcRect/>
          <a:stretch/>
        </p:blipFill>
        <p:spPr>
          <a:xfrm>
            <a:off x="0" y="1"/>
            <a:ext cx="12192001" cy="6858000"/>
          </a:xfrm>
          <a:prstGeom prst="rect">
            <a:avLst/>
          </a:prstGeom>
          <a:noFill/>
          <a:ln>
            <a:noFill/>
          </a:ln>
        </p:spPr>
      </p:pic>
      <p:pic>
        <p:nvPicPr>
          <p:cNvPr id="312" name="Google Shape;312;p14"/>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313" name="Google Shape;313;p14"/>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314" name="Google Shape;314;p14"/>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315" name="Google Shape;315;p14"/>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316" name="Google Shape;316;p14"/>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317" name="Google Shape;317;p14"/>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318" name="Google Shape;318;p14"/>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319" name="Google Shape;319;p14"/>
          <p:cNvPicPr preferRelativeResize="0"/>
          <p:nvPr/>
        </p:nvPicPr>
        <p:blipFill rotWithShape="1">
          <a:blip r:embed="rId9">
            <a:alphaModFix/>
          </a:blip>
          <a:srcRect/>
          <a:stretch/>
        </p:blipFill>
        <p:spPr>
          <a:xfrm>
            <a:off x="3065113" y="974663"/>
            <a:ext cx="6371708" cy="3791229"/>
          </a:xfrm>
          <a:prstGeom prst="rect">
            <a:avLst/>
          </a:prstGeom>
          <a:noFill/>
          <a:ln>
            <a:noFill/>
          </a:ln>
        </p:spPr>
      </p:pic>
      <p:sp>
        <p:nvSpPr>
          <p:cNvPr id="320" name="Google Shape;320;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667"/>
              <a:buFont typeface="Arial"/>
              <a:buNone/>
            </a:pPr>
            <a:endParaRPr sz="4667" b="1" i="0" u="none" strike="noStrike" cap="none">
              <a:solidFill>
                <a:srgbClr val="FFFF00"/>
              </a:solidFill>
              <a:latin typeface="Georgia"/>
              <a:ea typeface="Georgia"/>
              <a:cs typeface="Georgia"/>
              <a:sym typeface="Georgia"/>
            </a:endParaRPr>
          </a:p>
        </p:txBody>
      </p:sp>
      <p:pic>
        <p:nvPicPr>
          <p:cNvPr id="321" name="Google Shape;321;p14"/>
          <p:cNvPicPr preferRelativeResize="0"/>
          <p:nvPr/>
        </p:nvPicPr>
        <p:blipFill rotWithShape="1">
          <a:blip r:embed="rId10">
            <a:alphaModFix/>
          </a:blip>
          <a:src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322" name="Google Shape;322;p14"/>
          <p:cNvPicPr preferRelativeResize="0"/>
          <p:nvPr/>
        </p:nvPicPr>
        <p:blipFill rotWithShape="1">
          <a:blip r:embed="rId11">
            <a:alphaModFix/>
          </a:blip>
          <a:srcRect l="13052" t="3783" r="13118" b="3449"/>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323" name="Google Shape;323;p14"/>
          <p:cNvPicPr preferRelativeResize="0"/>
          <p:nvPr/>
        </p:nvPicPr>
        <p:blipFill rotWithShape="1">
          <a:blip r:embed="rId12">
            <a:alphaModFix/>
          </a:blip>
          <a:srcRect/>
          <a:stretch/>
        </p:blipFill>
        <p:spPr>
          <a:xfrm>
            <a:off x="3362324" y="2108004"/>
            <a:ext cx="5992247" cy="806645"/>
          </a:xfrm>
          <a:prstGeom prst="rect">
            <a:avLst/>
          </a:prstGeom>
          <a:noFill/>
          <a:ln>
            <a:noFill/>
          </a:ln>
        </p:spPr>
      </p:pic>
      <p:pic>
        <p:nvPicPr>
          <p:cNvPr id="324" name="Google Shape;324;p14" descr="Feliz Menino Bonitinho Garoto Com Idéia De Luz | Art drawings for kids,  School art activities, Back to school art activity"/>
          <p:cNvPicPr preferRelativeResize="0"/>
          <p:nvPr/>
        </p:nvPicPr>
        <p:blipFill rotWithShape="1">
          <a:blip r:embed="rId13">
            <a:alphaModFix/>
          </a:blip>
          <a:srcRect/>
          <a:stretch/>
        </p:blipFill>
        <p:spPr>
          <a:xfrm>
            <a:off x="6905067" y="2840826"/>
            <a:ext cx="3849227" cy="4236609"/>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5"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330" name="Google Shape;330;p15"/>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331" name="Google Shape;331;p15"/>
          <p:cNvGrpSpPr/>
          <p:nvPr/>
        </p:nvGrpSpPr>
        <p:grpSpPr>
          <a:xfrm>
            <a:off x="756891" y="430223"/>
            <a:ext cx="11016344" cy="6132330"/>
            <a:chOff x="756891" y="430223"/>
            <a:chExt cx="11016344" cy="6132330"/>
          </a:xfrm>
        </p:grpSpPr>
        <p:sp>
          <p:nvSpPr>
            <p:cNvPr id="332" name="Google Shape;332;p15"/>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3" name="Google Shape;333;p15"/>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334" name="Google Shape;334;p15"/>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sp>
        <p:nvSpPr>
          <p:cNvPr id="335" name="Google Shape;335;p15"/>
          <p:cNvSpPr/>
          <p:nvPr/>
        </p:nvSpPr>
        <p:spPr>
          <a:xfrm>
            <a:off x="1042122" y="490274"/>
            <a:ext cx="10487025" cy="715089"/>
          </a:xfrm>
          <a:prstGeom prst="roundRect">
            <a:avLst>
              <a:gd name="adj" fmla="val 16667"/>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alibri"/>
                <a:ea typeface="Calibri"/>
                <a:cs typeface="Calibri"/>
                <a:sym typeface="Calibri"/>
              </a:rPr>
              <a:t>Những việc cần làm để phấn đấu trở thành Đội viên.</a:t>
            </a:r>
            <a:endParaRPr sz="3600" b="1" i="0" u="none" strike="noStrike" cap="none">
              <a:solidFill>
                <a:srgbClr val="000000"/>
              </a:solidFill>
              <a:latin typeface="Calibri"/>
              <a:ea typeface="Calibri"/>
              <a:cs typeface="Calibri"/>
              <a:sym typeface="Calibri"/>
            </a:endParaRPr>
          </a:p>
        </p:txBody>
      </p:sp>
      <p:grpSp>
        <p:nvGrpSpPr>
          <p:cNvPr id="336" name="Google Shape;336;p15"/>
          <p:cNvGrpSpPr/>
          <p:nvPr/>
        </p:nvGrpSpPr>
        <p:grpSpPr>
          <a:xfrm>
            <a:off x="844259" y="1549256"/>
            <a:ext cx="9976141" cy="904589"/>
            <a:chOff x="844259" y="1190908"/>
            <a:chExt cx="9976141" cy="904589"/>
          </a:xfrm>
        </p:grpSpPr>
        <p:sp>
          <p:nvSpPr>
            <p:cNvPr id="337" name="Google Shape;337;p15"/>
            <p:cNvSpPr/>
            <p:nvPr/>
          </p:nvSpPr>
          <p:spPr>
            <a:xfrm>
              <a:off x="1391678" y="1448556"/>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70C0"/>
                  </a:solidFill>
                  <a:latin typeface="Calibri"/>
                  <a:ea typeface="Calibri"/>
                  <a:cs typeface="Calibri"/>
                  <a:sym typeface="Calibri"/>
                </a:rPr>
                <a:t>Chăm học, ham hiểu biết</a:t>
              </a:r>
              <a:r>
                <a:rPr lang="en-US" sz="3200" b="1">
                  <a:solidFill>
                    <a:srgbClr val="0070C0"/>
                  </a:solidFill>
                  <a:latin typeface="Calibri"/>
                  <a:ea typeface="Calibri"/>
                  <a:cs typeface="Calibri"/>
                  <a:sym typeface="Calibri"/>
                </a:rPr>
                <a:t>.</a:t>
              </a:r>
              <a:r>
                <a:rPr lang="en-US" sz="3200" b="1" i="0" u="none" strike="noStrike" cap="none">
                  <a:solidFill>
                    <a:srgbClr val="0070C0"/>
                  </a:solidFill>
                  <a:latin typeface="Calibri"/>
                  <a:ea typeface="Calibri"/>
                  <a:cs typeface="Calibri"/>
                  <a:sym typeface="Calibri"/>
                </a:rPr>
                <a:t> Ngoan ngoãn và lễ phép</a:t>
              </a:r>
              <a:endParaRPr sz="3200" b="0" i="0" u="none" strike="noStrike" cap="none">
                <a:solidFill>
                  <a:srgbClr val="0070C0"/>
                </a:solidFill>
                <a:latin typeface="Calibri"/>
                <a:ea typeface="Calibri"/>
                <a:cs typeface="Calibri"/>
                <a:sym typeface="Calibri"/>
              </a:endParaRPr>
            </a:p>
          </p:txBody>
        </p:sp>
        <p:pic>
          <p:nvPicPr>
            <p:cNvPr id="338" name="Google Shape;338;p15"/>
            <p:cNvPicPr preferRelativeResize="0"/>
            <p:nvPr/>
          </p:nvPicPr>
          <p:blipFill rotWithShape="1">
            <a:blip r:embed="rId6">
              <a:alphaModFix/>
            </a:blip>
            <a:srcRect/>
            <a:stretch/>
          </p:blipFill>
          <p:spPr>
            <a:xfrm>
              <a:off x="844259" y="1190908"/>
              <a:ext cx="851094" cy="584333"/>
            </a:xfrm>
            <a:prstGeom prst="rect">
              <a:avLst/>
            </a:prstGeom>
            <a:noFill/>
            <a:ln>
              <a:noFill/>
            </a:ln>
          </p:spPr>
        </p:pic>
      </p:grpSp>
      <p:grpSp>
        <p:nvGrpSpPr>
          <p:cNvPr id="339" name="Google Shape;339;p15"/>
          <p:cNvGrpSpPr/>
          <p:nvPr/>
        </p:nvGrpSpPr>
        <p:grpSpPr>
          <a:xfrm>
            <a:off x="972914" y="2763660"/>
            <a:ext cx="9847486" cy="1004656"/>
            <a:chOff x="991964" y="890837"/>
            <a:chExt cx="9847486" cy="1004656"/>
          </a:xfrm>
        </p:grpSpPr>
        <p:sp>
          <p:nvSpPr>
            <p:cNvPr id="340" name="Google Shape;340;p15"/>
            <p:cNvSpPr/>
            <p:nvPr/>
          </p:nvSpPr>
          <p:spPr>
            <a:xfrm>
              <a:off x="1410728" y="1248552"/>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70C0"/>
                  </a:solidFill>
                  <a:latin typeface="Calibri"/>
                  <a:ea typeface="Calibri"/>
                  <a:cs typeface="Calibri"/>
                  <a:sym typeface="Calibri"/>
                </a:rPr>
                <a:t>Đoàn kết với bạn</a:t>
              </a:r>
              <a:endParaRPr sz="3200" b="0" i="0" u="none" strike="noStrike" cap="none">
                <a:solidFill>
                  <a:srgbClr val="0070C0"/>
                </a:solidFill>
                <a:latin typeface="Calibri"/>
                <a:ea typeface="Calibri"/>
                <a:cs typeface="Calibri"/>
                <a:sym typeface="Calibri"/>
              </a:endParaRPr>
            </a:p>
          </p:txBody>
        </p:sp>
        <p:pic>
          <p:nvPicPr>
            <p:cNvPr id="341" name="Google Shape;341;p15"/>
            <p:cNvPicPr preferRelativeResize="0"/>
            <p:nvPr/>
          </p:nvPicPr>
          <p:blipFill rotWithShape="1">
            <a:blip r:embed="rId6">
              <a:alphaModFix/>
            </a:blip>
            <a:srcRect/>
            <a:stretch/>
          </p:blipFill>
          <p:spPr>
            <a:xfrm>
              <a:off x="991964" y="890837"/>
              <a:ext cx="851094" cy="584333"/>
            </a:xfrm>
            <a:prstGeom prst="rect">
              <a:avLst/>
            </a:prstGeom>
            <a:noFill/>
            <a:ln>
              <a:noFill/>
            </a:ln>
          </p:spPr>
        </p:pic>
      </p:grpSp>
      <p:grpSp>
        <p:nvGrpSpPr>
          <p:cNvPr id="342" name="Google Shape;342;p15"/>
          <p:cNvGrpSpPr/>
          <p:nvPr/>
        </p:nvGrpSpPr>
        <p:grpSpPr>
          <a:xfrm>
            <a:off x="934388" y="4160240"/>
            <a:ext cx="9998656" cy="977043"/>
            <a:chOff x="943913" y="782467"/>
            <a:chExt cx="9998656" cy="977043"/>
          </a:xfrm>
        </p:grpSpPr>
        <p:sp>
          <p:nvSpPr>
            <p:cNvPr id="343" name="Google Shape;343;p15"/>
            <p:cNvSpPr/>
            <p:nvPr/>
          </p:nvSpPr>
          <p:spPr>
            <a:xfrm>
              <a:off x="1513847" y="1112569"/>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70C0"/>
                  </a:solidFill>
                  <a:latin typeface="Calibri"/>
                  <a:ea typeface="Calibri"/>
                  <a:cs typeface="Calibri"/>
                  <a:sym typeface="Calibri"/>
                </a:rPr>
                <a:t>Giữ gìn vệ sinh sạch sẽ:</a:t>
              </a:r>
              <a:endParaRPr sz="3200" b="0" i="0" u="none" strike="noStrike" cap="none">
                <a:solidFill>
                  <a:srgbClr val="0070C0"/>
                </a:solidFill>
                <a:latin typeface="Calibri"/>
                <a:ea typeface="Calibri"/>
                <a:cs typeface="Calibri"/>
                <a:sym typeface="Calibri"/>
              </a:endParaRPr>
            </a:p>
          </p:txBody>
        </p:sp>
        <p:pic>
          <p:nvPicPr>
            <p:cNvPr id="344" name="Google Shape;344;p15"/>
            <p:cNvPicPr preferRelativeResize="0"/>
            <p:nvPr/>
          </p:nvPicPr>
          <p:blipFill rotWithShape="1">
            <a:blip r:embed="rId6">
              <a:alphaModFix/>
            </a:blip>
            <a:srcRect/>
            <a:stretch/>
          </p:blipFill>
          <p:spPr>
            <a:xfrm>
              <a:off x="943913" y="782467"/>
              <a:ext cx="851094" cy="5843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500"/>
                                        <p:tgtEl>
                                          <p:spTgt spid="3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gtEl>
                                        <p:attrNameLst>
                                          <p:attrName>style.visibility</p:attrName>
                                        </p:attrNameLst>
                                      </p:cBhvr>
                                      <p:to>
                                        <p:strVal val="visible"/>
                                      </p:to>
                                    </p:set>
                                    <p:animEffect transition="in" filter="fade">
                                      <p:cBhvr>
                                        <p:cTn id="17" dur="500"/>
                                        <p:tgtEl>
                                          <p:spTgt spid="3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2"/>
                                        </p:tgtEl>
                                        <p:attrNameLst>
                                          <p:attrName>style.visibility</p:attrName>
                                        </p:attrNameLst>
                                      </p:cBhvr>
                                      <p:to>
                                        <p:strVal val="visible"/>
                                      </p:to>
                                    </p:set>
                                    <p:animEffect transition="in" filter="fade">
                                      <p:cBhvr>
                                        <p:cTn id="2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6"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350" name="Google Shape;350;p16"/>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351" name="Google Shape;351;p16"/>
          <p:cNvGrpSpPr/>
          <p:nvPr/>
        </p:nvGrpSpPr>
        <p:grpSpPr>
          <a:xfrm>
            <a:off x="756891" y="430223"/>
            <a:ext cx="11016344" cy="6132330"/>
            <a:chOff x="756891" y="430223"/>
            <a:chExt cx="11016344" cy="6132330"/>
          </a:xfrm>
        </p:grpSpPr>
        <p:sp>
          <p:nvSpPr>
            <p:cNvPr id="352" name="Google Shape;352;p16"/>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16"/>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354" name="Google Shape;354;p16"/>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sp>
        <p:nvSpPr>
          <p:cNvPr id="355" name="Google Shape;355;p16"/>
          <p:cNvSpPr/>
          <p:nvPr/>
        </p:nvSpPr>
        <p:spPr>
          <a:xfrm>
            <a:off x="1042122" y="352840"/>
            <a:ext cx="10487025" cy="715089"/>
          </a:xfrm>
          <a:prstGeom prst="roundRect">
            <a:avLst>
              <a:gd name="adj" fmla="val 16667"/>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Những việc cần làm để phấn đấu trở thành Đội viên.</a:t>
            </a:r>
            <a:endParaRPr sz="3600" b="1" i="0" u="none" strike="noStrike" cap="none">
              <a:solidFill>
                <a:srgbClr val="000000"/>
              </a:solidFill>
              <a:latin typeface="Calibri"/>
              <a:ea typeface="Calibri"/>
              <a:cs typeface="Calibri"/>
              <a:sym typeface="Calibri"/>
            </a:endParaRPr>
          </a:p>
        </p:txBody>
      </p:sp>
      <p:grpSp>
        <p:nvGrpSpPr>
          <p:cNvPr id="356" name="Google Shape;356;p16"/>
          <p:cNvGrpSpPr/>
          <p:nvPr/>
        </p:nvGrpSpPr>
        <p:grpSpPr>
          <a:xfrm>
            <a:off x="957778" y="1426184"/>
            <a:ext cx="9886012" cy="954401"/>
            <a:chOff x="934388" y="1141096"/>
            <a:chExt cx="9886012" cy="954401"/>
          </a:xfrm>
        </p:grpSpPr>
        <p:sp>
          <p:nvSpPr>
            <p:cNvPr id="357" name="Google Shape;357;p16"/>
            <p:cNvSpPr/>
            <p:nvPr/>
          </p:nvSpPr>
          <p:spPr>
            <a:xfrm>
              <a:off x="1391678" y="1448556"/>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70C0"/>
                </a:buClr>
                <a:buSzPts val="3200"/>
                <a:buFont typeface="Calibri"/>
                <a:buNone/>
              </a:pPr>
              <a:r>
                <a:rPr lang="en-US" sz="3200" b="1" i="0" u="none" strike="noStrike" cap="none">
                  <a:solidFill>
                    <a:srgbClr val="0070C0"/>
                  </a:solidFill>
                  <a:latin typeface="Calibri"/>
                  <a:ea typeface="Calibri"/>
                  <a:cs typeface="Calibri"/>
                  <a:sym typeface="Calibri"/>
                </a:rPr>
                <a:t>Trung thực trong học tập và cuộc sống</a:t>
              </a:r>
              <a:endParaRPr sz="3200" b="0" i="0" u="none" strike="noStrike" cap="none">
                <a:solidFill>
                  <a:srgbClr val="0070C0"/>
                </a:solidFill>
                <a:latin typeface="Calibri"/>
                <a:ea typeface="Calibri"/>
                <a:cs typeface="Calibri"/>
                <a:sym typeface="Calibri"/>
              </a:endParaRPr>
            </a:p>
          </p:txBody>
        </p:sp>
        <p:pic>
          <p:nvPicPr>
            <p:cNvPr id="358" name="Google Shape;358;p16"/>
            <p:cNvPicPr preferRelativeResize="0"/>
            <p:nvPr/>
          </p:nvPicPr>
          <p:blipFill rotWithShape="1">
            <a:blip r:embed="rId6">
              <a:alphaModFix/>
            </a:blip>
            <a:srcRect/>
            <a:stretch/>
          </p:blipFill>
          <p:spPr>
            <a:xfrm>
              <a:off x="934388" y="1141096"/>
              <a:ext cx="851094" cy="584333"/>
            </a:xfrm>
            <a:prstGeom prst="rect">
              <a:avLst/>
            </a:prstGeom>
            <a:noFill/>
            <a:ln>
              <a:noFill/>
            </a:ln>
          </p:spPr>
        </p:pic>
      </p:grpSp>
      <p:grpSp>
        <p:nvGrpSpPr>
          <p:cNvPr id="359" name="Google Shape;359;p16"/>
          <p:cNvGrpSpPr/>
          <p:nvPr/>
        </p:nvGrpSpPr>
        <p:grpSpPr>
          <a:xfrm>
            <a:off x="960752" y="2732543"/>
            <a:ext cx="9883038" cy="1023405"/>
            <a:chOff x="979802" y="1218068"/>
            <a:chExt cx="9883038" cy="1023405"/>
          </a:xfrm>
        </p:grpSpPr>
        <p:sp>
          <p:nvSpPr>
            <p:cNvPr id="360" name="Google Shape;360;p16"/>
            <p:cNvSpPr/>
            <p:nvPr/>
          </p:nvSpPr>
          <p:spPr>
            <a:xfrm>
              <a:off x="1434118" y="1594532"/>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70C0"/>
                </a:buClr>
                <a:buSzPts val="3200"/>
                <a:buFont typeface="Calibri"/>
                <a:buNone/>
              </a:pPr>
              <a:r>
                <a:rPr lang="en-US" sz="3200" b="1" i="0" u="none" strike="noStrike" cap="none">
                  <a:solidFill>
                    <a:srgbClr val="0070C0"/>
                  </a:solidFill>
                  <a:latin typeface="Calibri"/>
                  <a:ea typeface="Calibri"/>
                  <a:cs typeface="Calibri"/>
                  <a:sym typeface="Calibri"/>
                </a:rPr>
                <a:t>Chấp hành mọi việc có tính Kỉ luật</a:t>
              </a:r>
              <a:endParaRPr sz="3200" b="0" i="0" u="none" strike="noStrike" cap="none">
                <a:solidFill>
                  <a:srgbClr val="0070C0"/>
                </a:solidFill>
                <a:latin typeface="Calibri"/>
                <a:ea typeface="Calibri"/>
                <a:cs typeface="Calibri"/>
                <a:sym typeface="Calibri"/>
              </a:endParaRPr>
            </a:p>
          </p:txBody>
        </p:sp>
        <p:pic>
          <p:nvPicPr>
            <p:cNvPr id="361" name="Google Shape;361;p16"/>
            <p:cNvPicPr preferRelativeResize="0"/>
            <p:nvPr/>
          </p:nvPicPr>
          <p:blipFill rotWithShape="1">
            <a:blip r:embed="rId6">
              <a:alphaModFix/>
            </a:blip>
            <a:srcRect/>
            <a:stretch/>
          </p:blipFill>
          <p:spPr>
            <a:xfrm>
              <a:off x="979802" y="1218068"/>
              <a:ext cx="851094" cy="584333"/>
            </a:xfrm>
            <a:prstGeom prst="rect">
              <a:avLst/>
            </a:prstGeom>
            <a:noFill/>
            <a:ln>
              <a:noFill/>
            </a:ln>
          </p:spPr>
        </p:pic>
      </p:grpSp>
      <p:grpSp>
        <p:nvGrpSpPr>
          <p:cNvPr id="5" name="Google Shape;359;p16">
            <a:extLst>
              <a:ext uri="{FF2B5EF4-FFF2-40B4-BE49-F238E27FC236}">
                <a16:creationId xmlns:a16="http://schemas.microsoft.com/office/drawing/2014/main" id="{3C306877-56A4-3B32-FD24-7037D310B826}"/>
              </a:ext>
            </a:extLst>
          </p:cNvPr>
          <p:cNvGrpSpPr/>
          <p:nvPr/>
        </p:nvGrpSpPr>
        <p:grpSpPr>
          <a:xfrm>
            <a:off x="1017886" y="4136804"/>
            <a:ext cx="9886012" cy="954401"/>
            <a:chOff x="934388" y="1141096"/>
            <a:chExt cx="9886012" cy="954401"/>
          </a:xfrm>
        </p:grpSpPr>
        <p:sp>
          <p:nvSpPr>
            <p:cNvPr id="6" name="Google Shape;360;p16">
              <a:extLst>
                <a:ext uri="{FF2B5EF4-FFF2-40B4-BE49-F238E27FC236}">
                  <a16:creationId xmlns:a16="http://schemas.microsoft.com/office/drawing/2014/main" id="{CF9459BB-EE22-69AA-F2E9-5A4B42B43B80}"/>
                </a:ext>
              </a:extLst>
            </p:cNvPr>
            <p:cNvSpPr/>
            <p:nvPr/>
          </p:nvSpPr>
          <p:spPr>
            <a:xfrm>
              <a:off x="1391678" y="1448556"/>
              <a:ext cx="9428722" cy="646941"/>
            </a:xfrm>
            <a:prstGeom prst="roundRect">
              <a:avLst>
                <a:gd name="adj" fmla="val 16667"/>
              </a:avLst>
            </a:prstGeom>
            <a:solidFill>
              <a:srgbClr val="D8E2F3"/>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70C0"/>
                </a:buClr>
                <a:buSzPts val="3200"/>
                <a:buFont typeface="Calibri"/>
                <a:buNone/>
              </a:pPr>
              <a:r>
                <a:rPr lang="en-US" sz="3200" b="1" i="0" u="none" strike="noStrike" cap="none">
                  <a:solidFill>
                    <a:srgbClr val="0070C0"/>
                  </a:solidFill>
                  <a:latin typeface="Calibri"/>
                  <a:ea typeface="Calibri"/>
                  <a:cs typeface="Calibri"/>
                  <a:sym typeface="Calibri"/>
                </a:rPr>
                <a:t>Luôn Khiêm tốn</a:t>
              </a:r>
              <a:endParaRPr sz="3200" b="0" i="0" u="none" strike="noStrike" cap="none">
                <a:solidFill>
                  <a:srgbClr val="0070C0"/>
                </a:solidFill>
                <a:latin typeface="Calibri"/>
                <a:ea typeface="Calibri"/>
                <a:cs typeface="Calibri"/>
                <a:sym typeface="Calibri"/>
              </a:endParaRPr>
            </a:p>
          </p:txBody>
        </p:sp>
        <p:pic>
          <p:nvPicPr>
            <p:cNvPr id="7" name="Google Shape;361;p16">
              <a:extLst>
                <a:ext uri="{FF2B5EF4-FFF2-40B4-BE49-F238E27FC236}">
                  <a16:creationId xmlns:a16="http://schemas.microsoft.com/office/drawing/2014/main" id="{B65A5D80-E0EE-7FBE-1267-7CCCC27641AD}"/>
                </a:ext>
              </a:extLst>
            </p:cNvPr>
            <p:cNvPicPr preferRelativeResize="0"/>
            <p:nvPr/>
          </p:nvPicPr>
          <p:blipFill rotWithShape="1">
            <a:blip r:embed="rId6">
              <a:alphaModFix/>
            </a:blip>
            <a:srcRect/>
            <a:stretch/>
          </p:blipFill>
          <p:spPr>
            <a:xfrm>
              <a:off x="934388" y="1141096"/>
              <a:ext cx="851094" cy="5843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500"/>
                                        <p:tgtEl>
                                          <p:spTgt spid="3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44A6-063C-61B9-D2C7-18B0B39B183D}"/>
              </a:ext>
            </a:extLst>
          </p:cNvPr>
          <p:cNvSpPr>
            <a:spLocks noGrp="1"/>
          </p:cNvSpPr>
          <p:nvPr>
            <p:ph type="title"/>
          </p:nvPr>
        </p:nvSpPr>
        <p:spPr/>
        <p:txBody>
          <a:bodyPr/>
          <a:lstStyle/>
          <a:p>
            <a:endParaRPr lang="en-US"/>
          </a:p>
        </p:txBody>
      </p:sp>
      <p:pic>
        <p:nvPicPr>
          <p:cNvPr id="14" name="Picture 13" descr="A group of children in a classroom&#10;&#10;Description automatically generated">
            <a:extLst>
              <a:ext uri="{FF2B5EF4-FFF2-40B4-BE49-F238E27FC236}">
                <a16:creationId xmlns:a16="http://schemas.microsoft.com/office/drawing/2014/main" id="{7D34CA74-66DA-9DF0-D2C9-13BE81A9DF5B}"/>
              </a:ext>
            </a:extLst>
          </p:cNvPr>
          <p:cNvPicPr>
            <a:picLocks noChangeAspect="1"/>
          </p:cNvPicPr>
          <p:nvPr/>
        </p:nvPicPr>
        <p:blipFill>
          <a:blip r:embed="rId2"/>
          <a:stretch>
            <a:fillRect/>
          </a:stretch>
        </p:blipFill>
        <p:spPr>
          <a:xfrm>
            <a:off x="0" y="561200"/>
            <a:ext cx="12192000" cy="6858000"/>
          </a:xfrm>
          <a:prstGeom prst="rect">
            <a:avLst/>
          </a:prstGeom>
        </p:spPr>
      </p:pic>
      <p:pic>
        <p:nvPicPr>
          <p:cNvPr id="6" name="Picture 5" descr="A group of children writing on paper&#10;&#10;Description automatically generated">
            <a:extLst>
              <a:ext uri="{FF2B5EF4-FFF2-40B4-BE49-F238E27FC236}">
                <a16:creationId xmlns:a16="http://schemas.microsoft.com/office/drawing/2014/main" id="{85CC597D-24A2-8871-97C8-204AED95E819}"/>
              </a:ext>
            </a:extLst>
          </p:cNvPr>
          <p:cNvPicPr>
            <a:picLocks noChangeAspect="1"/>
          </p:cNvPicPr>
          <p:nvPr/>
        </p:nvPicPr>
        <p:blipFill>
          <a:blip r:embed="rId3"/>
          <a:stretch>
            <a:fillRect/>
          </a:stretch>
        </p:blipFill>
        <p:spPr>
          <a:xfrm>
            <a:off x="0" y="-95370"/>
            <a:ext cx="12192000" cy="9172575"/>
          </a:xfrm>
          <a:prstGeom prst="rect">
            <a:avLst/>
          </a:prstGeom>
        </p:spPr>
      </p:pic>
    </p:spTree>
    <p:extLst>
      <p:ext uri="{BB962C8B-B14F-4D97-AF65-F5344CB8AC3E}">
        <p14:creationId xmlns:p14="http://schemas.microsoft.com/office/powerpoint/2010/main" val="26721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a classroom&#10;&#10;Description automatically generated">
            <a:extLst>
              <a:ext uri="{FF2B5EF4-FFF2-40B4-BE49-F238E27FC236}">
                <a16:creationId xmlns:a16="http://schemas.microsoft.com/office/drawing/2014/main" id="{61814BEC-F848-587F-7BEB-638A78B12B52}"/>
              </a:ext>
            </a:extLst>
          </p:cNvPr>
          <p:cNvPicPr>
            <a:picLocks noChangeAspect="1"/>
          </p:cNvPicPr>
          <p:nvPr/>
        </p:nvPicPr>
        <p:blipFill>
          <a:blip r:embed="rId2"/>
          <a:stretch>
            <a:fillRect/>
          </a:stretch>
        </p:blipFill>
        <p:spPr>
          <a:xfrm>
            <a:off x="0" y="0"/>
            <a:ext cx="9115514" cy="6858000"/>
          </a:xfrm>
          <a:prstGeom prst="rect">
            <a:avLst/>
          </a:prstGeom>
        </p:spPr>
      </p:pic>
      <p:pic>
        <p:nvPicPr>
          <p:cNvPr id="8" name="Picture 7" descr="A couple of girls reading books&#10;&#10;Description automatically generated">
            <a:extLst>
              <a:ext uri="{FF2B5EF4-FFF2-40B4-BE49-F238E27FC236}">
                <a16:creationId xmlns:a16="http://schemas.microsoft.com/office/drawing/2014/main" id="{DD16EDF1-9043-A53A-B995-AD5EFFDE0979}"/>
              </a:ext>
            </a:extLst>
          </p:cNvPr>
          <p:cNvPicPr>
            <a:picLocks noChangeAspect="1"/>
          </p:cNvPicPr>
          <p:nvPr/>
        </p:nvPicPr>
        <p:blipFill>
          <a:blip r:embed="rId3"/>
          <a:stretch>
            <a:fillRect/>
          </a:stretch>
        </p:blipFill>
        <p:spPr>
          <a:xfrm>
            <a:off x="8334375" y="0"/>
            <a:ext cx="3857625" cy="6858000"/>
          </a:xfrm>
          <a:prstGeom prst="rect">
            <a:avLst/>
          </a:prstGeom>
        </p:spPr>
      </p:pic>
      <p:pic>
        <p:nvPicPr>
          <p:cNvPr id="10" name="Picture 9" descr="A group of children in a classroom&#10;&#10;Description automatically generated">
            <a:extLst>
              <a:ext uri="{FF2B5EF4-FFF2-40B4-BE49-F238E27FC236}">
                <a16:creationId xmlns:a16="http://schemas.microsoft.com/office/drawing/2014/main" id="{A740F0F0-0E8C-552A-199B-3091A7C10A5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310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children in uniform&#10;&#10;Description automatically generated">
            <a:extLst>
              <a:ext uri="{FF2B5EF4-FFF2-40B4-BE49-F238E27FC236}">
                <a16:creationId xmlns:a16="http://schemas.microsoft.com/office/drawing/2014/main" id="{B66D7EAE-C771-88C9-8ED8-9AF6AA26506F}"/>
              </a:ext>
            </a:extLst>
          </p:cNvPr>
          <p:cNvPicPr>
            <a:picLocks noChangeAspect="1"/>
          </p:cNvPicPr>
          <p:nvPr/>
        </p:nvPicPr>
        <p:blipFill>
          <a:blip r:embed="rId2"/>
          <a:stretch>
            <a:fillRect/>
          </a:stretch>
        </p:blipFill>
        <p:spPr>
          <a:xfrm>
            <a:off x="-213205" y="-119928"/>
            <a:ext cx="12618410" cy="7097856"/>
          </a:xfrm>
          <a:prstGeom prst="rect">
            <a:avLst/>
          </a:prstGeom>
        </p:spPr>
      </p:pic>
    </p:spTree>
    <p:extLst>
      <p:ext uri="{BB962C8B-B14F-4D97-AF65-F5344CB8AC3E}">
        <p14:creationId xmlns:p14="http://schemas.microsoft.com/office/powerpoint/2010/main" val="3853130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and a picture of two people&#10;&#10;Description automatically generated">
            <a:extLst>
              <a:ext uri="{FF2B5EF4-FFF2-40B4-BE49-F238E27FC236}">
                <a16:creationId xmlns:a16="http://schemas.microsoft.com/office/drawing/2014/main" id="{00EB2330-D5B9-4525-AF97-4E3AE5CD3181}"/>
              </a:ext>
            </a:extLst>
          </p:cNvPr>
          <p:cNvPicPr>
            <a:picLocks noGrp="1" noChangeAspect="1"/>
          </p:cNvPicPr>
          <p:nvPr>
            <p:ph idx="1"/>
          </p:nvPr>
        </p:nvPicPr>
        <p:blipFill>
          <a:blip r:embed="rId2"/>
          <a:stretch>
            <a:fillRect/>
          </a:stretch>
        </p:blipFill>
        <p:spPr>
          <a:xfrm>
            <a:off x="630195" y="397119"/>
            <a:ext cx="10985155" cy="6151687"/>
          </a:xfrm>
        </p:spPr>
      </p:pic>
    </p:spTree>
    <p:extLst>
      <p:ext uri="{BB962C8B-B14F-4D97-AF65-F5344CB8AC3E}">
        <p14:creationId xmlns:p14="http://schemas.microsoft.com/office/powerpoint/2010/main" val="251085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ster with cartoon characters&#10;&#10;Description automatically generated">
            <a:extLst>
              <a:ext uri="{FF2B5EF4-FFF2-40B4-BE49-F238E27FC236}">
                <a16:creationId xmlns:a16="http://schemas.microsoft.com/office/drawing/2014/main" id="{73ADCB8D-69CC-AAE9-0611-AC4749D615E5}"/>
              </a:ext>
            </a:extLst>
          </p:cNvPr>
          <p:cNvPicPr>
            <a:picLocks noChangeAspect="1"/>
          </p:cNvPicPr>
          <p:nvPr/>
        </p:nvPicPr>
        <p:blipFill>
          <a:blip r:embed="rId2"/>
          <a:stretch>
            <a:fillRect/>
          </a:stretch>
        </p:blipFill>
        <p:spPr>
          <a:xfrm>
            <a:off x="36944" y="0"/>
            <a:ext cx="5820160" cy="6858000"/>
          </a:xfrm>
          <a:prstGeom prst="rect">
            <a:avLst/>
          </a:prstGeom>
        </p:spPr>
      </p:pic>
      <p:pic>
        <p:nvPicPr>
          <p:cNvPr id="15" name="Picture 14" descr="A group of kids with garbage cans&#10;&#10;Description automatically generated">
            <a:extLst>
              <a:ext uri="{FF2B5EF4-FFF2-40B4-BE49-F238E27FC236}">
                <a16:creationId xmlns:a16="http://schemas.microsoft.com/office/drawing/2014/main" id="{AC9EABB2-A051-CAC3-7D9F-833146473EA7}"/>
              </a:ext>
            </a:extLst>
          </p:cNvPr>
          <p:cNvPicPr>
            <a:picLocks noChangeAspect="1"/>
          </p:cNvPicPr>
          <p:nvPr/>
        </p:nvPicPr>
        <p:blipFill>
          <a:blip r:embed="rId3"/>
          <a:stretch>
            <a:fillRect/>
          </a:stretch>
        </p:blipFill>
        <p:spPr>
          <a:xfrm>
            <a:off x="6076949" y="0"/>
            <a:ext cx="6115051" cy="3225739"/>
          </a:xfrm>
          <a:prstGeom prst="rect">
            <a:avLst/>
          </a:prstGeom>
        </p:spPr>
      </p:pic>
      <p:pic>
        <p:nvPicPr>
          <p:cNvPr id="17" name="Picture 16" descr="A person standing in front of a yellow wall&#10;&#10;Description automatically generated">
            <a:extLst>
              <a:ext uri="{FF2B5EF4-FFF2-40B4-BE49-F238E27FC236}">
                <a16:creationId xmlns:a16="http://schemas.microsoft.com/office/drawing/2014/main" id="{BD2657CF-0504-3A4D-4655-15D024BC17C9}"/>
              </a:ext>
            </a:extLst>
          </p:cNvPr>
          <p:cNvPicPr>
            <a:picLocks noChangeAspect="1"/>
          </p:cNvPicPr>
          <p:nvPr/>
        </p:nvPicPr>
        <p:blipFill>
          <a:blip r:embed="rId4"/>
          <a:stretch>
            <a:fillRect/>
          </a:stretch>
        </p:blipFill>
        <p:spPr>
          <a:xfrm>
            <a:off x="6040005" y="3383077"/>
            <a:ext cx="6205219" cy="3474923"/>
          </a:xfrm>
          <a:prstGeom prst="rect">
            <a:avLst/>
          </a:prstGeom>
        </p:spPr>
      </p:pic>
    </p:spTree>
    <p:extLst>
      <p:ext uri="{BB962C8B-B14F-4D97-AF65-F5344CB8AC3E}">
        <p14:creationId xmlns:p14="http://schemas.microsoft.com/office/powerpoint/2010/main" val="270482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340CE-8E56-FA7E-7F1E-927619BEA621}"/>
            </a:ext>
          </a:extLst>
        </p:cNvPr>
        <p:cNvGrpSpPr/>
        <p:nvPr/>
      </p:nvGrpSpPr>
      <p:grpSpPr>
        <a:xfrm>
          <a:off x="0" y="0"/>
          <a:ext cx="0" cy="0"/>
          <a:chOff x="0" y="0"/>
          <a:chExt cx="0" cy="0"/>
        </a:xfrm>
      </p:grpSpPr>
      <p:sp>
        <p:nvSpPr>
          <p:cNvPr id="2" name="Text Box 17">
            <a:extLst>
              <a:ext uri="{FF2B5EF4-FFF2-40B4-BE49-F238E27FC236}">
                <a16:creationId xmlns:a16="http://schemas.microsoft.com/office/drawing/2014/main" id="{0282AD83-B22F-2A22-A07C-CD3204EB11E0}"/>
              </a:ext>
            </a:extLst>
          </p:cNvPr>
          <p:cNvSpPr txBox="1">
            <a:spLocks noChangeArrowheads="1"/>
          </p:cNvSpPr>
          <p:nvPr/>
        </p:nvSpPr>
        <p:spPr bwMode="auto">
          <a:xfrm>
            <a:off x="580768" y="964674"/>
            <a:ext cx="8592457" cy="121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7200" b="1">
                <a:solidFill>
                  <a:schemeClr val="accent5"/>
                </a:solidFill>
                <a:effectLst>
                  <a:outerShdw blurRad="38100" dist="38100" dir="2700000" algn="tl">
                    <a:srgbClr val="000000">
                      <a:alpha val="43137"/>
                    </a:srgbClr>
                  </a:outerShdw>
                </a:effectLst>
                <a:latin typeface="Times New Roman" pitchFamily="18" charset="0"/>
              </a:rPr>
              <a:t>Văn nghệ chào mừng</a:t>
            </a:r>
          </a:p>
        </p:txBody>
      </p:sp>
      <p:sp>
        <p:nvSpPr>
          <p:cNvPr id="3" name="Text Box 17">
            <a:extLst>
              <a:ext uri="{FF2B5EF4-FFF2-40B4-BE49-F238E27FC236}">
                <a16:creationId xmlns:a16="http://schemas.microsoft.com/office/drawing/2014/main" id="{B3D81622-EF89-C9F6-FA59-B47081EF24FD}"/>
              </a:ext>
            </a:extLst>
          </p:cNvPr>
          <p:cNvSpPr txBox="1">
            <a:spLocks noChangeArrowheads="1"/>
          </p:cNvSpPr>
          <p:nvPr/>
        </p:nvSpPr>
        <p:spPr bwMode="auto">
          <a:xfrm>
            <a:off x="691978" y="2391228"/>
            <a:ext cx="9354065" cy="84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800" b="1">
                <a:solidFill>
                  <a:srgbClr val="0070C0"/>
                </a:solidFill>
                <a:effectLst>
                  <a:outerShdw blurRad="38100" dist="38100" dir="2700000" algn="tl">
                    <a:srgbClr val="000000">
                      <a:alpha val="43137"/>
                    </a:srgbClr>
                  </a:outerShdw>
                </a:effectLst>
                <a:latin typeface="Times New Roman" pitchFamily="18" charset="0"/>
              </a:rPr>
              <a:t>1. Đọc thơ : Ngày em vào Đội</a:t>
            </a:r>
          </a:p>
        </p:txBody>
      </p:sp>
    </p:spTree>
    <p:extLst>
      <p:ext uri="{BB962C8B-B14F-4D97-AF65-F5344CB8AC3E}">
        <p14:creationId xmlns:p14="http://schemas.microsoft.com/office/powerpoint/2010/main" val="41283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
                                        </p:tgtEl>
                                        <p:attrNameLst>
                                          <p:attrName>style.color</p:attrName>
                                        </p:attrNameLst>
                                      </p:cBhvr>
                                      <p:by>
                                        <p:hsl h="7200000" s="0" l="0"/>
                                      </p:by>
                                    </p:animClr>
                                    <p:animClr clrSpc="hsl" dir="cw">
                                      <p:cBhvr>
                                        <p:cTn id="9" dur="2000" fill="hold"/>
                                        <p:tgtEl>
                                          <p:spTgt spid="2"/>
                                        </p:tgtEl>
                                        <p:attrNameLst>
                                          <p:attrName>fillcolor</p:attrName>
                                        </p:attrNameLst>
                                      </p:cBhvr>
                                      <p:by>
                                        <p:hsl h="7200000" s="0" l="0"/>
                                      </p:by>
                                    </p:animClr>
                                    <p:animClr clrSpc="hsl" dir="cw">
                                      <p:cBhvr>
                                        <p:cTn id="10" dur="2000" fill="hold"/>
                                        <p:tgtEl>
                                          <p:spTgt spid="2"/>
                                        </p:tgtEl>
                                        <p:attrNameLst>
                                          <p:attrName>stroke.color</p:attrName>
                                        </p:attrNameLst>
                                      </p:cBhvr>
                                      <p:by>
                                        <p:hsl h="7200000" s="0" l="0"/>
                                      </p:by>
                                    </p:animClr>
                                    <p:set>
                                      <p:cBhvr>
                                        <p:cTn id="11" dur="2000" fill="hold"/>
                                        <p:tgtEl>
                                          <p:spTgt spid="2"/>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3"/>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3"/>
                                        </p:tgtEl>
                                        <p:attrNameLst>
                                          <p:attrName>style.color</p:attrName>
                                        </p:attrNameLst>
                                      </p:cBhvr>
                                      <p:by>
                                        <p:hsl h="7200000" s="0" l="0"/>
                                      </p:by>
                                    </p:animClr>
                                    <p:animClr clrSpc="hsl" dir="cw">
                                      <p:cBhvr>
                                        <p:cTn id="16" dur="2000" fill="hold"/>
                                        <p:tgtEl>
                                          <p:spTgt spid="3"/>
                                        </p:tgtEl>
                                        <p:attrNameLst>
                                          <p:attrName>fillcolor</p:attrName>
                                        </p:attrNameLst>
                                      </p:cBhvr>
                                      <p:by>
                                        <p:hsl h="7200000" s="0" l="0"/>
                                      </p:by>
                                    </p:animClr>
                                    <p:animClr clrSpc="hsl" dir="cw">
                                      <p:cBhvr>
                                        <p:cTn id="17" dur="2000" fill="hold"/>
                                        <p:tgtEl>
                                          <p:spTgt spid="3"/>
                                        </p:tgtEl>
                                        <p:attrNameLst>
                                          <p:attrName>stroke.color</p:attrName>
                                        </p:attrNameLst>
                                      </p:cBhvr>
                                      <p:by>
                                        <p:hsl h="7200000" s="0" l="0"/>
                                      </p:by>
                                    </p:animClr>
                                    <p:set>
                                      <p:cBhvr>
                                        <p:cTn id="18" dur="2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A662-8040-E8C1-5BB7-F478A32F3BB3}"/>
            </a:ext>
          </a:extLst>
        </p:cNvPr>
        <p:cNvGrpSpPr/>
        <p:nvPr/>
      </p:nvGrpSpPr>
      <p:grpSpPr>
        <a:xfrm>
          <a:off x="0" y="0"/>
          <a:ext cx="0" cy="0"/>
          <a:chOff x="0" y="0"/>
          <a:chExt cx="0" cy="0"/>
        </a:xfrm>
      </p:grpSpPr>
      <p:pic>
        <p:nvPicPr>
          <p:cNvPr id="13" name="Picture 12" descr="A person standing in front of a yellow wall&#10;&#10;Description automatically generated">
            <a:extLst>
              <a:ext uri="{FF2B5EF4-FFF2-40B4-BE49-F238E27FC236}">
                <a16:creationId xmlns:a16="http://schemas.microsoft.com/office/drawing/2014/main" id="{59E2EBC5-A88D-9BC2-BFA5-6F4818464C2B}"/>
              </a:ext>
            </a:extLst>
          </p:cNvPr>
          <p:cNvPicPr>
            <a:picLocks noChangeAspect="1"/>
          </p:cNvPicPr>
          <p:nvPr/>
        </p:nvPicPr>
        <p:blipFill>
          <a:blip r:embed="rId2"/>
          <a:stretch>
            <a:fillRect/>
          </a:stretch>
        </p:blipFill>
        <p:spPr>
          <a:xfrm>
            <a:off x="1346909" y="172998"/>
            <a:ext cx="5066247" cy="2837098"/>
          </a:xfrm>
          <a:prstGeom prst="rect">
            <a:avLst/>
          </a:prstGeom>
        </p:spPr>
      </p:pic>
      <p:pic>
        <p:nvPicPr>
          <p:cNvPr id="5" name="Picture 4" descr="A group of cartoon characters&#10;&#10;Description automatically generated">
            <a:extLst>
              <a:ext uri="{FF2B5EF4-FFF2-40B4-BE49-F238E27FC236}">
                <a16:creationId xmlns:a16="http://schemas.microsoft.com/office/drawing/2014/main" id="{3E7DC718-EF1A-EB5E-FB6F-7CBCA0355513}"/>
              </a:ext>
            </a:extLst>
          </p:cNvPr>
          <p:cNvPicPr>
            <a:picLocks noChangeAspect="1"/>
          </p:cNvPicPr>
          <p:nvPr/>
        </p:nvPicPr>
        <p:blipFill>
          <a:blip r:embed="rId3"/>
          <a:stretch>
            <a:fillRect/>
          </a:stretch>
        </p:blipFill>
        <p:spPr>
          <a:xfrm>
            <a:off x="1210973" y="3293077"/>
            <a:ext cx="5338118" cy="336855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D211030-627F-E8F6-7B87-07D17128060B}"/>
              </a:ext>
            </a:extLst>
          </p:cNvPr>
          <p:cNvPicPr>
            <a:picLocks noChangeAspect="1"/>
          </p:cNvPicPr>
          <p:nvPr/>
        </p:nvPicPr>
        <p:blipFill>
          <a:blip r:embed="rId4"/>
          <a:stretch>
            <a:fillRect/>
          </a:stretch>
        </p:blipFill>
        <p:spPr>
          <a:xfrm>
            <a:off x="6929282" y="260183"/>
            <a:ext cx="4543963" cy="6337633"/>
          </a:xfrm>
          <a:prstGeom prst="rect">
            <a:avLst/>
          </a:prstGeom>
        </p:spPr>
      </p:pic>
    </p:spTree>
    <p:extLst>
      <p:ext uri="{BB962C8B-B14F-4D97-AF65-F5344CB8AC3E}">
        <p14:creationId xmlns:p14="http://schemas.microsoft.com/office/powerpoint/2010/main" val="13574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9CB2-03F7-C305-9331-C2516245617C}"/>
              </a:ext>
            </a:extLst>
          </p:cNvPr>
          <p:cNvSpPr>
            <a:spLocks noGrp="1"/>
          </p:cNvSpPr>
          <p:nvPr>
            <p:ph type="title"/>
          </p:nvPr>
        </p:nvSpPr>
        <p:spPr>
          <a:xfrm>
            <a:off x="1604090" y="1327664"/>
            <a:ext cx="8596668" cy="1320800"/>
          </a:xfrm>
        </p:spPr>
        <p:txBody>
          <a:bodyPr>
            <a:normAutofit/>
          </a:bodyPr>
          <a:lstStyle/>
          <a:p>
            <a:pPr marL="457200">
              <a:lnSpc>
                <a:spcPct val="130000"/>
              </a:lnSpc>
            </a:pPr>
            <a:r>
              <a:rPr lang="en-US" sz="4000">
                <a:solidFill>
                  <a:srgbClr val="FF0000"/>
                </a:solidFill>
                <a:effectLst/>
                <a:latin typeface="Times New Roman" panose="02020603050405020304" pitchFamily="18" charset="0"/>
                <a:ea typeface="Times New Roman" panose="02020603050405020304" pitchFamily="18" charset="0"/>
              </a:rPr>
              <a:t>LỜI HỨA CỦA NHI  ĐỒNG :</a:t>
            </a:r>
            <a:endParaRPr lang="en-US" sz="6600">
              <a:solidFill>
                <a:srgbClr val="FF0000"/>
              </a:solidFill>
            </a:endParaRPr>
          </a:p>
        </p:txBody>
      </p:sp>
      <p:sp>
        <p:nvSpPr>
          <p:cNvPr id="4" name="Title 1">
            <a:extLst>
              <a:ext uri="{FF2B5EF4-FFF2-40B4-BE49-F238E27FC236}">
                <a16:creationId xmlns:a16="http://schemas.microsoft.com/office/drawing/2014/main" id="{7325DEB4-0FF5-BEAB-62DD-3318AC1F0588}"/>
              </a:ext>
            </a:extLst>
          </p:cNvPr>
          <p:cNvSpPr txBox="1">
            <a:spLocks/>
          </p:cNvSpPr>
          <p:nvPr/>
        </p:nvSpPr>
        <p:spPr>
          <a:xfrm>
            <a:off x="677334" y="2648464"/>
            <a:ext cx="8596668" cy="359993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endParaRPr lang="en-US"/>
          </a:p>
        </p:txBody>
      </p:sp>
      <p:sp>
        <p:nvSpPr>
          <p:cNvPr id="5" name="Title 1">
            <a:extLst>
              <a:ext uri="{FF2B5EF4-FFF2-40B4-BE49-F238E27FC236}">
                <a16:creationId xmlns:a16="http://schemas.microsoft.com/office/drawing/2014/main" id="{A9998DEF-4215-D064-1F1E-E58EAF54C1B7}"/>
              </a:ext>
            </a:extLst>
          </p:cNvPr>
          <p:cNvSpPr txBox="1">
            <a:spLocks/>
          </p:cNvSpPr>
          <p:nvPr/>
        </p:nvSpPr>
        <p:spPr>
          <a:xfrm>
            <a:off x="121280" y="254205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endParaRPr lang="en-US"/>
          </a:p>
        </p:txBody>
      </p:sp>
      <p:sp>
        <p:nvSpPr>
          <p:cNvPr id="6" name="Title 1">
            <a:extLst>
              <a:ext uri="{FF2B5EF4-FFF2-40B4-BE49-F238E27FC236}">
                <a16:creationId xmlns:a16="http://schemas.microsoft.com/office/drawing/2014/main" id="{0935E6B0-7CC6-43A9-A7E1-DD88416EA028}"/>
              </a:ext>
            </a:extLst>
          </p:cNvPr>
          <p:cNvSpPr txBox="1">
            <a:spLocks/>
          </p:cNvSpPr>
          <p:nvPr/>
        </p:nvSpPr>
        <p:spPr>
          <a:xfrm>
            <a:off x="3185756" y="2516658"/>
            <a:ext cx="8596668" cy="2208428"/>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a:lnSpc>
                <a:spcPct val="130000"/>
              </a:lnSpc>
              <a:buClrTx/>
              <a:buFontTx/>
            </a:pPr>
            <a:r>
              <a:rPr lang="en-US" sz="2400" b="1">
                <a:solidFill>
                  <a:srgbClr val="000000"/>
                </a:solidFill>
                <a:latin typeface="Times New Roman" panose="02020603050405020304" pitchFamily="18" charset="0"/>
                <a:ea typeface="Times New Roman" panose="02020603050405020304" pitchFamily="18" charset="0"/>
              </a:rPr>
              <a:t>“</a:t>
            </a:r>
            <a:r>
              <a:rPr lang="vi-VN" sz="2400" b="1">
                <a:solidFill>
                  <a:srgbClr val="000000"/>
                </a:solidFill>
                <a:latin typeface="Times New Roman" panose="02020603050405020304" pitchFamily="18" charset="0"/>
                <a:ea typeface="Times New Roman" panose="02020603050405020304" pitchFamily="18" charset="0"/>
              </a:rPr>
              <a:t>Vâng lời Bác Hồ dạy</a:t>
            </a:r>
            <a:br>
              <a:rPr lang="en-US" sz="2400" b="1">
                <a:latin typeface="Times New Roman" panose="02020603050405020304" pitchFamily="18" charset="0"/>
                <a:ea typeface="Times New Roman" panose="02020603050405020304" pitchFamily="18" charset="0"/>
              </a:rPr>
            </a:br>
            <a:r>
              <a:rPr lang="vi-VN" sz="2400" b="1">
                <a:solidFill>
                  <a:srgbClr val="000000"/>
                </a:solidFill>
                <a:latin typeface="Times New Roman" panose="02020603050405020304" pitchFamily="18" charset="0"/>
                <a:ea typeface="Times New Roman" panose="02020603050405020304" pitchFamily="18" charset="0"/>
              </a:rPr>
              <a:t>Em xin hứa sẵn sàng</a:t>
            </a:r>
            <a:br>
              <a:rPr lang="en-US" sz="2400" b="1">
                <a:latin typeface="Times New Roman" panose="02020603050405020304" pitchFamily="18" charset="0"/>
                <a:ea typeface="Times New Roman" panose="02020603050405020304" pitchFamily="18" charset="0"/>
              </a:rPr>
            </a:br>
            <a:r>
              <a:rPr lang="vi-VN" sz="2400" b="1">
                <a:solidFill>
                  <a:srgbClr val="000000"/>
                </a:solidFill>
                <a:latin typeface="Times New Roman" panose="02020603050405020304" pitchFamily="18" charset="0"/>
                <a:ea typeface="Times New Roman" panose="02020603050405020304" pitchFamily="18" charset="0"/>
              </a:rPr>
              <a:t>Là con ngoan trò giỏi</a:t>
            </a:r>
            <a:br>
              <a:rPr lang="en-US" sz="2400" b="1">
                <a:latin typeface="Times New Roman" panose="02020603050405020304" pitchFamily="18" charset="0"/>
                <a:ea typeface="Times New Roman" panose="02020603050405020304" pitchFamily="18" charset="0"/>
              </a:rPr>
            </a:br>
            <a:r>
              <a:rPr lang="vi-VN" sz="2400" b="1">
                <a:solidFill>
                  <a:srgbClr val="000000"/>
                </a:solidFill>
                <a:latin typeface="Times New Roman" panose="02020603050405020304" pitchFamily="18" charset="0"/>
                <a:ea typeface="Times New Roman" panose="02020603050405020304" pitchFamily="18" charset="0"/>
              </a:rPr>
              <a:t>Cháu Bác Hồ kính yêu”</a:t>
            </a:r>
            <a:br>
              <a:rPr lang="en-US" sz="2400" b="1">
                <a:latin typeface="Times New Roman" panose="02020603050405020304" pitchFamily="18" charset="0"/>
                <a:ea typeface="Times New Roman" panose="02020603050405020304" pitchFamily="18" charset="0"/>
              </a:rPr>
            </a:br>
            <a:endParaRPr lang="en-US" sz="2400" b="1"/>
          </a:p>
        </p:txBody>
      </p:sp>
    </p:spTree>
    <p:extLst>
      <p:ext uri="{BB962C8B-B14F-4D97-AF65-F5344CB8AC3E}">
        <p14:creationId xmlns:p14="http://schemas.microsoft.com/office/powerpoint/2010/main" val="3237878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window with a couple of children&#10;&#10;Description automatically generated">
            <a:extLst>
              <a:ext uri="{FF2B5EF4-FFF2-40B4-BE49-F238E27FC236}">
                <a16:creationId xmlns:a16="http://schemas.microsoft.com/office/drawing/2014/main" id="{C933680A-48BC-0D16-9D55-BBF4A98800FE}"/>
              </a:ext>
            </a:extLst>
          </p:cNvPr>
          <p:cNvPicPr>
            <a:picLocks noChangeAspect="1"/>
          </p:cNvPicPr>
          <p:nvPr/>
        </p:nvPicPr>
        <p:blipFill>
          <a:blip r:embed="rId2"/>
          <a:stretch>
            <a:fillRect/>
          </a:stretch>
        </p:blipFill>
        <p:spPr>
          <a:xfrm>
            <a:off x="0" y="0"/>
            <a:ext cx="12344400" cy="6858000"/>
          </a:xfrm>
          <a:prstGeom prst="rect">
            <a:avLst/>
          </a:prstGeom>
        </p:spPr>
      </p:pic>
    </p:spTree>
    <p:extLst>
      <p:ext uri="{BB962C8B-B14F-4D97-AF65-F5344CB8AC3E}">
        <p14:creationId xmlns:p14="http://schemas.microsoft.com/office/powerpoint/2010/main" val="1296733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8" descr="610654865b9c2"/>
          <p:cNvPicPr preferRelativeResize="0"/>
          <p:nvPr/>
        </p:nvPicPr>
        <p:blipFill rotWithShape="1">
          <a:blip r:embed="rId3">
            <a:alphaModFix/>
          </a:blip>
          <a:srcRect/>
          <a:stretch/>
        </p:blipFill>
        <p:spPr>
          <a:xfrm>
            <a:off x="635" y="-635"/>
            <a:ext cx="12192635" cy="6945630"/>
          </a:xfrm>
          <a:prstGeom prst="rect">
            <a:avLst/>
          </a:prstGeom>
          <a:noFill/>
          <a:ln>
            <a:noFill/>
          </a:ln>
        </p:spPr>
      </p:pic>
      <p:pic>
        <p:nvPicPr>
          <p:cNvPr id="380" name="Google Shape;380;p18"/>
          <p:cNvPicPr preferRelativeResize="0"/>
          <p:nvPr/>
        </p:nvPicPr>
        <p:blipFill rotWithShape="1">
          <a:blip r:embed="rId4">
            <a:alphaModFix/>
          </a:blip>
          <a:srcRect/>
          <a:stretch/>
        </p:blipFill>
        <p:spPr>
          <a:xfrm>
            <a:off x="0" y="2763027"/>
            <a:ext cx="12192000" cy="4181968"/>
          </a:xfrm>
          <a:prstGeom prst="rect">
            <a:avLst/>
          </a:prstGeom>
          <a:noFill/>
          <a:ln>
            <a:noFill/>
          </a:ln>
        </p:spPr>
      </p:pic>
      <p:grpSp>
        <p:nvGrpSpPr>
          <p:cNvPr id="381" name="Google Shape;381;p18"/>
          <p:cNvGrpSpPr/>
          <p:nvPr/>
        </p:nvGrpSpPr>
        <p:grpSpPr>
          <a:xfrm>
            <a:off x="756891" y="430223"/>
            <a:ext cx="11016344" cy="6132330"/>
            <a:chOff x="756891" y="430223"/>
            <a:chExt cx="11016344" cy="6132330"/>
          </a:xfrm>
        </p:grpSpPr>
        <p:sp>
          <p:nvSpPr>
            <p:cNvPr id="382" name="Google Shape;382;p18"/>
            <p:cNvSpPr/>
            <p:nvPr/>
          </p:nvSpPr>
          <p:spPr>
            <a:xfrm rot="206665">
              <a:off x="953671" y="745599"/>
              <a:ext cx="10663928" cy="5501577"/>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3" name="Google Shape;383;p18"/>
            <p:cNvSpPr/>
            <p:nvPr/>
          </p:nvSpPr>
          <p:spPr>
            <a:xfrm>
              <a:off x="756891" y="721391"/>
              <a:ext cx="10678218" cy="550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384" name="Google Shape;384;p18"/>
          <p:cNvPicPr preferRelativeResize="0"/>
          <p:nvPr/>
        </p:nvPicPr>
        <p:blipFill rotWithShape="1">
          <a:blip r:embed="rId5">
            <a:alphaModFix/>
          </a:blip>
          <a:srcRect/>
          <a:stretch/>
        </p:blipFill>
        <p:spPr>
          <a:xfrm flipH="1">
            <a:off x="10233173" y="3015255"/>
            <a:ext cx="1958827" cy="3914339"/>
          </a:xfrm>
          <a:prstGeom prst="rect">
            <a:avLst/>
          </a:prstGeom>
          <a:noFill/>
          <a:ln>
            <a:noFill/>
          </a:ln>
        </p:spPr>
      </p:pic>
      <p:pic>
        <p:nvPicPr>
          <p:cNvPr id="385" name="Google Shape;385;p18" descr="60def1f7cdc52"/>
          <p:cNvPicPr preferRelativeResize="0"/>
          <p:nvPr/>
        </p:nvPicPr>
        <p:blipFill rotWithShape="1">
          <a:blip r:embed="rId6">
            <a:alphaModFix/>
          </a:blip>
          <a:srcRect/>
          <a:stretch/>
        </p:blipFill>
        <p:spPr>
          <a:xfrm>
            <a:off x="7650789" y="2847975"/>
            <a:ext cx="4308166" cy="3295015"/>
          </a:xfrm>
          <a:prstGeom prst="rect">
            <a:avLst/>
          </a:prstGeom>
          <a:noFill/>
          <a:ln>
            <a:noFill/>
          </a:ln>
        </p:spPr>
      </p:pic>
      <p:pic>
        <p:nvPicPr>
          <p:cNvPr id="386" name="Google Shape;386;p18" descr="5623725d7d8c1e2d0de6dba4a5264bb6"/>
          <p:cNvPicPr preferRelativeResize="0"/>
          <p:nvPr/>
        </p:nvPicPr>
        <p:blipFill rotWithShape="1">
          <a:blip r:embed="rId7">
            <a:alphaModFix/>
          </a:blip>
          <a:srcRect/>
          <a:stretch/>
        </p:blipFill>
        <p:spPr>
          <a:xfrm>
            <a:off x="0" y="152399"/>
            <a:ext cx="9601200" cy="7019925"/>
          </a:xfrm>
          <a:prstGeom prst="rect">
            <a:avLst/>
          </a:prstGeom>
          <a:noFill/>
          <a:ln>
            <a:noFill/>
          </a:ln>
        </p:spPr>
      </p:pic>
      <p:pic>
        <p:nvPicPr>
          <p:cNvPr id="387" name="Google Shape;387;p18"/>
          <p:cNvPicPr preferRelativeResize="0"/>
          <p:nvPr/>
        </p:nvPicPr>
        <p:blipFill rotWithShape="1">
          <a:blip r:embed="rId8">
            <a:alphaModFix/>
          </a:blip>
          <a:srcRect/>
          <a:stretch/>
        </p:blipFill>
        <p:spPr>
          <a:xfrm>
            <a:off x="3343877" y="863687"/>
            <a:ext cx="3694496" cy="920576"/>
          </a:xfrm>
          <a:prstGeom prst="rect">
            <a:avLst/>
          </a:prstGeom>
          <a:noFill/>
          <a:ln>
            <a:noFill/>
          </a:ln>
        </p:spPr>
      </p:pic>
      <p:sp>
        <p:nvSpPr>
          <p:cNvPr id="388" name="Google Shape;388;p18"/>
          <p:cNvSpPr txBox="1"/>
          <p:nvPr/>
        </p:nvSpPr>
        <p:spPr>
          <a:xfrm>
            <a:off x="1330970" y="2535698"/>
            <a:ext cx="6134100" cy="2062063"/>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Tìm đọc các bài về những tấm gương sáng của Đội</a:t>
            </a:r>
          </a:p>
          <a:p>
            <a:pPr marL="457200" indent="-457200" algn="just">
              <a:buClr>
                <a:schemeClr val="dk1"/>
              </a:buClr>
              <a:buSzPts val="3200"/>
              <a:buFont typeface="Arial"/>
              <a:buChar char="•"/>
            </a:pPr>
            <a:r>
              <a:rPr lang="en-US" sz="3200" b="1">
                <a:solidFill>
                  <a:schemeClr val="dk1"/>
                </a:solidFill>
                <a:latin typeface="Calibri"/>
                <a:ea typeface="Calibri"/>
                <a:cs typeface="Calibri"/>
                <a:sym typeface="Calibri"/>
              </a:rPr>
              <a:t>Lập Kế hoạch phấn đấu trở thành Đội viên.</a:t>
            </a:r>
            <a:endParaRPr lang="en-US" sz="3200"/>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
                                            <p:txEl>
                                              <p:pRg st="0" end="0"/>
                                            </p:txEl>
                                          </p:spTgt>
                                        </p:tgtEl>
                                        <p:attrNameLst>
                                          <p:attrName>style.visibility</p:attrName>
                                        </p:attrNameLst>
                                      </p:cBhvr>
                                      <p:to>
                                        <p:strVal val="visible"/>
                                      </p:to>
                                    </p:set>
                                    <p:animEffect transition="in" filter="fade">
                                      <p:cBhvr>
                                        <p:cTn id="12" dur="500"/>
                                        <p:tgtEl>
                                          <p:spTgt spid="3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
                                            <p:txEl>
                                              <p:pRg st="1" end="1"/>
                                            </p:txEl>
                                          </p:spTgt>
                                        </p:tgtEl>
                                        <p:attrNameLst>
                                          <p:attrName>style.visibility</p:attrName>
                                        </p:attrNameLst>
                                      </p:cBhvr>
                                      <p:to>
                                        <p:strVal val="visible"/>
                                      </p:to>
                                    </p:set>
                                    <p:animEffect transition="in" filter="fade">
                                      <p:cBhvr>
                                        <p:cTn id="17" dur="500"/>
                                        <p:tgtEl>
                                          <p:spTgt spid="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19" descr="610654865b9c2"/>
          <p:cNvPicPr preferRelativeResize="0"/>
          <p:nvPr/>
        </p:nvPicPr>
        <p:blipFill rotWithShape="1">
          <a:blip r:embed="rId3">
            <a:alphaModFix/>
          </a:blip>
          <a:srcRect/>
          <a:stretch/>
        </p:blipFill>
        <p:spPr>
          <a:xfrm>
            <a:off x="182" y="0"/>
            <a:ext cx="12192635" cy="6945630"/>
          </a:xfrm>
          <a:prstGeom prst="rect">
            <a:avLst/>
          </a:prstGeom>
          <a:noFill/>
          <a:ln>
            <a:noFill/>
          </a:ln>
        </p:spPr>
      </p:pic>
      <p:grpSp>
        <p:nvGrpSpPr>
          <p:cNvPr id="394" name="Google Shape;394;p19"/>
          <p:cNvGrpSpPr/>
          <p:nvPr/>
        </p:nvGrpSpPr>
        <p:grpSpPr>
          <a:xfrm>
            <a:off x="3055144" y="416764"/>
            <a:ext cx="8266535" cy="5543693"/>
            <a:chOff x="1068992" y="339109"/>
            <a:chExt cx="10583177" cy="6724170"/>
          </a:xfrm>
        </p:grpSpPr>
        <p:sp>
          <p:nvSpPr>
            <p:cNvPr id="395" name="Google Shape;395;p19"/>
            <p:cNvSpPr/>
            <p:nvPr/>
          </p:nvSpPr>
          <p:spPr>
            <a:xfrm rot="344791">
              <a:off x="1331381" y="828233"/>
              <a:ext cx="10058399" cy="5745922"/>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6" name="Google Shape;396;p19"/>
            <p:cNvSpPr/>
            <p:nvPr/>
          </p:nvSpPr>
          <p:spPr>
            <a:xfrm>
              <a:off x="1227083" y="675833"/>
              <a:ext cx="10058399" cy="57459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397" name="Google Shape;397;p19" descr="未标题-2"/>
          <p:cNvPicPr preferRelativeResize="0"/>
          <p:nvPr/>
        </p:nvPicPr>
        <p:blipFill rotWithShape="1">
          <a:blip r:embed="rId4">
            <a:alphaModFix/>
          </a:blip>
          <a:srcRect/>
          <a:stretch/>
        </p:blipFill>
        <p:spPr>
          <a:xfrm>
            <a:off x="0" y="1402576"/>
            <a:ext cx="4134885" cy="3673067"/>
          </a:xfrm>
          <a:prstGeom prst="rect">
            <a:avLst/>
          </a:prstGeom>
          <a:noFill/>
          <a:ln>
            <a:noFill/>
          </a:ln>
        </p:spPr>
      </p:pic>
      <p:pic>
        <p:nvPicPr>
          <p:cNvPr id="398" name="Google Shape;398;p19" descr="610654865b9c2"/>
          <p:cNvPicPr preferRelativeResize="0"/>
          <p:nvPr/>
        </p:nvPicPr>
        <p:blipFill rotWithShape="1">
          <a:blip r:embed="rId5">
            <a:alphaModFix/>
          </a:blip>
          <a:srcRect/>
          <a:stretch/>
        </p:blipFill>
        <p:spPr>
          <a:xfrm>
            <a:off x="14605" y="2442845"/>
            <a:ext cx="12192635" cy="4502150"/>
          </a:xfrm>
          <a:prstGeom prst="rect">
            <a:avLst/>
          </a:prstGeom>
          <a:noFill/>
          <a:ln>
            <a:noFill/>
          </a:ln>
        </p:spPr>
      </p:pic>
      <p:pic>
        <p:nvPicPr>
          <p:cNvPr id="399" name="Google Shape;399;p19"/>
          <p:cNvPicPr preferRelativeResize="0"/>
          <p:nvPr/>
        </p:nvPicPr>
        <p:blipFill rotWithShape="1">
          <a:blip r:embed="rId6">
            <a:alphaModFix/>
          </a:blip>
          <a:srcRect/>
          <a:stretch/>
        </p:blipFill>
        <p:spPr>
          <a:xfrm>
            <a:off x="10587909" y="636"/>
            <a:ext cx="1588100" cy="1710690"/>
          </a:xfrm>
          <a:prstGeom prst="rect">
            <a:avLst/>
          </a:prstGeom>
          <a:noFill/>
          <a:ln>
            <a:noFill/>
          </a:ln>
        </p:spPr>
      </p:pic>
      <p:pic>
        <p:nvPicPr>
          <p:cNvPr id="400" name="Google Shape;400;p19"/>
          <p:cNvPicPr preferRelativeResize="0"/>
          <p:nvPr/>
        </p:nvPicPr>
        <p:blipFill rotWithShape="1">
          <a:blip r:embed="rId7">
            <a:alphaModFix/>
          </a:blip>
          <a:srcRect/>
          <a:stretch/>
        </p:blipFill>
        <p:spPr>
          <a:xfrm>
            <a:off x="3368818" y="1731143"/>
            <a:ext cx="8407113" cy="27861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500"/>
                                        <p:tgtEl>
                                          <p:spTgt spid="400"/>
                                        </p:tgtEl>
                                        <p:attrNameLst>
                                          <p:attrName>ppt_w</p:attrName>
                                        </p:attrNameLst>
                                      </p:cBhvr>
                                      <p:tavLst>
                                        <p:tav tm="0">
                                          <p:val>
                                            <p:strVal val="0"/>
                                          </p:val>
                                        </p:tav>
                                        <p:tav tm="100000">
                                          <p:val>
                                            <p:strVal val="#ppt_w"/>
                                          </p:val>
                                        </p:tav>
                                      </p:tavLst>
                                    </p:anim>
                                    <p:anim calcmode="lin" valueType="num">
                                      <p:cBhvr additive="base">
                                        <p:cTn id="8" dur="500"/>
                                        <p:tgtEl>
                                          <p:spTgt spid="4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E91D-DA72-2C23-841D-C6B5A28A2450}"/>
            </a:ext>
          </a:extLst>
        </p:cNvPr>
        <p:cNvGrpSpPr/>
        <p:nvPr/>
      </p:nvGrpSpPr>
      <p:grpSpPr>
        <a:xfrm>
          <a:off x="0" y="0"/>
          <a:ext cx="0" cy="0"/>
          <a:chOff x="0" y="0"/>
          <a:chExt cx="0" cy="0"/>
        </a:xfrm>
      </p:grpSpPr>
      <p:pic>
        <p:nvPicPr>
          <p:cNvPr id="3" name="Picture 2" descr="A person giving flowers to a group of children&#10;&#10;Description automatically generated">
            <a:extLst>
              <a:ext uri="{FF2B5EF4-FFF2-40B4-BE49-F238E27FC236}">
                <a16:creationId xmlns:a16="http://schemas.microsoft.com/office/drawing/2014/main" id="{1327C73C-8D4B-0D00-35FD-DD476029D189}"/>
              </a:ext>
            </a:extLst>
          </p:cNvPr>
          <p:cNvPicPr>
            <a:picLocks noChangeAspect="1"/>
          </p:cNvPicPr>
          <p:nvPr/>
        </p:nvPicPr>
        <p:blipFill>
          <a:blip r:embed="rId4"/>
          <a:stretch>
            <a:fillRect/>
          </a:stretch>
        </p:blipFill>
        <p:spPr>
          <a:xfrm>
            <a:off x="407772" y="104311"/>
            <a:ext cx="9440563" cy="6649378"/>
          </a:xfrm>
          <a:prstGeom prst="rect">
            <a:avLst/>
          </a:prstGeom>
        </p:spPr>
      </p:pic>
      <p:pic>
        <p:nvPicPr>
          <p:cNvPr id="2" name="Nhạc nền đoc thơ hay tuyệt">
            <a:hlinkClick r:id="" action="ppaction://media"/>
            <a:extLst>
              <a:ext uri="{FF2B5EF4-FFF2-40B4-BE49-F238E27FC236}">
                <a16:creationId xmlns:a16="http://schemas.microsoft.com/office/drawing/2014/main" id="{6CF8F1BA-6999-6FDB-8CCD-796D4C4C3D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753689"/>
            <a:ext cx="12192000" cy="673272"/>
          </a:xfrm>
          <a:prstGeom prst="rect">
            <a:avLst/>
          </a:prstGeom>
        </p:spPr>
      </p:pic>
    </p:spTree>
    <p:extLst>
      <p:ext uri="{BB962C8B-B14F-4D97-AF65-F5344CB8AC3E}">
        <p14:creationId xmlns:p14="http://schemas.microsoft.com/office/powerpoint/2010/main" val="46458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633">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E44E-E90F-54BB-372F-204A7F5D4596}"/>
            </a:ext>
          </a:extLst>
        </p:cNvPr>
        <p:cNvGrpSpPr/>
        <p:nvPr/>
      </p:nvGrpSpPr>
      <p:grpSpPr>
        <a:xfrm>
          <a:off x="0" y="0"/>
          <a:ext cx="0" cy="0"/>
          <a:chOff x="0" y="0"/>
          <a:chExt cx="0" cy="0"/>
        </a:xfrm>
      </p:grpSpPr>
      <p:sp>
        <p:nvSpPr>
          <p:cNvPr id="2" name="Text Box 17">
            <a:extLst>
              <a:ext uri="{FF2B5EF4-FFF2-40B4-BE49-F238E27FC236}">
                <a16:creationId xmlns:a16="http://schemas.microsoft.com/office/drawing/2014/main" id="{E2EC0BA0-D02E-66AF-94A6-B87C601FC8DC}"/>
              </a:ext>
            </a:extLst>
          </p:cNvPr>
          <p:cNvSpPr txBox="1">
            <a:spLocks noChangeArrowheads="1"/>
          </p:cNvSpPr>
          <p:nvPr/>
        </p:nvSpPr>
        <p:spPr bwMode="auto">
          <a:xfrm>
            <a:off x="580768" y="964674"/>
            <a:ext cx="8592457" cy="112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6600" b="1">
                <a:solidFill>
                  <a:schemeClr val="accent5"/>
                </a:solidFill>
                <a:effectLst>
                  <a:outerShdw blurRad="38100" dist="38100" dir="2700000" algn="tl">
                    <a:srgbClr val="000000">
                      <a:alpha val="43137"/>
                    </a:srgbClr>
                  </a:outerShdw>
                </a:effectLst>
                <a:latin typeface="Times New Roman" pitchFamily="18" charset="0"/>
              </a:rPr>
              <a:t>Văn nghệ chào mừng</a:t>
            </a:r>
          </a:p>
        </p:txBody>
      </p:sp>
      <p:sp>
        <p:nvSpPr>
          <p:cNvPr id="4" name="Text Box 17">
            <a:extLst>
              <a:ext uri="{FF2B5EF4-FFF2-40B4-BE49-F238E27FC236}">
                <a16:creationId xmlns:a16="http://schemas.microsoft.com/office/drawing/2014/main" id="{EA29AC8B-1A7C-8527-9AAF-83B2998DC4A3}"/>
              </a:ext>
            </a:extLst>
          </p:cNvPr>
          <p:cNvSpPr txBox="1">
            <a:spLocks noChangeArrowheads="1"/>
          </p:cNvSpPr>
          <p:nvPr/>
        </p:nvSpPr>
        <p:spPr bwMode="auto">
          <a:xfrm>
            <a:off x="963826" y="2245803"/>
            <a:ext cx="8592457" cy="7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a:solidFill>
                  <a:srgbClr val="0070C0"/>
                </a:solidFill>
                <a:effectLst>
                  <a:outerShdw blurRad="38100" dist="38100" dir="2700000" algn="tl">
                    <a:srgbClr val="000000">
                      <a:alpha val="43137"/>
                    </a:srgbClr>
                  </a:outerShdw>
                </a:effectLst>
                <a:latin typeface="Times New Roman" pitchFamily="18" charset="0"/>
              </a:rPr>
              <a:t>1. Đọc thơ : Ngày em vào Đội</a:t>
            </a:r>
          </a:p>
        </p:txBody>
      </p:sp>
      <p:sp>
        <p:nvSpPr>
          <p:cNvPr id="5" name="Text Box 17">
            <a:extLst>
              <a:ext uri="{FF2B5EF4-FFF2-40B4-BE49-F238E27FC236}">
                <a16:creationId xmlns:a16="http://schemas.microsoft.com/office/drawing/2014/main" id="{E7C5C318-3F8B-2696-BC98-FD17CC129E90}"/>
              </a:ext>
            </a:extLst>
          </p:cNvPr>
          <p:cNvSpPr txBox="1">
            <a:spLocks noChangeArrowheads="1"/>
          </p:cNvSpPr>
          <p:nvPr/>
        </p:nvSpPr>
        <p:spPr bwMode="auto">
          <a:xfrm>
            <a:off x="1075038" y="3031593"/>
            <a:ext cx="8592457" cy="7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a:solidFill>
                  <a:srgbClr val="0070C0"/>
                </a:solidFill>
                <a:effectLst>
                  <a:outerShdw blurRad="38100" dist="38100" dir="2700000" algn="tl">
                    <a:srgbClr val="000000">
                      <a:alpha val="43137"/>
                    </a:srgbClr>
                  </a:outerShdw>
                </a:effectLst>
                <a:latin typeface="Times New Roman" pitchFamily="18" charset="0"/>
              </a:rPr>
              <a:t>2. Gương sáng Phạm Ngọc Đa</a:t>
            </a:r>
          </a:p>
        </p:txBody>
      </p:sp>
    </p:spTree>
    <p:extLst>
      <p:ext uri="{BB962C8B-B14F-4D97-AF65-F5344CB8AC3E}">
        <p14:creationId xmlns:p14="http://schemas.microsoft.com/office/powerpoint/2010/main" val="16415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
                                        </p:tgtEl>
                                        <p:attrNameLst>
                                          <p:attrName>style.color</p:attrName>
                                        </p:attrNameLst>
                                      </p:cBhvr>
                                      <p:by>
                                        <p:hsl h="7200000" s="0" l="0"/>
                                      </p:by>
                                    </p:animClr>
                                    <p:animClr clrSpc="hsl" dir="cw">
                                      <p:cBhvr>
                                        <p:cTn id="9" dur="2000" fill="hold"/>
                                        <p:tgtEl>
                                          <p:spTgt spid="2"/>
                                        </p:tgtEl>
                                        <p:attrNameLst>
                                          <p:attrName>fillcolor</p:attrName>
                                        </p:attrNameLst>
                                      </p:cBhvr>
                                      <p:by>
                                        <p:hsl h="7200000" s="0" l="0"/>
                                      </p:by>
                                    </p:animClr>
                                    <p:animClr clrSpc="hsl" dir="cw">
                                      <p:cBhvr>
                                        <p:cTn id="10" dur="2000" fill="hold"/>
                                        <p:tgtEl>
                                          <p:spTgt spid="2"/>
                                        </p:tgtEl>
                                        <p:attrNameLst>
                                          <p:attrName>stroke.color</p:attrName>
                                        </p:attrNameLst>
                                      </p:cBhvr>
                                      <p:by>
                                        <p:hsl h="7200000" s="0" l="0"/>
                                      </p:by>
                                    </p:animClr>
                                    <p:set>
                                      <p:cBhvr>
                                        <p:cTn id="11" dur="2000" fill="hold"/>
                                        <p:tgtEl>
                                          <p:spTgt spid="2"/>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4"/>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4"/>
                                        </p:tgtEl>
                                        <p:attrNameLst>
                                          <p:attrName>style.color</p:attrName>
                                        </p:attrNameLst>
                                      </p:cBhvr>
                                      <p:by>
                                        <p:hsl h="7200000" s="0" l="0"/>
                                      </p:by>
                                    </p:animClr>
                                    <p:animClr clrSpc="hsl" dir="cw">
                                      <p:cBhvr>
                                        <p:cTn id="16" dur="2000" fill="hold"/>
                                        <p:tgtEl>
                                          <p:spTgt spid="4"/>
                                        </p:tgtEl>
                                        <p:attrNameLst>
                                          <p:attrName>fillcolor</p:attrName>
                                        </p:attrNameLst>
                                      </p:cBhvr>
                                      <p:by>
                                        <p:hsl h="7200000" s="0" l="0"/>
                                      </p:by>
                                    </p:animClr>
                                    <p:animClr clrSpc="hsl" dir="cw">
                                      <p:cBhvr>
                                        <p:cTn id="17" dur="2000" fill="hold"/>
                                        <p:tgtEl>
                                          <p:spTgt spid="4"/>
                                        </p:tgtEl>
                                        <p:attrNameLst>
                                          <p:attrName>stroke.color</p:attrName>
                                        </p:attrNameLst>
                                      </p:cBhvr>
                                      <p:by>
                                        <p:hsl h="7200000" s="0" l="0"/>
                                      </p:by>
                                    </p:animClr>
                                    <p:set>
                                      <p:cBhvr>
                                        <p:cTn id="18" dur="2000" fill="hold"/>
                                        <p:tgtEl>
                                          <p:spTgt spid="4"/>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tube&#10;&#10;Description automatically generated">
            <a:extLst>
              <a:ext uri="{FF2B5EF4-FFF2-40B4-BE49-F238E27FC236}">
                <a16:creationId xmlns:a16="http://schemas.microsoft.com/office/drawing/2014/main" id="{C9E318AF-4932-B589-AEF8-FCC151C78136}"/>
              </a:ext>
            </a:extLst>
          </p:cNvPr>
          <p:cNvPicPr>
            <a:picLocks noChangeAspect="1"/>
          </p:cNvPicPr>
          <p:nvPr/>
        </p:nvPicPr>
        <p:blipFill>
          <a:blip r:embed="rId2"/>
          <a:stretch>
            <a:fillRect/>
          </a:stretch>
        </p:blipFill>
        <p:spPr>
          <a:xfrm>
            <a:off x="86884" y="447934"/>
            <a:ext cx="4040274" cy="5962134"/>
          </a:xfrm>
          <a:prstGeom prst="rect">
            <a:avLst/>
          </a:prstGeom>
        </p:spPr>
      </p:pic>
      <p:pic>
        <p:nvPicPr>
          <p:cNvPr id="5" name="Picture 4" descr="A sign in the grass&#10;&#10;Description automatically generated">
            <a:extLst>
              <a:ext uri="{FF2B5EF4-FFF2-40B4-BE49-F238E27FC236}">
                <a16:creationId xmlns:a16="http://schemas.microsoft.com/office/drawing/2014/main" id="{E7E872EC-BA32-879A-B556-9B253E1582B3}"/>
              </a:ext>
            </a:extLst>
          </p:cNvPr>
          <p:cNvPicPr>
            <a:picLocks noChangeAspect="1"/>
          </p:cNvPicPr>
          <p:nvPr/>
        </p:nvPicPr>
        <p:blipFill>
          <a:blip r:embed="rId3"/>
          <a:stretch>
            <a:fillRect/>
          </a:stretch>
        </p:blipFill>
        <p:spPr>
          <a:xfrm>
            <a:off x="4232243" y="447934"/>
            <a:ext cx="7959757" cy="5962134"/>
          </a:xfrm>
          <a:prstGeom prst="rect">
            <a:avLst/>
          </a:prstGeom>
        </p:spPr>
      </p:pic>
    </p:spTree>
    <p:extLst>
      <p:ext uri="{BB962C8B-B14F-4D97-AF65-F5344CB8AC3E}">
        <p14:creationId xmlns:p14="http://schemas.microsoft.com/office/powerpoint/2010/main" val="53109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CE61-25F0-9301-265B-B76E341BA863}"/>
            </a:ext>
          </a:extLst>
        </p:cNvPr>
        <p:cNvGrpSpPr/>
        <p:nvPr/>
      </p:nvGrpSpPr>
      <p:grpSpPr>
        <a:xfrm>
          <a:off x="0" y="0"/>
          <a:ext cx="0" cy="0"/>
          <a:chOff x="0" y="0"/>
          <a:chExt cx="0" cy="0"/>
        </a:xfrm>
      </p:grpSpPr>
      <p:sp>
        <p:nvSpPr>
          <p:cNvPr id="2" name="Text Box 17">
            <a:extLst>
              <a:ext uri="{FF2B5EF4-FFF2-40B4-BE49-F238E27FC236}">
                <a16:creationId xmlns:a16="http://schemas.microsoft.com/office/drawing/2014/main" id="{D5945F20-542B-B2A2-4044-7391E4F9331B}"/>
              </a:ext>
            </a:extLst>
          </p:cNvPr>
          <p:cNvSpPr txBox="1">
            <a:spLocks noChangeArrowheads="1"/>
          </p:cNvSpPr>
          <p:nvPr/>
        </p:nvSpPr>
        <p:spPr bwMode="auto">
          <a:xfrm>
            <a:off x="0" y="2027355"/>
            <a:ext cx="10565027" cy="232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7200" b="1">
                <a:solidFill>
                  <a:schemeClr val="accent5"/>
                </a:solidFill>
                <a:effectLst>
                  <a:outerShdw blurRad="38100" dist="38100" dir="2700000" algn="tl">
                    <a:srgbClr val="000000">
                      <a:alpha val="43137"/>
                    </a:srgbClr>
                  </a:outerShdw>
                </a:effectLst>
                <a:latin typeface="Times New Roman" pitchFamily="18" charset="0"/>
              </a:rPr>
              <a:t>PHẦN II : SINH HOẠT </a:t>
            </a:r>
          </a:p>
          <a:p>
            <a:pPr algn="ctr" eaLnBrk="1" hangingPunct="1">
              <a:defRPr/>
            </a:pPr>
            <a:r>
              <a:rPr lang="en-US" sz="7200" b="1">
                <a:solidFill>
                  <a:schemeClr val="accent5"/>
                </a:solidFill>
                <a:effectLst>
                  <a:outerShdw blurRad="38100" dist="38100" dir="2700000" algn="tl">
                    <a:srgbClr val="000000">
                      <a:alpha val="43137"/>
                    </a:srgbClr>
                  </a:outerShdw>
                </a:effectLst>
                <a:latin typeface="Times New Roman" pitchFamily="18" charset="0"/>
              </a:rPr>
              <a:t>THEO CHỦ ĐỀ</a:t>
            </a:r>
          </a:p>
        </p:txBody>
      </p:sp>
    </p:spTree>
    <p:extLst>
      <p:ext uri="{BB962C8B-B14F-4D97-AF65-F5344CB8AC3E}">
        <p14:creationId xmlns:p14="http://schemas.microsoft.com/office/powerpoint/2010/main" val="74873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
                                        </p:tgtEl>
                                        <p:attrNameLst>
                                          <p:attrName>style.color</p:attrName>
                                        </p:attrNameLst>
                                      </p:cBhvr>
                                      <p:by>
                                        <p:hsl h="7200000" s="0" l="0"/>
                                      </p:by>
                                    </p:animClr>
                                    <p:animClr clrSpc="hsl" dir="cw">
                                      <p:cBhvr>
                                        <p:cTn id="9" dur="2000" fill="hold"/>
                                        <p:tgtEl>
                                          <p:spTgt spid="2"/>
                                        </p:tgtEl>
                                        <p:attrNameLst>
                                          <p:attrName>fillcolor</p:attrName>
                                        </p:attrNameLst>
                                      </p:cBhvr>
                                      <p:by>
                                        <p:hsl h="7200000" s="0" l="0"/>
                                      </p:by>
                                    </p:animClr>
                                    <p:animClr clrSpc="hsl" dir="cw">
                                      <p:cBhvr>
                                        <p:cTn id="10" dur="2000" fill="hold"/>
                                        <p:tgtEl>
                                          <p:spTgt spid="2"/>
                                        </p:tgtEl>
                                        <p:attrNameLst>
                                          <p:attrName>stroke.color</p:attrName>
                                        </p:attrNameLst>
                                      </p:cBhvr>
                                      <p:by>
                                        <p:hsl h="7200000" s="0" l="0"/>
                                      </p:by>
                                    </p:animClr>
                                    <p:set>
                                      <p:cBhvr>
                                        <p:cTn id="11" dur="2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 descr="610654865b9c2"/>
          <p:cNvPicPr preferRelativeResize="0"/>
          <p:nvPr/>
        </p:nvPicPr>
        <p:blipFill rotWithShape="1">
          <a:blip r:embed="rId3">
            <a:alphaModFix/>
          </a:blip>
          <a:srcRect/>
          <a:stretch/>
        </p:blipFill>
        <p:spPr>
          <a:xfrm>
            <a:off x="14605" y="-43815"/>
            <a:ext cx="12192635" cy="6945630"/>
          </a:xfrm>
          <a:prstGeom prst="rect">
            <a:avLst/>
          </a:prstGeom>
          <a:noFill/>
          <a:ln>
            <a:noFill/>
          </a:ln>
        </p:spPr>
      </p:pic>
      <p:grpSp>
        <p:nvGrpSpPr>
          <p:cNvPr id="147" name="Google Shape;147;p1"/>
          <p:cNvGrpSpPr/>
          <p:nvPr/>
        </p:nvGrpSpPr>
        <p:grpSpPr>
          <a:xfrm>
            <a:off x="2245519" y="631389"/>
            <a:ext cx="8266535" cy="5271142"/>
            <a:chOff x="1068992" y="339109"/>
            <a:chExt cx="10583177" cy="6724170"/>
          </a:xfrm>
        </p:grpSpPr>
        <p:sp>
          <p:nvSpPr>
            <p:cNvPr id="148" name="Google Shape;148;p1"/>
            <p:cNvSpPr/>
            <p:nvPr/>
          </p:nvSpPr>
          <p:spPr>
            <a:xfrm rot="344791">
              <a:off x="1331381" y="828233"/>
              <a:ext cx="10058399" cy="5745922"/>
            </a:xfrm>
            <a:prstGeom prst="rect">
              <a:avLst/>
            </a:prstGeom>
            <a:solidFill>
              <a:srgbClr val="FE8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9" name="Google Shape;149;p1"/>
            <p:cNvSpPr/>
            <p:nvPr/>
          </p:nvSpPr>
          <p:spPr>
            <a:xfrm>
              <a:off x="1227083" y="675833"/>
              <a:ext cx="10058399" cy="57459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150" name="Google Shape;150;p1" descr="610654865b9c2"/>
          <p:cNvPicPr preferRelativeResize="0"/>
          <p:nvPr/>
        </p:nvPicPr>
        <p:blipFill rotWithShape="1">
          <a:blip r:embed="rId4">
            <a:alphaModFix/>
          </a:blip>
          <a:srcRect/>
          <a:stretch/>
        </p:blipFill>
        <p:spPr>
          <a:xfrm>
            <a:off x="14605" y="3332976"/>
            <a:ext cx="12192635" cy="3604287"/>
          </a:xfrm>
          <a:prstGeom prst="rect">
            <a:avLst/>
          </a:prstGeom>
          <a:noFill/>
          <a:ln>
            <a:noFill/>
          </a:ln>
        </p:spPr>
      </p:pic>
      <p:pic>
        <p:nvPicPr>
          <p:cNvPr id="151" name="Google Shape;151;p1"/>
          <p:cNvPicPr preferRelativeResize="0"/>
          <p:nvPr/>
        </p:nvPicPr>
        <p:blipFill rotWithShape="1">
          <a:blip r:embed="rId5">
            <a:alphaModFix/>
          </a:blip>
          <a:srcRect/>
          <a:stretch/>
        </p:blipFill>
        <p:spPr>
          <a:xfrm>
            <a:off x="11084011" y="-79264"/>
            <a:ext cx="1176368" cy="1161141"/>
          </a:xfrm>
          <a:prstGeom prst="rect">
            <a:avLst/>
          </a:prstGeom>
          <a:noFill/>
          <a:ln>
            <a:noFill/>
          </a:ln>
        </p:spPr>
      </p:pic>
      <p:pic>
        <p:nvPicPr>
          <p:cNvPr id="152" name="Google Shape;152;p1"/>
          <p:cNvPicPr preferRelativeResize="0"/>
          <p:nvPr/>
        </p:nvPicPr>
        <p:blipFill rotWithShape="1">
          <a:blip r:embed="rId6">
            <a:alphaModFix/>
          </a:blip>
          <a:srcRect/>
          <a:stretch/>
        </p:blipFill>
        <p:spPr>
          <a:xfrm>
            <a:off x="4325301" y="675833"/>
            <a:ext cx="1727420" cy="1097672"/>
          </a:xfrm>
          <a:prstGeom prst="rect">
            <a:avLst/>
          </a:prstGeom>
          <a:noFill/>
          <a:ln>
            <a:noFill/>
          </a:ln>
        </p:spPr>
      </p:pic>
      <p:pic>
        <p:nvPicPr>
          <p:cNvPr id="153" name="Google Shape;153;p1"/>
          <p:cNvPicPr preferRelativeResize="0"/>
          <p:nvPr/>
        </p:nvPicPr>
        <p:blipFill rotWithShape="1">
          <a:blip r:embed="rId7">
            <a:alphaModFix/>
          </a:blip>
          <a:srcRect/>
          <a:stretch/>
        </p:blipFill>
        <p:spPr>
          <a:xfrm>
            <a:off x="3566240" y="987603"/>
            <a:ext cx="5813806" cy="1516935"/>
          </a:xfrm>
          <a:prstGeom prst="rect">
            <a:avLst/>
          </a:prstGeom>
          <a:noFill/>
          <a:ln>
            <a:noFill/>
          </a:ln>
        </p:spPr>
      </p:pic>
      <p:pic>
        <p:nvPicPr>
          <p:cNvPr id="156" name="Google Shape;156;p1"/>
          <p:cNvPicPr preferRelativeResize="0"/>
          <p:nvPr/>
        </p:nvPicPr>
        <p:blipFill rotWithShape="1">
          <a:blip r:embed="rId8">
            <a:alphaModFix/>
          </a:blip>
          <a:srcRect/>
          <a:stretch/>
        </p:blipFill>
        <p:spPr>
          <a:xfrm>
            <a:off x="-67924" y="0"/>
            <a:ext cx="2588912" cy="2656359"/>
          </a:xfrm>
          <a:prstGeom prst="rect">
            <a:avLst/>
          </a:prstGeom>
          <a:noFill/>
          <a:ln>
            <a:noFill/>
          </a:ln>
        </p:spPr>
      </p:pic>
      <p:pic>
        <p:nvPicPr>
          <p:cNvPr id="157" name="Google Shape;157;p1"/>
          <p:cNvPicPr preferRelativeResize="0"/>
          <p:nvPr/>
        </p:nvPicPr>
        <p:blipFill rotWithShape="1">
          <a:blip r:embed="rId9">
            <a:alphaModFix/>
          </a:blip>
          <a:srcRect/>
          <a:stretch/>
        </p:blipFill>
        <p:spPr>
          <a:xfrm>
            <a:off x="8850118" y="3185546"/>
            <a:ext cx="4046732" cy="4046732"/>
          </a:xfrm>
          <a:prstGeom prst="rect">
            <a:avLst/>
          </a:prstGeom>
          <a:noFill/>
          <a:ln>
            <a:noFill/>
          </a:ln>
        </p:spPr>
      </p:pic>
      <p:sp>
        <p:nvSpPr>
          <p:cNvPr id="2" name="Google Shape;170;p2">
            <a:extLst>
              <a:ext uri="{FF2B5EF4-FFF2-40B4-BE49-F238E27FC236}">
                <a16:creationId xmlns:a16="http://schemas.microsoft.com/office/drawing/2014/main" id="{4DEA675F-FD56-6207-72E0-7C92C05A86A1}"/>
              </a:ext>
            </a:extLst>
          </p:cNvPr>
          <p:cNvSpPr txBox="1"/>
          <p:nvPr/>
        </p:nvSpPr>
        <p:spPr>
          <a:xfrm>
            <a:off x="1915472" y="2685847"/>
            <a:ext cx="911534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a:solidFill>
                  <a:srgbClr val="002060"/>
                </a:solidFill>
                <a:latin typeface="Calibri"/>
                <a:ea typeface="Calibri"/>
                <a:cs typeface="Calibri"/>
                <a:sym typeface="Calibri"/>
              </a:rPr>
              <a:t>BÀI 11 : GƯƠNG SÁNG ĐỘI TA</a:t>
            </a:r>
            <a:endParaRPr sz="5400" b="1" i="0" u="none" strike="noStrike" cap="none">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p:tgtEl>
                                          <p:spTgt spid="147"/>
                                        </p:tgtEl>
                                        <p:attrNameLst>
                                          <p:attrName>ppt_w</p:attrName>
                                        </p:attrNameLst>
                                      </p:cBhvr>
                                      <p:tavLst>
                                        <p:tav tm="0">
                                          <p:val>
                                            <p:strVal val="0"/>
                                          </p:val>
                                        </p:tav>
                                        <p:tav tm="100000">
                                          <p:val>
                                            <p:strVal val="#ppt_w"/>
                                          </p:val>
                                        </p:tav>
                                      </p:tavLst>
                                    </p:anim>
                                    <p:anim calcmode="lin" valueType="num">
                                      <p:cBhvr additive="base">
                                        <p:cTn id="8" dur="500"/>
                                        <p:tgtEl>
                                          <p:spTgt spid="147"/>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par>
                                <p:cTn id="18" presetID="10" presetClass="entr" presetSubtype="0" fill="hold" nodeType="with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1000"/>
                                        <p:tgtEl>
                                          <p:spTgt spid="1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11C7-0D94-0ACE-7F3A-01C7493E07AC}"/>
              </a:ext>
            </a:extLst>
          </p:cNvPr>
          <p:cNvSpPr>
            <a:spLocks noGrp="1"/>
          </p:cNvSpPr>
          <p:nvPr>
            <p:ph type="title"/>
          </p:nvPr>
        </p:nvSpPr>
        <p:spPr>
          <a:xfrm>
            <a:off x="1083963" y="1091513"/>
            <a:ext cx="4574288" cy="1320800"/>
          </a:xfrm>
        </p:spPr>
        <p:txBody>
          <a:bodyPr>
            <a:normAutofit/>
          </a:bodyPr>
          <a:lstStyle/>
          <a:p>
            <a:r>
              <a:rPr lang="en-US" sz="4400" b="1" u="sng">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C92FB53F-8FF5-EC48-02A6-74399D4115B1}"/>
              </a:ext>
            </a:extLst>
          </p:cNvPr>
          <p:cNvSpPr>
            <a:spLocks noGrp="1"/>
          </p:cNvSpPr>
          <p:nvPr>
            <p:ph idx="1"/>
          </p:nvPr>
        </p:nvSpPr>
        <p:spPr>
          <a:xfrm>
            <a:off x="677334" y="2160589"/>
            <a:ext cx="9961834" cy="3880773"/>
          </a:xfrm>
        </p:spPr>
        <p:txBody>
          <a:bodyPr>
            <a:normAutofit/>
          </a:bodyPr>
          <a:lstStyle/>
          <a:p>
            <a:r>
              <a:rPr lang="vi-VN" sz="3600" b="1">
                <a:effectLst/>
                <a:latin typeface="Times New Roman" panose="02020603050405020304" pitchFamily="18" charset="0"/>
                <a:ea typeface="Times New Roman" panose="02020603050405020304" pitchFamily="18" charset="0"/>
              </a:rPr>
              <a:t>-</a:t>
            </a:r>
            <a:r>
              <a:rPr lang="en-US" sz="3600" b="1">
                <a:effectLst/>
                <a:latin typeface="Times New Roman" panose="02020603050405020304" pitchFamily="18" charset="0"/>
                <a:ea typeface="Times New Roman" panose="02020603050405020304" pitchFamily="18" charset="0"/>
              </a:rPr>
              <a:t> </a:t>
            </a:r>
            <a:r>
              <a:rPr lang="en-US" sz="3600">
                <a:effectLst/>
                <a:latin typeface="Times New Roman" panose="02020603050405020304" pitchFamily="18" charset="0"/>
                <a:ea typeface="Times New Roman" panose="02020603050405020304" pitchFamily="18" charset="0"/>
              </a:rPr>
              <a:t>HS ghi nhớ được những thông tin về anh Kim Đồng và HS chia sẻ được những quyết tâm phấn đấu để trở thành đội viên, góp phần xây dựng "Trường học hạnh phúc"</a:t>
            </a:r>
          </a:p>
          <a:p>
            <a:endParaRPr lang="en-US" sz="3600"/>
          </a:p>
        </p:txBody>
      </p:sp>
    </p:spTree>
    <p:extLst>
      <p:ext uri="{BB962C8B-B14F-4D97-AF65-F5344CB8AC3E}">
        <p14:creationId xmlns:p14="http://schemas.microsoft.com/office/powerpoint/2010/main" val="3703396816"/>
      </p:ext>
    </p:extLst>
  </p:cSld>
  <p:clrMapOvr>
    <a:masterClrMapping/>
  </p:clrMapOvr>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439</Words>
  <Application>Microsoft Office PowerPoint</Application>
  <PresentationFormat>Widescreen</PresentationFormat>
  <Paragraphs>38</Paragraphs>
  <Slides>34</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Georgia</vt:lpstr>
      <vt:lpstr>Google Sans</vt:lpstr>
      <vt:lpstr>Times New Roman</vt:lpstr>
      <vt:lpstr>Trebuchet MS</vt:lpstr>
      <vt:lpstr>Wingdings 3</vt:lpstr>
      <vt:lpstr>1_Simple Light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LỜI HỨA CỦA NHI  ĐỒNG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huong</dc:creator>
  <cp:lastModifiedBy>Thương Phạm</cp:lastModifiedBy>
  <cp:revision>32</cp:revision>
  <dcterms:created xsi:type="dcterms:W3CDTF">2022-09-10T00:54:05Z</dcterms:created>
  <dcterms:modified xsi:type="dcterms:W3CDTF">2024-11-15T16:15:11Z</dcterms:modified>
</cp:coreProperties>
</file>