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27" r:id="rId2"/>
    <p:sldId id="408" r:id="rId3"/>
    <p:sldId id="426" r:id="rId4"/>
    <p:sldId id="455" r:id="rId5"/>
    <p:sldId id="457" r:id="rId6"/>
    <p:sldId id="459" r:id="rId7"/>
    <p:sldId id="461" r:id="rId8"/>
    <p:sldId id="465" r:id="rId9"/>
    <p:sldId id="463" r:id="rId10"/>
    <p:sldId id="464" r:id="rId11"/>
    <p:sldId id="340"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00CC"/>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0" d="100"/>
          <a:sy n="50" d="100"/>
        </p:scale>
        <p:origin x="568" y="4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BÁT TRANG</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4119" y="3997612"/>
            <a:ext cx="137922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30: NHỮNG NGỌN HẢI ĐĂNG(T2)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597415" y="3528076"/>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785519" y="1266918"/>
            <a:ext cx="71628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5. Viết câu ứng dụng.</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559775" y="4708519"/>
            <a:ext cx="11915176" cy="1791516"/>
          </a:xfrm>
          <a:prstGeom prst="rect">
            <a:avLst/>
          </a:prstGeom>
        </p:spPr>
        <p:txBody>
          <a:bodyPr wrap="square">
            <a:spAutoFit/>
          </a:bodyPr>
          <a:lstStyle/>
          <a:p>
            <a:pPr algn="just">
              <a:lnSpc>
                <a:spcPct val="125000"/>
              </a:lnSpc>
              <a:spcBef>
                <a:spcPts val="200"/>
              </a:spcBef>
            </a:pPr>
            <a:r>
              <a:rPr lang="vi-VN" sz="4350" b="1">
                <a:solidFill>
                  <a:srgbClr val="0000CC"/>
                </a:solidFill>
                <a:latin typeface="HP001 4 hàng" pitchFamily="34" charset="0"/>
                <a:cs typeface="Times New Roman" pitchFamily="18" charset="0"/>
              </a:rPr>
              <a:t>ĐŬg Tháp jưƟ cò bay </a:t>
            </a:r>
            <a:r>
              <a:rPr lang="el-GR" sz="4350" b="1">
                <a:solidFill>
                  <a:srgbClr val="0000CC"/>
                </a:solidFill>
                <a:latin typeface="HP001 4 hàng" pitchFamily="34" charset="0"/>
                <a:cs typeface="Times New Roman" pitchFamily="18" charset="0"/>
              </a:rPr>
              <a:t>κ</a:t>
            </a:r>
            <a:r>
              <a:rPr lang="vi-VN" sz="4350" b="1">
                <a:solidFill>
                  <a:srgbClr val="0000CC"/>
                </a:solidFill>
                <a:latin typeface="HP001 4 hàng" pitchFamily="34" charset="0"/>
                <a:cs typeface="Times New Roman" pitchFamily="18" charset="0"/>
              </a:rPr>
              <a:t>ẳng cá</a:t>
            </a:r>
            <a:r>
              <a:rPr lang="el-GR" sz="4350" b="1">
                <a:solidFill>
                  <a:srgbClr val="0000CC"/>
                </a:solidFill>
                <a:latin typeface="HP001 4 hàng" pitchFamily="34" charset="0"/>
                <a:cs typeface="Times New Roman" pitchFamily="18" charset="0"/>
              </a:rPr>
              <a:t>ζ</a:t>
            </a:r>
          </a:p>
          <a:p>
            <a:pPr algn="just">
              <a:lnSpc>
                <a:spcPct val="125000"/>
              </a:lnSpc>
              <a:spcBef>
                <a:spcPts val="200"/>
              </a:spcBef>
            </a:pPr>
            <a:r>
              <a:rPr lang="vi-VN" sz="4350" b="1">
                <a:solidFill>
                  <a:srgbClr val="0000CC"/>
                </a:solidFill>
                <a:latin typeface="HP001 4 hàng" pitchFamily="34" charset="0"/>
                <a:cs typeface="Times New Roman" pitchFamily="18" charset="0"/>
              </a:rPr>
              <a:t>Nư</a:t>
            </a:r>
            <a:r>
              <a:rPr lang="el-GR" sz="4350" b="1">
                <a:solidFill>
                  <a:srgbClr val="0000CC"/>
                </a:solidFill>
                <a:latin typeface="HP001 4 hàng" pitchFamily="34" charset="0"/>
                <a:cs typeface="Times New Roman" pitchFamily="18" charset="0"/>
              </a:rPr>
              <a:t>ϐ </a:t>
            </a:r>
            <a:r>
              <a:rPr lang="vi-VN" sz="4350" b="1">
                <a:solidFill>
                  <a:srgbClr val="0000CC"/>
                </a:solidFill>
                <a:latin typeface="HP001 4 hàng" pitchFamily="34" charset="0"/>
                <a:cs typeface="Times New Roman" pitchFamily="18" charset="0"/>
              </a:rPr>
              <a:t>Tháp MưƟ l</a:t>
            </a:r>
            <a:r>
              <a:rPr lang="el-GR" sz="4350" b="1">
                <a:solidFill>
                  <a:srgbClr val="0000CC"/>
                </a:solidFill>
                <a:latin typeface="HP001 4 hàng" pitchFamily="34" charset="0"/>
                <a:cs typeface="Times New Roman" pitchFamily="18" charset="0"/>
              </a:rPr>
              <a:t>Ϊ</a:t>
            </a:r>
            <a:r>
              <a:rPr lang="vi-VN" sz="4350" b="1">
                <a:solidFill>
                  <a:srgbClr val="0000CC"/>
                </a:solidFill>
                <a:latin typeface="HP001 4 hàng" pitchFamily="34" charset="0"/>
                <a:cs typeface="Times New Roman" pitchFamily="18" charset="0"/>
              </a:rPr>
              <a:t>g lá</a:t>
            </a:r>
            <a:r>
              <a:rPr lang="el-GR" sz="4350" b="1">
                <a:solidFill>
                  <a:srgbClr val="0000CC"/>
                </a:solidFill>
                <a:latin typeface="HP001 4 hàng" pitchFamily="34" charset="0"/>
                <a:cs typeface="Times New Roman" pitchFamily="18" charset="0"/>
              </a:rPr>
              <a:t>ζ </a:t>
            </a:r>
            <a:r>
              <a:rPr lang="vi-VN" sz="4350" b="1">
                <a:solidFill>
                  <a:srgbClr val="0000CC"/>
                </a:solidFill>
                <a:latin typeface="HP001 4 hàng" pitchFamily="34" charset="0"/>
                <a:cs typeface="Times New Roman" pitchFamily="18" charset="0"/>
              </a:rPr>
              <a:t>cá Ǉį</a:t>
            </a:r>
            <a:endParaRPr lang="en-US" sz="435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813090189"/>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ngọn hải đăng cao nhất thế giớ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228600"/>
            <a:ext cx="15544800" cy="8680891"/>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Nêu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p>
        </p:txBody>
      </p:sp>
      <p:sp>
        <p:nvSpPr>
          <p:cNvPr id="45" name="Rectangle 44"/>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6" name="Rectangle 45"/>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12" name="Rectangle 11"/>
          <p:cNvSpPr/>
          <p:nvPr/>
        </p:nvSpPr>
        <p:spPr>
          <a:xfrm>
            <a:off x="5916725" y="3617800"/>
            <a:ext cx="9841594"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Hải đăng phát sáng trong đêm để tàu thuyền định hướng đi lại giữa đại dương.....</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5600701" y="4974428"/>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bằng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34" name="Rectangle 33"/>
          <p:cNvSpPr/>
          <p:nvPr/>
        </p:nvSpPr>
        <p:spPr>
          <a:xfrm>
            <a:off x="5917852" y="6365966"/>
            <a:ext cx="9688067"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Những ngọn hải đăng được thắp sáng bằng điện năng lượng mặt trời.</a:t>
            </a:r>
            <a:endParaRPr 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5084510" y="149573"/>
            <a:ext cx="5579076" cy="1493205"/>
            <a:chOff x="5084510" y="149573"/>
            <a:chExt cx="5579076" cy="1493205"/>
          </a:xfrm>
        </p:grpSpPr>
        <p:grpSp>
          <p:nvGrpSpPr>
            <p:cNvPr id="36" name="Group 35"/>
            <p:cNvGrpSpPr/>
            <p:nvPr/>
          </p:nvGrpSpPr>
          <p:grpSpPr>
            <a:xfrm>
              <a:off x="5084510" y="149573"/>
              <a:ext cx="5492209" cy="994235"/>
              <a:chOff x="4998717" y="210532"/>
              <a:chExt cx="5399539" cy="994235"/>
            </a:xfrm>
          </p:grpSpPr>
          <p:sp>
            <p:nvSpPr>
              <p:cNvPr id="38" name="TextBox 37"/>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39" name="TextBox 38"/>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37"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4"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giữ</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sao?Em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917852" y="4648200"/>
            <a:ext cx="9688067" cy="3416320"/>
          </a:xfrm>
          <a:prstGeom prst="rect">
            <a:avLst/>
          </a:prstGeom>
        </p:spPr>
        <p:txBody>
          <a:bodyPr wrap="square">
            <a:spAutoFit/>
          </a:bodyPr>
          <a:lstStyle/>
          <a:p>
            <a:pPr indent="457200" algn="just"/>
            <a:r>
              <a:rPr lang="nl-NL" sz="3600" b="1" dirty="0">
                <a:solidFill>
                  <a:srgbClr val="0000FF"/>
                </a:solidFill>
                <a:latin typeface="Times New Roman" panose="02020603050405020304" pitchFamily="18" charset="0"/>
                <a:cs typeface="Times New Roman" panose="02020603050405020304" pitchFamily="18" charset="0"/>
              </a:rPr>
              <a:t>+ ( Để tàu thuyền đi lại trên biển không bị mất phương hướng, những ngọn hải đăng không bao giờ được tắt. Những người làm nhiệm vụ phải làm việc suốt ngày đêm...)</a:t>
            </a:r>
            <a:endParaRPr lang="en-US" sz="3600" b="1" dirty="0">
              <a:solidFill>
                <a:srgbClr val="0000FF"/>
              </a:solidFill>
              <a:latin typeface="Times New Roman" panose="02020603050405020304" pitchFamily="18" charset="0"/>
              <a:cs typeface="Times New Roman" panose="02020603050405020304" pitchFamily="18" charset="0"/>
            </a:endParaRPr>
          </a:p>
          <a:p>
            <a:pPr indent="457200" algn="just"/>
            <a:r>
              <a:rPr lang="nl-NL" sz="3600" b="1" dirty="0">
                <a:solidFill>
                  <a:srgbClr val="0000FF"/>
                </a:solidFill>
                <a:latin typeface="Times New Roman" panose="02020603050405020304" pitchFamily="18" charset="0"/>
                <a:cs typeface="Times New Roman" panose="02020603050405020304" pitchFamily="18" charset="0"/>
              </a:rPr>
              <a:t>+Công việc của những người canh giữ hải đăng vô cùng vất vả, hiểm nguy ...</a:t>
            </a:r>
            <a:endParaRPr 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5084510" y="149573"/>
            <a:ext cx="5579076" cy="1493205"/>
            <a:chOff x="5084510" y="149573"/>
            <a:chExt cx="5579076" cy="1493205"/>
          </a:xfrm>
        </p:grpSpPr>
        <p:grpSp>
          <p:nvGrpSpPr>
            <p:cNvPr id="37" name="Group 36"/>
            <p:cNvGrpSpPr/>
            <p:nvPr/>
          </p:nvGrpSpPr>
          <p:grpSpPr>
            <a:xfrm>
              <a:off x="5084510" y="149573"/>
              <a:ext cx="5492209" cy="994235"/>
              <a:chOff x="4998717" y="210532"/>
              <a:chExt cx="5399539" cy="994235"/>
            </a:xfrm>
          </p:grpSpPr>
          <p:sp>
            <p:nvSpPr>
              <p:cNvPr id="39" name="TextBox 38"/>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40" name="TextBox 39"/>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38"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cxnSp>
        <p:nvCxnSpPr>
          <p:cNvPr id="41" name="Straight Connector 40"/>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3" name="Rectangle 42"/>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4" name="Rectangle 43"/>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50" name="Rectangle 49"/>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315149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62747" y="2691544"/>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Sắp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xếp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ý </a:t>
            </a:r>
            <a:r>
              <a:rPr lang="en-US" sz="3600" b="1" dirty="0" err="1">
                <a:solidFill>
                  <a:srgbClr val="FF0000"/>
                </a:solidFill>
                <a:latin typeface="Times New Roman" pitchFamily="18" charset="0"/>
                <a:cs typeface="Times New Roman" pitchFamily="18" charset="0"/>
              </a:rPr>
              <a:t>dưới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học</a:t>
            </a:r>
            <a:r>
              <a:rPr lang="en-US" sz="3600" b="1" dirty="0">
                <a:solidFill>
                  <a:srgbClr val="FF0000"/>
                </a:solidFill>
                <a:latin typeface="Times New Roman" pitchFamily="18" charset="0"/>
                <a:cs typeface="Times New Roman" pitchFamily="18" charset="0"/>
              </a:rPr>
              <a:t>?</a:t>
            </a:r>
          </a:p>
        </p:txBody>
      </p:sp>
      <p:pic>
        <p:nvPicPr>
          <p:cNvPr id="2050" name="Picture 2" descr="Đọc: Những ngọn hải đăng trang 136, 137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119" y="3891873"/>
            <a:ext cx="8991600" cy="240979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786381" y="6401381"/>
            <a:ext cx="10233818" cy="2308324"/>
          </a:xfrm>
          <a:prstGeom prst="rect">
            <a:avLst/>
          </a:prstGeom>
        </p:spPr>
        <p:txBody>
          <a:bodyPr wrap="square">
            <a:spAutoFit/>
          </a:bodyPr>
          <a:lstStyle/>
          <a:p>
            <a:pPr algn="just"/>
            <a:r>
              <a:rPr lang="en-US" sz="3600" b="1" dirty="0">
                <a:solidFill>
                  <a:srgbClr val="0000FF"/>
                </a:solidFill>
                <a:latin typeface="Times New Roman" pitchFamily="18" charset="0"/>
                <a:cs typeface="Times New Roman" pitchFamily="18" charset="0"/>
              </a:rPr>
              <a:t>    </a:t>
            </a:r>
            <a:r>
              <a:rPr lang="vi-VN" sz="3600" b="1" dirty="0">
                <a:solidFill>
                  <a:srgbClr val="0000FF"/>
                </a:solidFill>
                <a:latin typeface="Times New Roman" panose="02020603050405020304" pitchFamily="18" charset="0"/>
                <a:cs typeface="Times New Roman" panose="02020603050405020304" pitchFamily="18" charset="0"/>
              </a:rPr>
              <a:t>Sắp xếp các ý theo trình tự bài đọc là:</a:t>
            </a:r>
          </a:p>
          <a:p>
            <a:pPr algn="just"/>
            <a:r>
              <a:rPr lang="vi-VN" sz="3600" b="1" dirty="0">
                <a:solidFill>
                  <a:srgbClr val="0000FF"/>
                </a:solidFill>
                <a:latin typeface="Times New Roman" panose="02020603050405020304" pitchFamily="18" charset="0"/>
                <a:cs typeface="Times New Roman" panose="02020603050405020304" pitchFamily="18" charset="0"/>
              </a:rPr>
              <a:t>1. Vai trò của những ngọn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2. Công việc của những người canh giữ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3. Ca ngợi những người canh giữ hải đăng.</a:t>
            </a:r>
          </a:p>
        </p:txBody>
      </p:sp>
      <p:grpSp>
        <p:nvGrpSpPr>
          <p:cNvPr id="23" name="Group 22"/>
          <p:cNvGrpSpPr/>
          <p:nvPr/>
        </p:nvGrpSpPr>
        <p:grpSpPr>
          <a:xfrm>
            <a:off x="5084510" y="149573"/>
            <a:ext cx="5579076" cy="1493205"/>
            <a:chOff x="5084510" y="149573"/>
            <a:chExt cx="5579076" cy="1493205"/>
          </a:xfrm>
        </p:grpSpPr>
        <p:grpSp>
          <p:nvGrpSpPr>
            <p:cNvPr id="34" name="Group 33"/>
            <p:cNvGrpSpPr/>
            <p:nvPr/>
          </p:nvGrpSpPr>
          <p:grpSpPr>
            <a:xfrm>
              <a:off x="5084510" y="149573"/>
              <a:ext cx="5492209" cy="994235"/>
              <a:chOff x="4998717" y="210532"/>
              <a:chExt cx="5399539" cy="994235"/>
            </a:xfrm>
          </p:grpSpPr>
          <p:sp>
            <p:nvSpPr>
              <p:cNvPr id="36" name="TextBox 35"/>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37" name="TextBox 36"/>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35"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cxnSp>
        <p:nvCxnSpPr>
          <p:cNvPr id="38" name="Straight Connector 37"/>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0" name="Rectangle 39"/>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873691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96975" y="1907107"/>
            <a:ext cx="2332316" cy="684212"/>
            <a:chOff x="1338517" y="1458360"/>
            <a:chExt cx="2332316" cy="684212"/>
          </a:xfrm>
        </p:grpSpPr>
        <p:sp>
          <p:nvSpPr>
            <p:cNvPr id="28" name="Rectangle 27"/>
            <p:cNvSpPr/>
            <p:nvPr/>
          </p:nvSpPr>
          <p:spPr>
            <a:xfrm>
              <a:off x="1351086" y="145836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 name="Group 1"/>
          <p:cNvGrpSpPr/>
          <p:nvPr/>
        </p:nvGrpSpPr>
        <p:grpSpPr>
          <a:xfrm>
            <a:off x="6004720" y="3563423"/>
            <a:ext cx="9525001" cy="4503736"/>
            <a:chOff x="6004720" y="3563423"/>
            <a:chExt cx="9525001" cy="4503736"/>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64042" y="4336424"/>
              <a:ext cx="8137525" cy="2862322"/>
            </a:xfrm>
            <a:prstGeom prst="rect">
              <a:avLst/>
            </a:prstGeom>
          </p:spPr>
          <p:txBody>
            <a:bodyPr>
              <a:spAutoFit/>
            </a:bodyPr>
            <a:lstStyle/>
            <a:p>
              <a:pPr algn="just"/>
              <a:r>
                <a:rPr lang="nl-NL" sz="3600" b="1" dirty="0">
                  <a:solidFill>
                    <a:srgbClr val="FF0000"/>
                  </a:solidFill>
                  <a:latin typeface="Times New Roman" panose="02020603050405020304" pitchFamily="18" charset="0"/>
                  <a:cs typeface="Times New Roman" panose="02020603050405020304" pitchFamily="18" charset="0"/>
                </a:rPr>
                <a:t>Công việc của những người canh giữ hải đăng vô cùng vất vả, hiểm </a:t>
              </a:r>
              <a:r>
                <a:rPr lang="nl-NL" sz="3600" b="1">
                  <a:solidFill>
                    <a:srgbClr val="FF0000"/>
                  </a:solidFill>
                  <a:latin typeface="Times New Roman" panose="02020603050405020304" pitchFamily="18" charset="0"/>
                  <a:cs typeface="Times New Roman" panose="02020603050405020304" pitchFamily="18" charset="0"/>
                </a:rPr>
                <a:t>nguy. Làm </a:t>
              </a:r>
              <a:r>
                <a:rPr lang="nl-NL" sz="3600" b="1" dirty="0">
                  <a:solidFill>
                    <a:srgbClr val="FF0000"/>
                  </a:solidFill>
                  <a:latin typeface="Times New Roman" panose="02020603050405020304" pitchFamily="18" charset="0"/>
                  <a:cs typeface="Times New Roman" panose="02020603050405020304" pitchFamily="18" charset="0"/>
                </a:rPr>
                <a:t>tốt công việc đó, những người canh giữ hải đăng đã chứng tỏ tình yêu với biển đảo, với đất nước.</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36" name="Rectangle 35"/>
          <p:cNvSpPr/>
          <p:nvPr/>
        </p:nvSpPr>
        <p:spPr>
          <a:xfrm>
            <a:off x="8821659" y="2782627"/>
            <a:ext cx="3004351"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0000"/>
                </a:solidFill>
                <a:latin typeface="Times New Roman" pitchFamily="18" charset="0"/>
                <a:cs typeface="Times New Roman" pitchFamily="18" charset="0"/>
              </a:rPr>
              <a:t>NỘI DUNG</a:t>
            </a:r>
          </a:p>
        </p:txBody>
      </p:sp>
      <p:grpSp>
        <p:nvGrpSpPr>
          <p:cNvPr id="23" name="Group 22"/>
          <p:cNvGrpSpPr/>
          <p:nvPr/>
        </p:nvGrpSpPr>
        <p:grpSpPr>
          <a:xfrm>
            <a:off x="5084510" y="149573"/>
            <a:ext cx="5579076" cy="1493205"/>
            <a:chOff x="5084510" y="149573"/>
            <a:chExt cx="5579076" cy="1493205"/>
          </a:xfrm>
        </p:grpSpPr>
        <p:grpSp>
          <p:nvGrpSpPr>
            <p:cNvPr id="24" name="Group 23"/>
            <p:cNvGrpSpPr/>
            <p:nvPr/>
          </p:nvGrpSpPr>
          <p:grpSpPr>
            <a:xfrm>
              <a:off x="5084510" y="149573"/>
              <a:ext cx="5492209" cy="994235"/>
              <a:chOff x="4998717" y="210532"/>
              <a:chExt cx="5399539" cy="994235"/>
            </a:xfrm>
          </p:grpSpPr>
          <p:sp>
            <p:nvSpPr>
              <p:cNvPr id="37" name="TextBox 36"/>
              <p:cNvSpPr txBox="1"/>
              <p:nvPr/>
            </p:nvSpPr>
            <p:spPr>
              <a:xfrm>
                <a:off x="4998717" y="210532"/>
                <a:ext cx="5399539" cy="523220"/>
              </a:xfrm>
              <a:prstGeom prst="rect">
                <a:avLst/>
              </a:prstGeom>
              <a:no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38" name="TextBox 37"/>
              <p:cNvSpPr txBox="1"/>
              <p:nvPr/>
            </p:nvSpPr>
            <p:spPr>
              <a:xfrm>
                <a:off x="6651116" y="743102"/>
                <a:ext cx="1967927" cy="461665"/>
              </a:xfrm>
              <a:prstGeom prst="rect">
                <a:avLst/>
              </a:prstGeom>
              <a:noFill/>
            </p:spPr>
            <p:txBody>
              <a:bodyPr wrap="none" rtlCol="0">
                <a:spAutoFit/>
              </a:bodyPr>
              <a:lstStyle/>
              <a:p>
                <a:r>
                  <a:rPr lang="en-US" sz="2400" b="1" u="sng">
                    <a:solidFill>
                      <a:srgbClr val="FF0066"/>
                    </a:solidFill>
                    <a:latin typeface="Times New Roman" pitchFamily="18" charset="0"/>
                    <a:cs typeface="Times New Roman" pitchFamily="18" charset="0"/>
                  </a:rPr>
                  <a:t>TIẾNG VIỆT</a:t>
                </a:r>
              </a:p>
            </p:txBody>
          </p:sp>
        </p:grpSp>
        <p:sp>
          <p:nvSpPr>
            <p:cNvPr id="35"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grpSp>
      <p:cxnSp>
        <p:nvCxnSpPr>
          <p:cNvPr id="39" name="Straight Connector 38"/>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1" name="Rectangle 40"/>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415772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617134" y="1266918"/>
            <a:ext cx="6709289"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M</a:t>
            </a:r>
            <a:endParaRPr lang="en-US" sz="3600" b="1" dirty="0">
              <a:solidFill>
                <a:srgbClr val="0000CC"/>
              </a:solidFill>
              <a:latin typeface="Times New Roman" pitchFamily="18" charset="0"/>
              <a:cs typeface="Times New Roman" pitchFamily="18" charset="0"/>
            </a:endParaRPr>
          </a:p>
        </p:txBody>
      </p:sp>
      <p:pic>
        <p:nvPicPr>
          <p:cNvPr id="2" name="Hướng dẫn viết chữ M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7504" y="3352388"/>
            <a:ext cx="9144000" cy="5359408"/>
          </a:xfrm>
          <a:prstGeom prst="rect">
            <a:avLst/>
          </a:prstGeom>
        </p:spPr>
      </p:pic>
    </p:spTree>
    <p:extLst>
      <p:ext uri="{BB962C8B-B14F-4D97-AF65-F5344CB8AC3E}">
        <p14:creationId xmlns:p14="http://schemas.microsoft.com/office/powerpoint/2010/main" val="295527736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617134" y="1266918"/>
            <a:ext cx="6709289"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N</a:t>
            </a:r>
            <a:endParaRPr lang="en-US" sz="3600" b="1" dirty="0">
              <a:solidFill>
                <a:srgbClr val="0000CC"/>
              </a:solidFill>
              <a:latin typeface="Times New Roman" pitchFamily="18" charset="0"/>
              <a:cs typeface="Times New Roman" pitchFamily="18" charset="0"/>
            </a:endParaRPr>
          </a:p>
        </p:txBody>
      </p:sp>
      <p:pic>
        <p:nvPicPr>
          <p:cNvPr id="3" name="Hướng dẫn viết chữ N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5104" y="3352388"/>
            <a:ext cx="9448800" cy="5258716"/>
          </a:xfrm>
          <a:prstGeom prst="rect">
            <a:avLst/>
          </a:prstGeom>
        </p:spPr>
      </p:pic>
    </p:spTree>
    <p:extLst>
      <p:ext uri="{BB962C8B-B14F-4D97-AF65-F5344CB8AC3E}">
        <p14:creationId xmlns:p14="http://schemas.microsoft.com/office/powerpoint/2010/main" val="1212437290"/>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242719" y="1234958"/>
            <a:ext cx="68580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5. Viết câu ứng dụng.</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15823" y="4861343"/>
            <a:ext cx="3390900" cy="769441"/>
          </a:xfrm>
          <a:prstGeom prst="rect">
            <a:avLst/>
          </a:prstGeom>
        </p:spPr>
        <p:txBody>
          <a:bodyPr wrap="square">
            <a:spAutoFit/>
          </a:bodyPr>
          <a:lstStyle/>
          <a:p>
            <a:pPr algn="just"/>
            <a:r>
              <a:rPr lang="en-US" sz="4400" b="1" dirty="0" err="1">
                <a:solidFill>
                  <a:srgbClr val="0000CC"/>
                </a:solidFill>
                <a:latin typeface="HP001 4 hàng" pitchFamily="34" charset="0"/>
                <a:cs typeface="Times New Roman" pitchFamily="18" charset="0"/>
              </a:rPr>
              <a:t>Mũi</a:t>
            </a:r>
            <a:r>
              <a:rPr lang="en-US" sz="4400" b="1" dirty="0">
                <a:solidFill>
                  <a:srgbClr val="0000CC"/>
                </a:solidFill>
                <a:latin typeface="HP001 4 hàng" pitchFamily="34" charset="0"/>
                <a:cs typeface="Times New Roman" pitchFamily="18" charset="0"/>
              </a:rPr>
              <a:t> né</a:t>
            </a:r>
          </a:p>
        </p:txBody>
      </p:sp>
    </p:spTree>
    <p:extLst>
      <p:ext uri="{BB962C8B-B14F-4D97-AF65-F5344CB8AC3E}">
        <p14:creationId xmlns:p14="http://schemas.microsoft.com/office/powerpoint/2010/main" val="2417903542"/>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9865</TotalTime>
  <Words>671</Words>
  <Application>Microsoft Office PowerPoint</Application>
  <PresentationFormat>Custom</PresentationFormat>
  <Paragraphs>87</Paragraphs>
  <Slides>11</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Nhật Lệ lô</cp:lastModifiedBy>
  <cp:revision>1067</cp:revision>
  <dcterms:created xsi:type="dcterms:W3CDTF">2008-09-09T22:52:10Z</dcterms:created>
  <dcterms:modified xsi:type="dcterms:W3CDTF">2024-12-12T02:20:57Z</dcterms:modified>
</cp:coreProperties>
</file>