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6C42D4-DE7B-400D-90BB-C4AEEB395A94}" type="datetimeFigureOut">
              <a:rPr lang="en-US" smtClean="0"/>
              <a:t>16/11/2024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78969-4F6C-41B1-ADC3-05D7F328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460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593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4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686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934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272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787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42CE-78BD-4B03-B29B-542C302031C3}" type="datetimeFigureOut">
              <a:rPr lang="en-US" smtClean="0"/>
              <a:t>16/11/2024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8BE7F-8A4D-49AA-AC11-609524E88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432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42CE-78BD-4B03-B29B-542C302031C3}" type="datetimeFigureOut">
              <a:rPr lang="en-US" smtClean="0"/>
              <a:t>16/11/2024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8BE7F-8A4D-49AA-AC11-609524E88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615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42CE-78BD-4B03-B29B-542C302031C3}" type="datetimeFigureOut">
              <a:rPr lang="en-US" smtClean="0"/>
              <a:t>16/11/2024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8BE7F-8A4D-49AA-AC11-609524E88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360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42CE-78BD-4B03-B29B-542C302031C3}" type="datetimeFigureOut">
              <a:rPr lang="en-US" smtClean="0"/>
              <a:t>16/11/2024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8BE7F-8A4D-49AA-AC11-609524E88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725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42CE-78BD-4B03-B29B-542C302031C3}" type="datetimeFigureOut">
              <a:rPr lang="en-US" smtClean="0"/>
              <a:t>16/11/2024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8BE7F-8A4D-49AA-AC11-609524E88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11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42CE-78BD-4B03-B29B-542C302031C3}" type="datetimeFigureOut">
              <a:rPr lang="en-US" smtClean="0"/>
              <a:t>16/11/2024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8BE7F-8A4D-49AA-AC11-609524E88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860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42CE-78BD-4B03-B29B-542C302031C3}" type="datetimeFigureOut">
              <a:rPr lang="en-US" smtClean="0"/>
              <a:t>16/11/2024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8BE7F-8A4D-49AA-AC11-609524E88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59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42CE-78BD-4B03-B29B-542C302031C3}" type="datetimeFigureOut">
              <a:rPr lang="en-US" smtClean="0"/>
              <a:t>16/11/2024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8BE7F-8A4D-49AA-AC11-609524E88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331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42CE-78BD-4B03-B29B-542C302031C3}" type="datetimeFigureOut">
              <a:rPr lang="en-US" smtClean="0"/>
              <a:t>16/11/2024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8BE7F-8A4D-49AA-AC11-609524E88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285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42CE-78BD-4B03-B29B-542C302031C3}" type="datetimeFigureOut">
              <a:rPr lang="en-US" smtClean="0"/>
              <a:t>16/11/2024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8BE7F-8A4D-49AA-AC11-609524E88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16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42CE-78BD-4B03-B29B-542C302031C3}" type="datetimeFigureOut">
              <a:rPr lang="en-US" smtClean="0"/>
              <a:t>16/11/2024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8BE7F-8A4D-49AA-AC11-609524E88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892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842CE-78BD-4B03-B29B-542C302031C3}" type="datetimeFigureOut">
              <a:rPr lang="en-US" smtClean="0"/>
              <a:t>16/11/2024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8BE7F-8A4D-49AA-AC11-609524E88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030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11" Type="http://schemas.openxmlformats.org/officeDocument/2006/relationships/image" Target="../media/image42.gif"/><Relationship Id="rId5" Type="http://schemas.openxmlformats.org/officeDocument/2006/relationships/audio" Target="../media/audio6.wav"/><Relationship Id="rId10" Type="http://schemas.openxmlformats.org/officeDocument/2006/relationships/image" Target="../media/image41.gif"/><Relationship Id="rId4" Type="http://schemas.openxmlformats.org/officeDocument/2006/relationships/audio" Target="../media/audio5.wav"/><Relationship Id="rId9" Type="http://schemas.openxmlformats.org/officeDocument/2006/relationships/audio" Target="../media/audio8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41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6.wav"/><Relationship Id="rId11" Type="http://schemas.openxmlformats.org/officeDocument/2006/relationships/image" Target="../media/image42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41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6.wav"/><Relationship Id="rId11" Type="http://schemas.openxmlformats.org/officeDocument/2006/relationships/image" Target="../media/image42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5.png"/><Relationship Id="rId3" Type="http://schemas.openxmlformats.org/officeDocument/2006/relationships/image" Target="../media/image4.png"/><Relationship Id="rId7" Type="http://schemas.openxmlformats.org/officeDocument/2006/relationships/image" Target="../media/image43.png"/><Relationship Id="rId12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8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12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8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0.svg"/><Relationship Id="rId3" Type="http://schemas.openxmlformats.org/officeDocument/2006/relationships/image" Target="../media/image5.png"/><Relationship Id="rId7" Type="http://schemas.openxmlformats.org/officeDocument/2006/relationships/image" Target="../media/image24.svg"/><Relationship Id="rId12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8.svg"/><Relationship Id="rId5" Type="http://schemas.openxmlformats.org/officeDocument/2006/relationships/image" Target="../media/image4.png"/><Relationship Id="rId10" Type="http://schemas.openxmlformats.org/officeDocument/2006/relationships/image" Target="../media/image24.png"/><Relationship Id="rId4" Type="http://schemas.microsoft.com/office/2007/relationships/hdphoto" Target="../media/hdphoto2.wdp"/><Relationship Id="rId9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svg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3" y="-14514"/>
            <a:ext cx="12194613" cy="68615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16643" y="2735106"/>
            <a:ext cx="7558736" cy="33547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VIỆT</a:t>
            </a:r>
          </a:p>
          <a:p>
            <a:pPr algn="ctr"/>
            <a:r>
              <a:rPr lang="en-US" sz="36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 13 - TIẾT 2</a:t>
            </a:r>
          </a:p>
          <a:p>
            <a:pPr algn="ctr"/>
            <a:r>
              <a:rPr lang="en-US" sz="32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LUYỆN TỪ VÀ CÂU: LUYỆN TẬP VỀ ĐỘNGTỪ</a:t>
            </a:r>
            <a:endParaRPr lang="en-US" sz="3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n-US" sz="3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3600" i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Hoàng </a:t>
            </a:r>
            <a:r>
              <a:rPr lang="en-US" sz="3600" i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Vân Chi</a:t>
            </a:r>
          </a:p>
          <a:p>
            <a:pPr algn="ctr"/>
            <a:r>
              <a:rPr lang="en-US" sz="3600" b="0" i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0" i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4E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F674DB-3B87-A3BE-03BE-95850F2E0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712" y="4371258"/>
            <a:ext cx="2696813" cy="225809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906EED-366F-051A-A6FD-19AD2E89C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05774" y="4516877"/>
            <a:ext cx="2667227" cy="224843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B45231-83BF-7C77-D4A5-CB32831A8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0" y="190147"/>
            <a:ext cx="2820545" cy="141856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64227" y="740230"/>
            <a:ext cx="7460344" cy="629627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73548"/>
              </a:avLst>
            </a:prstTxWarp>
            <a:spAutoFit/>
          </a:bodyPr>
          <a:lstStyle/>
          <a:p>
            <a:pPr algn="ctr"/>
            <a:r>
              <a:rPr lang="en-US" sz="8800" b="1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CHÀO MỪNG CÁC THẦY CÔ GIÁO VỀ DỰ GIỜ</a:t>
            </a:r>
          </a:p>
        </p:txBody>
      </p:sp>
    </p:spTree>
    <p:extLst>
      <p:ext uri="{BB962C8B-B14F-4D97-AF65-F5344CB8AC3E}">
        <p14:creationId xmlns:p14="http://schemas.microsoft.com/office/powerpoint/2010/main" val="197374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3" y="0"/>
            <a:ext cx="12194613" cy="6861527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F32E554-684D-3B09-43C7-E3FA15A3667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608667" y="719666"/>
          <a:ext cx="8940800" cy="5577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0">
                  <a:extLst>
                    <a:ext uri="{9D8B030D-6E8A-4147-A177-3AD203B41FA5}">
                      <a16:colId xmlns:a16="http://schemas.microsoft.com/office/drawing/2014/main" val="2657529053"/>
                    </a:ext>
                  </a:extLst>
                </a:gridCol>
                <a:gridCol w="4470400">
                  <a:extLst>
                    <a:ext uri="{9D8B030D-6E8A-4147-A177-3AD203B41FA5}">
                      <a16:colId xmlns:a16="http://schemas.microsoft.com/office/drawing/2014/main" val="3656596138"/>
                    </a:ext>
                  </a:extLst>
                </a:gridCol>
              </a:tblGrid>
              <a:tr h="2689012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FFC000"/>
                          </a:solidFill>
                        </a:rPr>
                        <a:t>a. </a:t>
                      </a:r>
                      <a:r>
                        <a:rPr lang="en-US" sz="3200" dirty="0" err="1">
                          <a:solidFill>
                            <a:srgbClr val="FFC000"/>
                          </a:solidFill>
                        </a:rPr>
                        <a:t>Chứa</a:t>
                      </a:r>
                      <a:r>
                        <a:rPr lang="en-US" sz="32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C000"/>
                          </a:solidFill>
                        </a:rPr>
                        <a:t>tiếng</a:t>
                      </a:r>
                      <a:r>
                        <a:rPr lang="en-US" sz="32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C000"/>
                          </a:solidFill>
                        </a:rPr>
                        <a:t>yêu</a:t>
                      </a:r>
                      <a:r>
                        <a:rPr lang="en-US" sz="3200" dirty="0">
                          <a:solidFill>
                            <a:srgbClr val="FFC000"/>
                          </a:solidFill>
                        </a:rPr>
                        <a:t>: </a:t>
                      </a:r>
                      <a:r>
                        <a:rPr lang="en-US" sz="3200" dirty="0" err="1">
                          <a:solidFill>
                            <a:srgbClr val="FFC000"/>
                          </a:solidFill>
                        </a:rPr>
                        <a:t>Yêu</a:t>
                      </a:r>
                      <a:r>
                        <a:rPr lang="en-US" sz="32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C000"/>
                          </a:solidFill>
                        </a:rPr>
                        <a:t>quý</a:t>
                      </a:r>
                      <a:r>
                        <a:rPr lang="en-US" sz="3200" dirty="0">
                          <a:solidFill>
                            <a:srgbClr val="FFC000"/>
                          </a:solidFill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FFC000"/>
                          </a:solidFill>
                        </a:rPr>
                        <a:t>yêu</a:t>
                      </a:r>
                      <a:r>
                        <a:rPr lang="en-US" sz="32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C000"/>
                          </a:solidFill>
                        </a:rPr>
                        <a:t>thương</a:t>
                      </a:r>
                      <a:r>
                        <a:rPr lang="en-US" sz="3200" dirty="0">
                          <a:solidFill>
                            <a:srgbClr val="FFC000"/>
                          </a:solidFill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FFC000"/>
                          </a:solidFill>
                        </a:rPr>
                        <a:t>yêu</a:t>
                      </a:r>
                      <a:r>
                        <a:rPr lang="en-US" sz="3200" dirty="0">
                          <a:solidFill>
                            <a:srgbClr val="FFC000"/>
                          </a:solidFill>
                        </a:rPr>
                        <a:t>  </a:t>
                      </a:r>
                      <a:r>
                        <a:rPr lang="en-US" sz="3200" dirty="0" err="1">
                          <a:solidFill>
                            <a:srgbClr val="FFC000"/>
                          </a:solidFill>
                        </a:rPr>
                        <a:t>mến</a:t>
                      </a:r>
                      <a:r>
                        <a:rPr lang="en-US" sz="3200" dirty="0">
                          <a:solidFill>
                            <a:srgbClr val="FFC000"/>
                          </a:solidFill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FFC000"/>
                          </a:solidFill>
                        </a:rPr>
                        <a:t>kính</a:t>
                      </a:r>
                      <a:r>
                        <a:rPr lang="en-US" sz="32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C000"/>
                          </a:solidFill>
                        </a:rPr>
                        <a:t>yêu</a:t>
                      </a:r>
                      <a:r>
                        <a:rPr lang="en-US" sz="3200" dirty="0">
                          <a:solidFill>
                            <a:srgbClr val="FFC000"/>
                          </a:solidFill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FFC000"/>
                          </a:solidFill>
                        </a:rPr>
                        <a:t>thương</a:t>
                      </a:r>
                      <a:r>
                        <a:rPr lang="en-US" sz="32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C000"/>
                          </a:solidFill>
                        </a:rPr>
                        <a:t>yêu</a:t>
                      </a:r>
                      <a:r>
                        <a:rPr lang="en-US" sz="3200" dirty="0">
                          <a:solidFill>
                            <a:srgbClr val="FFC000"/>
                          </a:solidFill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FFC000"/>
                          </a:solidFill>
                        </a:rPr>
                        <a:t>yêu</a:t>
                      </a:r>
                      <a:r>
                        <a:rPr lang="en-US" sz="32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C000"/>
                          </a:solidFill>
                        </a:rPr>
                        <a:t>thích,yêu</a:t>
                      </a:r>
                      <a:r>
                        <a:rPr lang="en-US" sz="32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C000"/>
                          </a:solidFill>
                        </a:rPr>
                        <a:t>chiều</a:t>
                      </a:r>
                      <a:r>
                        <a:rPr lang="en-US" sz="3200" dirty="0">
                          <a:solidFill>
                            <a:srgbClr val="FFC000"/>
                          </a:solidFill>
                        </a:rPr>
                        <a:t>,…</a:t>
                      </a:r>
                    </a:p>
                    <a:p>
                      <a:endParaRPr lang="en-US" sz="32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FFC000"/>
                          </a:solidFill>
                        </a:rPr>
                        <a:t>c. </a:t>
                      </a:r>
                      <a:r>
                        <a:rPr lang="en-US" sz="3200" dirty="0" err="1">
                          <a:solidFill>
                            <a:srgbClr val="FFC000"/>
                          </a:solidFill>
                        </a:rPr>
                        <a:t>Chứa</a:t>
                      </a:r>
                      <a:r>
                        <a:rPr lang="en-US" sz="32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C000"/>
                          </a:solidFill>
                        </a:rPr>
                        <a:t>tiếng</a:t>
                      </a:r>
                      <a:r>
                        <a:rPr lang="en-US" sz="32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C000"/>
                          </a:solidFill>
                        </a:rPr>
                        <a:t>nhớ</a:t>
                      </a:r>
                      <a:r>
                        <a:rPr lang="en-US" sz="3200" dirty="0">
                          <a:solidFill>
                            <a:srgbClr val="FFC000"/>
                          </a:solidFill>
                        </a:rPr>
                        <a:t>: </a:t>
                      </a:r>
                      <a:r>
                        <a:rPr lang="en-US" sz="3200" dirty="0" err="1">
                          <a:solidFill>
                            <a:srgbClr val="FFC000"/>
                          </a:solidFill>
                        </a:rPr>
                        <a:t>nhớ</a:t>
                      </a:r>
                      <a:r>
                        <a:rPr lang="en-US" sz="32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C000"/>
                          </a:solidFill>
                        </a:rPr>
                        <a:t>thương</a:t>
                      </a:r>
                      <a:r>
                        <a:rPr lang="en-US" sz="3200" dirty="0">
                          <a:solidFill>
                            <a:srgbClr val="FFC000"/>
                          </a:solidFill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FFC000"/>
                          </a:solidFill>
                        </a:rPr>
                        <a:t>nhớ</a:t>
                      </a:r>
                      <a:r>
                        <a:rPr lang="en-US" sz="32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C000"/>
                          </a:solidFill>
                        </a:rPr>
                        <a:t>mong</a:t>
                      </a:r>
                      <a:r>
                        <a:rPr lang="en-US" sz="3200" dirty="0">
                          <a:solidFill>
                            <a:srgbClr val="FFC000"/>
                          </a:solidFill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FFC000"/>
                          </a:solidFill>
                        </a:rPr>
                        <a:t>nhớ</a:t>
                      </a:r>
                      <a:r>
                        <a:rPr lang="en-US" sz="32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C000"/>
                          </a:solidFill>
                        </a:rPr>
                        <a:t>nhung</a:t>
                      </a:r>
                      <a:r>
                        <a:rPr lang="en-US" sz="3200" dirty="0">
                          <a:solidFill>
                            <a:srgbClr val="FFC000"/>
                          </a:solidFill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FFC000"/>
                          </a:solidFill>
                        </a:rPr>
                        <a:t>mong</a:t>
                      </a:r>
                      <a:r>
                        <a:rPr lang="en-US" sz="32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C000"/>
                          </a:solidFill>
                        </a:rPr>
                        <a:t>nhớ</a:t>
                      </a:r>
                      <a:r>
                        <a:rPr lang="en-US" sz="3200" dirty="0">
                          <a:solidFill>
                            <a:srgbClr val="FFC000"/>
                          </a:solidFill>
                        </a:rPr>
                        <a:t>,….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6754543"/>
                  </a:ext>
                </a:extLst>
              </a:tr>
              <a:tr h="2560322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b. </a:t>
                      </a:r>
                      <a:r>
                        <a:rPr lang="en-US" sz="3200" b="1" dirty="0" err="1">
                          <a:solidFill>
                            <a:srgbClr val="00B050"/>
                          </a:solidFill>
                        </a:rPr>
                        <a:t>Chứa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B050"/>
                          </a:solidFill>
                        </a:rPr>
                        <a:t>tiếng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B050"/>
                          </a:solidFill>
                        </a:rPr>
                        <a:t>thương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: </a:t>
                      </a:r>
                      <a:r>
                        <a:rPr lang="en-US" sz="3200" b="1" dirty="0" err="1">
                          <a:solidFill>
                            <a:srgbClr val="00B050"/>
                          </a:solidFill>
                        </a:rPr>
                        <a:t>thương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B050"/>
                          </a:solidFill>
                        </a:rPr>
                        <a:t>yêu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B050"/>
                          </a:solidFill>
                        </a:rPr>
                        <a:t>thương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B050"/>
                          </a:solidFill>
                        </a:rPr>
                        <a:t>mến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B050"/>
                          </a:solidFill>
                        </a:rPr>
                        <a:t>thương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B050"/>
                          </a:solidFill>
                        </a:rPr>
                        <a:t>nhớ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B050"/>
                          </a:solidFill>
                        </a:rPr>
                        <a:t>thương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B050"/>
                          </a:solidFill>
                        </a:rPr>
                        <a:t>xót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B050"/>
                          </a:solidFill>
                        </a:rPr>
                        <a:t>thương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B050"/>
                          </a:solidFill>
                        </a:rPr>
                        <a:t>cảm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,…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d. </a:t>
                      </a:r>
                      <a:r>
                        <a:rPr lang="en-US" sz="3200" b="1" dirty="0" err="1">
                          <a:solidFill>
                            <a:srgbClr val="00B050"/>
                          </a:solidFill>
                        </a:rPr>
                        <a:t>Chứa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B050"/>
                          </a:solidFill>
                        </a:rPr>
                        <a:t>tiếng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B050"/>
                          </a:solidFill>
                        </a:rPr>
                        <a:t>tiếc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: </a:t>
                      </a:r>
                      <a:r>
                        <a:rPr lang="en-US" sz="3200" b="1" dirty="0" err="1">
                          <a:solidFill>
                            <a:srgbClr val="00B050"/>
                          </a:solidFill>
                        </a:rPr>
                        <a:t>tiếc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B050"/>
                          </a:solidFill>
                        </a:rPr>
                        <a:t>nuối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B050"/>
                          </a:solidFill>
                        </a:rPr>
                        <a:t>tiếc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B050"/>
                          </a:solidFill>
                        </a:rPr>
                        <a:t>thương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B050"/>
                          </a:solidFill>
                        </a:rPr>
                        <a:t>hối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B050"/>
                          </a:solidFill>
                        </a:rPr>
                        <a:t>tiếc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B050"/>
                          </a:solidFill>
                        </a:rPr>
                        <a:t>nuối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B050"/>
                          </a:solidFill>
                        </a:rPr>
                        <a:t>tiếc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B050"/>
                          </a:solidFill>
                        </a:rPr>
                        <a:t>thương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B050"/>
                          </a:solidFill>
                        </a:rPr>
                        <a:t>tiếc</a:t>
                      </a:r>
                      <a:r>
                        <a:rPr lang="en-US" sz="3200" b="1">
                          <a:solidFill>
                            <a:srgbClr val="00B050"/>
                          </a:solidFill>
                        </a:rPr>
                        <a:t>,….</a:t>
                      </a:r>
                      <a:endParaRPr lang="en-US" sz="32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1705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638125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518FD52C-F61F-A4DE-C6D2-D0415AA898ED}"/>
              </a:ext>
            </a:extLst>
          </p:cNvPr>
          <p:cNvGrpSpPr/>
          <p:nvPr/>
        </p:nvGrpSpPr>
        <p:grpSpPr>
          <a:xfrm>
            <a:off x="643631" y="168168"/>
            <a:ext cx="11014084" cy="1200329"/>
            <a:chOff x="825624" y="602201"/>
            <a:chExt cx="10736568" cy="1200329"/>
          </a:xfrm>
        </p:grpSpPr>
        <p:sp>
          <p:nvSpPr>
            <p:cNvPr id="1029" name="Rectangle: Rounded Corners 1028">
              <a:extLst>
                <a:ext uri="{FF2B5EF4-FFF2-40B4-BE49-F238E27FC236}">
                  <a16:creationId xmlns:a16="http://schemas.microsoft.com/office/drawing/2014/main" id="{129B7313-B343-BD22-E729-A704C5D6E5C4}"/>
                </a:ext>
              </a:extLst>
            </p:cNvPr>
            <p:cNvSpPr/>
            <p:nvPr/>
          </p:nvSpPr>
          <p:spPr>
            <a:xfrm>
              <a:off x="825624" y="606089"/>
              <a:ext cx="10647284" cy="11872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45A6BB1-E6CB-65CD-9913-C35F047ECCA4}"/>
                </a:ext>
              </a:extLst>
            </p:cNvPr>
            <p:cNvSpPr txBox="1"/>
            <p:nvPr/>
          </p:nvSpPr>
          <p:spPr>
            <a:xfrm>
              <a:off x="1058730" y="602201"/>
              <a:ext cx="105034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xúc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thay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148353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1152BB-F8AE-5F9D-2BA6-5245E48219E8}"/>
              </a:ext>
            </a:extLst>
          </p:cNvPr>
          <p:cNvSpPr txBox="1"/>
          <p:nvPr/>
        </p:nvSpPr>
        <p:spPr>
          <a:xfrm>
            <a:off x="1085850" y="2162175"/>
            <a:ext cx="103727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Mẹ ơi!</a:t>
            </a:r>
          </a:p>
          <a:p>
            <a:pPr algn="just"/>
            <a:r>
              <a:rPr lang="en-US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mẹ quá! Sao mẹ đi công tác lâu thế? Tối nào em Chi cũng khóc đòi mẹ.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em lắm. Chúng con rất mong mẹ về.</a:t>
            </a:r>
          </a:p>
          <a:p>
            <a:pPr algn="just"/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Hôm nay con vừa giành được giải Nhất cuộc thi cờ vua mẹ ạ. Ai cũng 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khen</a:t>
            </a:r>
            <a:r>
              <a:rPr lang="en-US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con. Còn con, con rất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biết ơn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bác Dũng đã dạy con học cờ. Thế mà hồi xưa khi mới học cờ,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ghét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môn này thế. Con còn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giận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mẹ vì mẹ cứ thuyết phục con học. Bây giờ thì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cờ vua lắm.</a:t>
            </a:r>
          </a:p>
          <a:p>
            <a:pPr algn="just"/>
            <a:r>
              <a:rPr lang="en-US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Mai con lại nhắn tin tiếp cho mẹ nhé.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mẹ!</a:t>
            </a:r>
          </a:p>
        </p:txBody>
      </p:sp>
      <p:pic>
        <p:nvPicPr>
          <p:cNvPr id="7" name="Picture 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41AEA3FE-586B-C219-F99B-DD1BD91819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976" y="2564369"/>
            <a:ext cx="618706" cy="550648"/>
          </a:xfrm>
          <a:prstGeom prst="rect">
            <a:avLst/>
          </a:prstGeom>
        </p:spPr>
      </p:pic>
      <p:pic>
        <p:nvPicPr>
          <p:cNvPr id="8" name="Picture 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20B28029-8FED-8E27-A5AF-1479D21D50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899" y="3834485"/>
            <a:ext cx="956701" cy="554984"/>
          </a:xfrm>
          <a:prstGeom prst="rect">
            <a:avLst/>
          </a:prstGeom>
        </p:spPr>
      </p:pic>
      <p:pic>
        <p:nvPicPr>
          <p:cNvPr id="9" name="Picture 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17515F86-5C54-74F6-9347-7A8C38FA72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07" y="3025902"/>
            <a:ext cx="1191044" cy="554984"/>
          </a:xfrm>
          <a:prstGeom prst="rect">
            <a:avLst/>
          </a:prstGeom>
        </p:spPr>
      </p:pic>
      <p:pic>
        <p:nvPicPr>
          <p:cNvPr id="10" name="Picture 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0517FE8-1833-26C1-A948-08E6921A67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201" y="3870478"/>
            <a:ext cx="1171576" cy="523361"/>
          </a:xfrm>
          <a:prstGeom prst="rect">
            <a:avLst/>
          </a:prstGeom>
        </p:spPr>
      </p:pic>
      <p:pic>
        <p:nvPicPr>
          <p:cNvPr id="20" name="Picture 1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F1242689-108C-CB88-9FB2-F022B4F9B5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900" y="4264369"/>
            <a:ext cx="838201" cy="554984"/>
          </a:xfrm>
          <a:prstGeom prst="rect">
            <a:avLst/>
          </a:prstGeom>
        </p:spPr>
      </p:pic>
      <p:pic>
        <p:nvPicPr>
          <p:cNvPr id="21" name="Picture 2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A3AFF152-3003-FF23-024D-3568D6555F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49" y="4711827"/>
            <a:ext cx="838201" cy="554984"/>
          </a:xfrm>
          <a:prstGeom prst="rect">
            <a:avLst/>
          </a:prstGeom>
        </p:spPr>
      </p:pic>
      <p:pic>
        <p:nvPicPr>
          <p:cNvPr id="22" name="Picture 21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D533EE41-7415-799E-6AEC-600A4CEF10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49" y="4683252"/>
            <a:ext cx="838201" cy="554984"/>
          </a:xfrm>
          <a:prstGeom prst="rect">
            <a:avLst/>
          </a:prstGeom>
        </p:spPr>
      </p:pic>
      <p:pic>
        <p:nvPicPr>
          <p:cNvPr id="23" name="Picture 22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F20B9EDD-9A40-E61D-0E49-79DB676C56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559552"/>
            <a:ext cx="628650" cy="55498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538514" y="740228"/>
            <a:ext cx="7213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231086" y="725714"/>
            <a:ext cx="13643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013277" y="1248229"/>
            <a:ext cx="1520373" cy="72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7268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725507"/>
            <a:ext cx="11020538" cy="6055281"/>
          </a:xfrm>
          <a:custGeom>
            <a:avLst/>
            <a:gdLst>
              <a:gd name="connsiteX0" fmla="*/ 0 w 11020538"/>
              <a:gd name="connsiteY0" fmla="*/ 566774 h 6055281"/>
              <a:gd name="connsiteX1" fmla="*/ 573702 w 11020538"/>
              <a:gd name="connsiteY1" fmla="*/ 0 h 6055281"/>
              <a:gd name="connsiteX2" fmla="*/ 10446835 w 11020538"/>
              <a:gd name="connsiteY2" fmla="*/ 0 h 6055281"/>
              <a:gd name="connsiteX3" fmla="*/ 11020538 w 11020538"/>
              <a:gd name="connsiteY3" fmla="*/ 566774 h 6055281"/>
              <a:gd name="connsiteX4" fmla="*/ 11020538 w 11020538"/>
              <a:gd name="connsiteY4" fmla="*/ 5488505 h 6055281"/>
              <a:gd name="connsiteX5" fmla="*/ 10446835 w 11020538"/>
              <a:gd name="connsiteY5" fmla="*/ 6055281 h 6055281"/>
              <a:gd name="connsiteX6" fmla="*/ 573702 w 11020538"/>
              <a:gd name="connsiteY6" fmla="*/ 6055281 h 6055281"/>
              <a:gd name="connsiteX7" fmla="*/ 0 w 11020538"/>
              <a:gd name="connsiteY7" fmla="*/ 5488505 h 6055281"/>
              <a:gd name="connsiteX8" fmla="*/ 0 w 11020538"/>
              <a:gd name="connsiteY8" fmla="*/ 566774 h 6055281"/>
              <a:gd name="connsiteX0" fmla="*/ 0 w 11020538"/>
              <a:gd name="connsiteY0" fmla="*/ 566774 h 6055281"/>
              <a:gd name="connsiteX1" fmla="*/ 573702 w 11020538"/>
              <a:gd name="connsiteY1" fmla="*/ 0 h 6055281"/>
              <a:gd name="connsiteX2" fmla="*/ 10446835 w 11020538"/>
              <a:gd name="connsiteY2" fmla="*/ 0 h 6055281"/>
              <a:gd name="connsiteX3" fmla="*/ 11020538 w 11020538"/>
              <a:gd name="connsiteY3" fmla="*/ 566774 h 6055281"/>
              <a:gd name="connsiteX4" fmla="*/ 11020538 w 11020538"/>
              <a:gd name="connsiteY4" fmla="*/ 5488505 h 6055281"/>
              <a:gd name="connsiteX5" fmla="*/ 10446835 w 11020538"/>
              <a:gd name="connsiteY5" fmla="*/ 6055281 h 6055281"/>
              <a:gd name="connsiteX6" fmla="*/ 573702 w 11020538"/>
              <a:gd name="connsiteY6" fmla="*/ 6055281 h 6055281"/>
              <a:gd name="connsiteX7" fmla="*/ 0 w 11020538"/>
              <a:gd name="connsiteY7" fmla="*/ 5488505 h 6055281"/>
              <a:gd name="connsiteX8" fmla="*/ 0 w 11020538"/>
              <a:gd name="connsiteY8" fmla="*/ 566774 h 6055281"/>
              <a:gd name="connsiteX0" fmla="*/ 0 w 11020538"/>
              <a:gd name="connsiteY0" fmla="*/ 566774 h 6055281"/>
              <a:gd name="connsiteX1" fmla="*/ 573702 w 11020538"/>
              <a:gd name="connsiteY1" fmla="*/ 0 h 6055281"/>
              <a:gd name="connsiteX2" fmla="*/ 10446835 w 11020538"/>
              <a:gd name="connsiteY2" fmla="*/ 0 h 6055281"/>
              <a:gd name="connsiteX3" fmla="*/ 11020538 w 11020538"/>
              <a:gd name="connsiteY3" fmla="*/ 566774 h 6055281"/>
              <a:gd name="connsiteX4" fmla="*/ 11020538 w 11020538"/>
              <a:gd name="connsiteY4" fmla="*/ 5488505 h 6055281"/>
              <a:gd name="connsiteX5" fmla="*/ 10446835 w 11020538"/>
              <a:gd name="connsiteY5" fmla="*/ 6055281 h 6055281"/>
              <a:gd name="connsiteX6" fmla="*/ 573702 w 11020538"/>
              <a:gd name="connsiteY6" fmla="*/ 6055281 h 6055281"/>
              <a:gd name="connsiteX7" fmla="*/ 0 w 11020538"/>
              <a:gd name="connsiteY7" fmla="*/ 5488505 h 6055281"/>
              <a:gd name="connsiteX8" fmla="*/ 0 w 11020538"/>
              <a:gd name="connsiteY8" fmla="*/ 566774 h 605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6055281" fill="none" extrusionOk="0">
                <a:moveTo>
                  <a:pt x="0" y="566774"/>
                </a:moveTo>
                <a:cubicBezTo>
                  <a:pt x="-58212" y="244269"/>
                  <a:pt x="304120" y="40120"/>
                  <a:pt x="573702" y="0"/>
                </a:cubicBezTo>
                <a:cubicBezTo>
                  <a:pt x="5534393" y="370330"/>
                  <a:pt x="8376009" y="530717"/>
                  <a:pt x="10446835" y="0"/>
                </a:cubicBezTo>
                <a:cubicBezTo>
                  <a:pt x="10812126" y="80035"/>
                  <a:pt x="11080485" y="330184"/>
                  <a:pt x="11020538" y="566774"/>
                </a:cubicBezTo>
                <a:cubicBezTo>
                  <a:pt x="11005498" y="1623152"/>
                  <a:pt x="11143773" y="4559897"/>
                  <a:pt x="11020538" y="5488505"/>
                </a:cubicBezTo>
                <a:cubicBezTo>
                  <a:pt x="10924432" y="5818523"/>
                  <a:pt x="10673017" y="5992232"/>
                  <a:pt x="10446835" y="6055281"/>
                </a:cubicBezTo>
                <a:cubicBezTo>
                  <a:pt x="6818166" y="6188317"/>
                  <a:pt x="2992033" y="5860775"/>
                  <a:pt x="573702" y="6055281"/>
                </a:cubicBezTo>
                <a:cubicBezTo>
                  <a:pt x="268847" y="5887178"/>
                  <a:pt x="-59272" y="5837238"/>
                  <a:pt x="0" y="5488505"/>
                </a:cubicBezTo>
                <a:cubicBezTo>
                  <a:pt x="393" y="4996070"/>
                  <a:pt x="141769" y="1344039"/>
                  <a:pt x="0" y="566774"/>
                </a:cubicBezTo>
                <a:close/>
              </a:path>
              <a:path w="11020538" h="6055281" stroke="0" extrusionOk="0">
                <a:moveTo>
                  <a:pt x="0" y="566774"/>
                </a:moveTo>
                <a:cubicBezTo>
                  <a:pt x="-47291" y="235402"/>
                  <a:pt x="328727" y="-54953"/>
                  <a:pt x="573702" y="0"/>
                </a:cubicBezTo>
                <a:cubicBezTo>
                  <a:pt x="1164726" y="857555"/>
                  <a:pt x="6060111" y="-32250"/>
                  <a:pt x="10446835" y="0"/>
                </a:cubicBezTo>
                <a:cubicBezTo>
                  <a:pt x="10740239" y="83493"/>
                  <a:pt x="10944004" y="334300"/>
                  <a:pt x="11020538" y="566774"/>
                </a:cubicBezTo>
                <a:cubicBezTo>
                  <a:pt x="11122730" y="950361"/>
                  <a:pt x="10736777" y="3759100"/>
                  <a:pt x="11020538" y="5488505"/>
                </a:cubicBezTo>
                <a:cubicBezTo>
                  <a:pt x="11090511" y="5857116"/>
                  <a:pt x="10745987" y="6114808"/>
                  <a:pt x="10446835" y="6055281"/>
                </a:cubicBezTo>
                <a:cubicBezTo>
                  <a:pt x="6055599" y="6644709"/>
                  <a:pt x="3191926" y="5237503"/>
                  <a:pt x="573702" y="6055281"/>
                </a:cubicBezTo>
                <a:cubicBezTo>
                  <a:pt x="319866" y="6020567"/>
                  <a:pt x="-3311" y="5780839"/>
                  <a:pt x="0" y="5488505"/>
                </a:cubicBezTo>
                <a:cubicBezTo>
                  <a:pt x="209910" y="5044379"/>
                  <a:pt x="-152055" y="2277154"/>
                  <a:pt x="0" y="566774"/>
                </a:cubicBezTo>
                <a:close/>
              </a:path>
              <a:path w="11020538" h="6055281" fill="none" stroke="0" extrusionOk="0">
                <a:moveTo>
                  <a:pt x="0" y="566774"/>
                </a:moveTo>
                <a:cubicBezTo>
                  <a:pt x="-99614" y="269242"/>
                  <a:pt x="204252" y="-17918"/>
                  <a:pt x="573702" y="0"/>
                </a:cubicBezTo>
                <a:cubicBezTo>
                  <a:pt x="5725928" y="104281"/>
                  <a:pt x="8342369" y="-47117"/>
                  <a:pt x="10446835" y="0"/>
                </a:cubicBezTo>
                <a:cubicBezTo>
                  <a:pt x="10701234" y="30705"/>
                  <a:pt x="11052363" y="303341"/>
                  <a:pt x="11020538" y="566774"/>
                </a:cubicBezTo>
                <a:cubicBezTo>
                  <a:pt x="10837750" y="1745888"/>
                  <a:pt x="11157537" y="4909603"/>
                  <a:pt x="11020538" y="5488505"/>
                </a:cubicBezTo>
                <a:cubicBezTo>
                  <a:pt x="11038606" y="5799767"/>
                  <a:pt x="10719614" y="6025724"/>
                  <a:pt x="10446835" y="6055281"/>
                </a:cubicBezTo>
                <a:cubicBezTo>
                  <a:pt x="7210766" y="6276945"/>
                  <a:pt x="2978740" y="6163113"/>
                  <a:pt x="573702" y="6055281"/>
                </a:cubicBezTo>
                <a:cubicBezTo>
                  <a:pt x="266054" y="5991724"/>
                  <a:pt x="-9954" y="5866230"/>
                  <a:pt x="0" y="5488505"/>
                </a:cubicBezTo>
                <a:cubicBezTo>
                  <a:pt x="203853" y="4987145"/>
                  <a:pt x="95358" y="1261052"/>
                  <a:pt x="0" y="566774"/>
                </a:cubicBezTo>
                <a:close/>
              </a:path>
              <a:path w="11020538" h="6055281" fill="none" stroke="0" extrusionOk="0">
                <a:moveTo>
                  <a:pt x="0" y="566774"/>
                </a:moveTo>
                <a:cubicBezTo>
                  <a:pt x="-68985" y="233016"/>
                  <a:pt x="260787" y="35381"/>
                  <a:pt x="573702" y="0"/>
                </a:cubicBezTo>
                <a:cubicBezTo>
                  <a:pt x="5509826" y="239045"/>
                  <a:pt x="8205219" y="267198"/>
                  <a:pt x="10446835" y="0"/>
                </a:cubicBezTo>
                <a:cubicBezTo>
                  <a:pt x="10773376" y="69517"/>
                  <a:pt x="11046022" y="340282"/>
                  <a:pt x="11020538" y="566774"/>
                </a:cubicBezTo>
                <a:cubicBezTo>
                  <a:pt x="10843323" y="1678792"/>
                  <a:pt x="11216806" y="4728157"/>
                  <a:pt x="11020538" y="5488505"/>
                </a:cubicBezTo>
                <a:cubicBezTo>
                  <a:pt x="10969562" y="5817259"/>
                  <a:pt x="10713413" y="6003139"/>
                  <a:pt x="10446835" y="6055281"/>
                </a:cubicBezTo>
                <a:cubicBezTo>
                  <a:pt x="6829178" y="6184880"/>
                  <a:pt x="2942588" y="6154949"/>
                  <a:pt x="573702" y="6055281"/>
                </a:cubicBezTo>
                <a:cubicBezTo>
                  <a:pt x="260623" y="5912494"/>
                  <a:pt x="-68646" y="5866111"/>
                  <a:pt x="0" y="5488505"/>
                </a:cubicBezTo>
                <a:cubicBezTo>
                  <a:pt x="89936" y="4973864"/>
                  <a:pt x="67633" y="1280043"/>
                  <a:pt x="0" y="566774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1152BB-F8AE-5F9D-2BA6-5245E48219E8}"/>
              </a:ext>
            </a:extLst>
          </p:cNvPr>
          <p:cNvSpPr txBox="1"/>
          <p:nvPr/>
        </p:nvSpPr>
        <p:spPr>
          <a:xfrm>
            <a:off x="967538" y="1443841"/>
            <a:ext cx="103727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Mẹ ơi!</a:t>
            </a:r>
          </a:p>
          <a:p>
            <a:pPr algn="just"/>
            <a:r>
              <a:rPr lang="en-US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 </a:t>
            </a:r>
            <a:r>
              <a:rPr lang="vi-VN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mẹ quá! Sao mẹ đi công tác lâu thế? Tối nào em Chi cũng khóc đòi mẹ. Con </a:t>
            </a:r>
            <a:r>
              <a:rPr lang="vi-VN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em lắm. Chúng con rất mong mẹ về.</a:t>
            </a:r>
          </a:p>
          <a:p>
            <a:pPr algn="just"/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Hôm nay con vừa giành được giải Nhất cuộc thi cờ vua mẹ ạ. Ai cũng 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khen</a:t>
            </a:r>
            <a:r>
              <a:rPr lang="en-US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con. Còn con, con rất </a:t>
            </a:r>
            <a:r>
              <a:rPr lang="vi-VN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biết ơn</a:t>
            </a:r>
            <a:r>
              <a:rPr lang="vi-VN" sz="2800" b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bác Dũng đã dạy con học cờ. Thế mà hồi xưa khi mới học cờ, con </a:t>
            </a:r>
            <a:r>
              <a:rPr lang="vi-VN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ghét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môn này thế. Con còn </a:t>
            </a:r>
            <a:r>
              <a:rPr lang="vi-VN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giận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mẹ vì mẹ cứ thuyết phục con học. Bây giờ thì con </a:t>
            </a:r>
            <a:r>
              <a:rPr lang="vi-VN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cờ vua lắm.</a:t>
            </a:r>
          </a:p>
          <a:p>
            <a:pPr algn="just"/>
            <a:r>
              <a:rPr lang="en-US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Mai con lại nhắn tin tiếp cho mẹ nhé. Con </a:t>
            </a:r>
            <a:r>
              <a:rPr lang="vi-VN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mẹ!</a:t>
            </a:r>
            <a:endParaRPr lang="en-US" sz="2800" b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Con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gái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800" b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2749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518FD52C-F61F-A4DE-C6D2-D0415AA898ED}"/>
              </a:ext>
            </a:extLst>
          </p:cNvPr>
          <p:cNvGrpSpPr/>
          <p:nvPr/>
        </p:nvGrpSpPr>
        <p:grpSpPr>
          <a:xfrm>
            <a:off x="138546" y="186570"/>
            <a:ext cx="12053454" cy="1216959"/>
            <a:chOff x="825624" y="606089"/>
            <a:chExt cx="10736568" cy="1216959"/>
          </a:xfrm>
        </p:grpSpPr>
        <p:sp>
          <p:nvSpPr>
            <p:cNvPr id="1029" name="Rectangle: Rounded Corners 1028">
              <a:extLst>
                <a:ext uri="{FF2B5EF4-FFF2-40B4-BE49-F238E27FC236}">
                  <a16:creationId xmlns:a16="http://schemas.microsoft.com/office/drawing/2014/main" id="{129B7313-B343-BD22-E729-A704C5D6E5C4}"/>
                </a:ext>
              </a:extLst>
            </p:cNvPr>
            <p:cNvSpPr/>
            <p:nvPr/>
          </p:nvSpPr>
          <p:spPr>
            <a:xfrm>
              <a:off x="825624" y="606089"/>
              <a:ext cx="10647284" cy="11872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45A6BB1-E6CB-65CD-9913-C35F047ECCA4}"/>
                </a:ext>
              </a:extLst>
            </p:cNvPr>
            <p:cNvSpPr txBox="1"/>
            <p:nvPr/>
          </p:nvSpPr>
          <p:spPr>
            <a:xfrm>
              <a:off x="1064214" y="622719"/>
              <a:ext cx="104979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Sử dụng động từ dưới đây để đặt câu phù hợp với tranh.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02067" y="148353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AD6B23-7A2E-5E46-7268-2455F55F3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959" y="2143126"/>
            <a:ext cx="7508173" cy="2057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Double Wave 5">
            <a:extLst>
              <a:ext uri="{FF2B5EF4-FFF2-40B4-BE49-F238E27FC236}">
                <a16:creationId xmlns:a16="http://schemas.microsoft.com/office/drawing/2014/main" id="{6578CC92-9E5F-5014-F457-867294D29124}"/>
              </a:ext>
            </a:extLst>
          </p:cNvPr>
          <p:cNvSpPr/>
          <p:nvPr/>
        </p:nvSpPr>
        <p:spPr>
          <a:xfrm>
            <a:off x="8667750" y="2209800"/>
            <a:ext cx="1095375" cy="581025"/>
          </a:xfrm>
          <a:prstGeom prst="doubleWave">
            <a:avLst/>
          </a:prstGeom>
          <a:solidFill>
            <a:srgbClr val="F268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ốm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1" name="Double Wave 10">
            <a:extLst>
              <a:ext uri="{FF2B5EF4-FFF2-40B4-BE49-F238E27FC236}">
                <a16:creationId xmlns:a16="http://schemas.microsoft.com/office/drawing/2014/main" id="{8610080B-35A0-4321-CE5A-84C453B47E39}"/>
              </a:ext>
            </a:extLst>
          </p:cNvPr>
          <p:cNvSpPr/>
          <p:nvPr/>
        </p:nvSpPr>
        <p:spPr>
          <a:xfrm>
            <a:off x="10191750" y="2219325"/>
            <a:ext cx="1095375" cy="581025"/>
          </a:xfrm>
          <a:prstGeom prst="double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sốt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2" name="Double Wave 11">
            <a:extLst>
              <a:ext uri="{FF2B5EF4-FFF2-40B4-BE49-F238E27FC236}">
                <a16:creationId xmlns:a16="http://schemas.microsoft.com/office/drawing/2014/main" id="{99688043-AE30-0211-DA0F-1347850C2EB0}"/>
              </a:ext>
            </a:extLst>
          </p:cNvPr>
          <p:cNvSpPr/>
          <p:nvPr/>
        </p:nvSpPr>
        <p:spPr>
          <a:xfrm>
            <a:off x="8696325" y="2971800"/>
            <a:ext cx="1095375" cy="581025"/>
          </a:xfrm>
          <a:prstGeom prst="double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mệt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3" name="Double Wave 12">
            <a:extLst>
              <a:ext uri="{FF2B5EF4-FFF2-40B4-BE49-F238E27FC236}">
                <a16:creationId xmlns:a16="http://schemas.microsoft.com/office/drawing/2014/main" id="{B4D6718D-6AEB-BE8E-E866-C0E2965BF349}"/>
              </a:ext>
            </a:extLst>
          </p:cNvPr>
          <p:cNvSpPr/>
          <p:nvPr/>
        </p:nvSpPr>
        <p:spPr>
          <a:xfrm>
            <a:off x="10210800" y="3000375"/>
            <a:ext cx="1095375" cy="581025"/>
          </a:xfrm>
          <a:prstGeom prst="doubleWav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nhức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4" name="Double Wave 13">
            <a:extLst>
              <a:ext uri="{FF2B5EF4-FFF2-40B4-BE49-F238E27FC236}">
                <a16:creationId xmlns:a16="http://schemas.microsoft.com/office/drawing/2014/main" id="{FBB11BD8-3346-ECAB-1575-AAEB7F8F17F5}"/>
              </a:ext>
            </a:extLst>
          </p:cNvPr>
          <p:cNvSpPr/>
          <p:nvPr/>
        </p:nvSpPr>
        <p:spPr>
          <a:xfrm>
            <a:off x="8705850" y="3771900"/>
            <a:ext cx="1095375" cy="581025"/>
          </a:xfrm>
          <a:prstGeom prst="doubleWav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khát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5" name="Double Wave 14">
            <a:extLst>
              <a:ext uri="{FF2B5EF4-FFF2-40B4-BE49-F238E27FC236}">
                <a16:creationId xmlns:a16="http://schemas.microsoft.com/office/drawing/2014/main" id="{3C9D9073-1068-25AB-661B-086B63B660AB}"/>
              </a:ext>
            </a:extLst>
          </p:cNvPr>
          <p:cNvSpPr/>
          <p:nvPr/>
        </p:nvSpPr>
        <p:spPr>
          <a:xfrm>
            <a:off x="10220325" y="3819525"/>
            <a:ext cx="1095375" cy="581025"/>
          </a:xfrm>
          <a:prstGeom prst="doubleWav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đau</a:t>
            </a:r>
            <a:endParaRPr lang="en-US" sz="3200" b="1" dirty="0">
              <a:solidFill>
                <a:srgbClr val="002060"/>
              </a:solidFill>
            </a:endParaRP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1645920" y="836023"/>
            <a:ext cx="4898813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07124" y="1275805"/>
            <a:ext cx="1238796" cy="4355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9AD9FC7-DD21-DB69-6565-DA3F595C1DD2}"/>
              </a:ext>
            </a:extLst>
          </p:cNvPr>
          <p:cNvCxnSpPr>
            <a:cxnSpLocks/>
          </p:cNvCxnSpPr>
          <p:nvPr/>
        </p:nvCxnSpPr>
        <p:spPr>
          <a:xfrm flipV="1">
            <a:off x="6812587" y="803364"/>
            <a:ext cx="4321080" cy="32659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37589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202A5-F96F-F102-D5FA-AC84F9A11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D8D56-D0B2-A859-A7E7-93FFE19A77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280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3" y="0"/>
            <a:ext cx="12194613" cy="6861527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F32E554-684D-3B09-43C7-E3FA15A3667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71600" y="1253066"/>
          <a:ext cx="9082617" cy="4207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5550">
                  <a:extLst>
                    <a:ext uri="{9D8B030D-6E8A-4147-A177-3AD203B41FA5}">
                      <a16:colId xmlns:a16="http://schemas.microsoft.com/office/drawing/2014/main" val="2657529053"/>
                    </a:ext>
                  </a:extLst>
                </a:gridCol>
                <a:gridCol w="4577067">
                  <a:extLst>
                    <a:ext uri="{9D8B030D-6E8A-4147-A177-3AD203B41FA5}">
                      <a16:colId xmlns:a16="http://schemas.microsoft.com/office/drawing/2014/main" val="3656596138"/>
                    </a:ext>
                  </a:extLst>
                </a:gridCol>
              </a:tblGrid>
              <a:tr h="15896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solidFill>
                            <a:srgbClr val="FFC000"/>
                          </a:solidFill>
                        </a:rPr>
                        <a:t>Động</a:t>
                      </a:r>
                      <a:r>
                        <a:rPr lang="en-US" sz="32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C000"/>
                          </a:solidFill>
                        </a:rPr>
                        <a:t>từ</a:t>
                      </a:r>
                      <a:r>
                        <a:rPr lang="en-US" sz="32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C000"/>
                          </a:solidFill>
                        </a:rPr>
                        <a:t>chỉ</a:t>
                      </a:r>
                      <a:r>
                        <a:rPr lang="en-US" sz="32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C000"/>
                          </a:solidFill>
                        </a:rPr>
                        <a:t>trạng</a:t>
                      </a:r>
                      <a:r>
                        <a:rPr lang="en-US" sz="32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C000"/>
                          </a:solidFill>
                        </a:rPr>
                        <a:t>thái</a:t>
                      </a:r>
                      <a:r>
                        <a:rPr lang="en-US" sz="32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C000"/>
                          </a:solidFill>
                        </a:rPr>
                        <a:t>thái</a:t>
                      </a:r>
                      <a:r>
                        <a:rPr lang="en-US" sz="32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C000"/>
                          </a:solidFill>
                        </a:rPr>
                        <a:t>sinh</a:t>
                      </a:r>
                      <a:r>
                        <a:rPr lang="en-US" sz="32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C000"/>
                          </a:solidFill>
                        </a:rPr>
                        <a:t>lí</a:t>
                      </a:r>
                      <a:endParaRPr lang="en-US" sz="3200" dirty="0">
                        <a:solidFill>
                          <a:srgbClr val="FFC000"/>
                        </a:solidFill>
                      </a:endParaRPr>
                    </a:p>
                    <a:p>
                      <a:endParaRPr lang="en-US" sz="32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solidFill>
                            <a:srgbClr val="FFC000"/>
                          </a:solidFill>
                        </a:rPr>
                        <a:t>Động</a:t>
                      </a:r>
                      <a:r>
                        <a:rPr lang="en-US" sz="32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C000"/>
                          </a:solidFill>
                        </a:rPr>
                        <a:t>từ</a:t>
                      </a:r>
                      <a:r>
                        <a:rPr lang="en-US" sz="32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C000"/>
                          </a:solidFill>
                        </a:rPr>
                        <a:t>chỉ</a:t>
                      </a:r>
                      <a:r>
                        <a:rPr lang="en-US" sz="32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C000"/>
                          </a:solidFill>
                        </a:rPr>
                        <a:t>trạng</a:t>
                      </a:r>
                      <a:r>
                        <a:rPr lang="en-US" sz="32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C000"/>
                          </a:solidFill>
                        </a:rPr>
                        <a:t>thái</a:t>
                      </a:r>
                      <a:r>
                        <a:rPr lang="en-US" sz="32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C000"/>
                          </a:solidFill>
                        </a:rPr>
                        <a:t>tâm</a:t>
                      </a:r>
                      <a:r>
                        <a:rPr lang="en-US" sz="32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C000"/>
                          </a:solidFill>
                        </a:rPr>
                        <a:t>lí</a:t>
                      </a:r>
                      <a:endParaRPr lang="en-US" sz="3200" dirty="0">
                        <a:solidFill>
                          <a:srgbClr val="FFC000"/>
                        </a:solidFill>
                      </a:endParaRPr>
                    </a:p>
                    <a:p>
                      <a:endParaRPr lang="en-US" sz="32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6754543"/>
                  </a:ext>
                </a:extLst>
              </a:tr>
              <a:tr h="2618271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00B050"/>
                          </a:solidFill>
                        </a:rPr>
                        <a:t>Ốm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B050"/>
                          </a:solidFill>
                        </a:rPr>
                        <a:t>mệt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B050"/>
                          </a:solidFill>
                        </a:rPr>
                        <a:t>khát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B050"/>
                          </a:solidFill>
                        </a:rPr>
                        <a:t>sốt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B050"/>
                          </a:solidFill>
                        </a:rPr>
                        <a:t>nhức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B050"/>
                          </a:solidFill>
                        </a:rPr>
                        <a:t>đau</a:t>
                      </a:r>
                      <a:endParaRPr lang="en-US" sz="32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00B050"/>
                          </a:solidFill>
                        </a:rPr>
                        <a:t>Nhớ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B050"/>
                          </a:solidFill>
                        </a:rPr>
                        <a:t>thương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B050"/>
                          </a:solidFill>
                        </a:rPr>
                        <a:t>khen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B050"/>
                          </a:solidFill>
                        </a:rPr>
                        <a:t>biết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B050"/>
                          </a:solidFill>
                        </a:rPr>
                        <a:t>ơn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B050"/>
                          </a:solidFill>
                        </a:rPr>
                        <a:t>ghét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B050"/>
                          </a:solidFill>
                        </a:rPr>
                        <a:t>giận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B050"/>
                          </a:solidFill>
                        </a:rPr>
                        <a:t>thích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B050"/>
                          </a:solidFill>
                        </a:rPr>
                        <a:t>yêu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1705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835156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6DE2D5-2762-8762-CC2E-1BB5152657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" b="52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734930-E56F-B862-BB8B-049DDCE2A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4024" y="4033647"/>
            <a:ext cx="3027976" cy="255253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574FAE-424D-899D-5676-67FF46DD5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299" y="4066163"/>
            <a:ext cx="3061563" cy="256351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6">
            <a:extLst>
              <a:ext uri="{FF2B5EF4-FFF2-40B4-BE49-F238E27FC236}">
                <a16:creationId xmlns:a16="http://schemas.microsoft.com/office/drawing/2014/main" id="{2E44E5AA-8E78-2198-E1B7-6E3378C60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632">
            <a:off x="5574170" y="486008"/>
            <a:ext cx="1043661" cy="104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A97DE0-2614-5EFE-8543-094A0FF8C2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0668" y="638803"/>
            <a:ext cx="8053514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6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0EE139-4703-7A3D-C87B-3C96C550C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362435" y="1828517"/>
            <a:ext cx="8909524" cy="23083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npin heiti" panose="00000500000000000000" pitchFamily="2" charset="-122"/>
              </a:rPr>
              <a:t>RUNG CHUÔNG </a:t>
            </a:r>
            <a:r>
              <a:rPr kumimoji="0" lang="en-US" altLang="zh-CN" sz="7200" b="1" i="0" u="none" strike="noStrike" kern="1200" cap="none" spc="0" normalizeH="0" baseline="0" noProof="0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npin heiti" panose="00000500000000000000" pitchFamily="2" charset="-122"/>
              </a:rPr>
              <a:t>VÀNG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583F48-E7C9-3248-4EA1-D68E7CB813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0" y="2700068"/>
            <a:ext cx="3352759" cy="408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16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895599" y="762000"/>
            <a:ext cx="8593667" cy="20574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xa,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……….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0243" name="Group 51"/>
          <p:cNvGrpSpPr>
            <a:grpSpLocks/>
          </p:cNvGrpSpPr>
          <p:nvPr/>
        </p:nvGrpSpPr>
        <p:grpSpPr bwMode="auto">
          <a:xfrm>
            <a:off x="1752601" y="0"/>
            <a:ext cx="320675" cy="68580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8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8" y="2971800"/>
            <a:ext cx="4856162" cy="8445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 </a:t>
            </a:r>
            <a:r>
              <a:rPr lang="en-US" sz="3600" b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/>
                <a:sym typeface="Arial"/>
              </a:rPr>
              <a:t>Yêu quý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89" y="346551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89" y="32115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2845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2354264" y="33972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8" y="4362450"/>
            <a:ext cx="4856162" cy="7937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Nhớ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475773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9625" y="4441825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45720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2362201" y="46482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8" y="5638801"/>
            <a:ext cx="4856162" cy="89376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Vui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5953125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5730875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57912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2362201" y="5943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1581150" y="9906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1962150" y="1357313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</a:t>
            </a:r>
          </a:p>
        </p:txBody>
      </p:sp>
      <p:sp>
        <p:nvSpPr>
          <p:cNvPr id="10261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chuông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vàng</a:t>
            </a:r>
            <a:endParaRPr kumimoji="0" lang="en-US" sz="3600" b="0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262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-228600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9305925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931545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8763000" y="4343401"/>
            <a:ext cx="1752600" cy="1179513"/>
            <a:chOff x="4320" y="2928"/>
            <a:chExt cx="1104" cy="1104"/>
          </a:xfrm>
        </p:grpSpPr>
        <p:sp>
          <p:nvSpPr>
            <p:cNvPr id="1027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pic>
        <p:nvPicPr>
          <p:cNvPr id="10274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720726"/>
            <a:ext cx="9144000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4642489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1.11111E-6 L 5E-6 -0.07222 " pathEditMode="relative" rAng="0" ptsTypes="AA">
                                      <p:cBhvr>
                                        <p:cTn id="1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00"/>
                                    </p:animMotion>
                                    <p:animRot by="1500000">
                                      <p:cBhvr>
                                        <p:cTn id="1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252788" y="849314"/>
            <a:ext cx="7415212" cy="181768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</a:t>
            </a:r>
            <a:r>
              <a:rPr lang="en-US" altLang="en-US" sz="3200" b="1" noProof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 </a:t>
            </a: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 dưới đây là động từ chỉ trạng </a:t>
            </a:r>
          </a:p>
          <a:p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?</a:t>
            </a:r>
          </a:p>
        </p:txBody>
      </p:sp>
      <p:grpSp>
        <p:nvGrpSpPr>
          <p:cNvPr id="11267" name="Group 51"/>
          <p:cNvGrpSpPr>
            <a:grpSpLocks/>
          </p:cNvGrpSpPr>
          <p:nvPr/>
        </p:nvGrpSpPr>
        <p:grpSpPr bwMode="auto">
          <a:xfrm>
            <a:off x="1720851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276601" y="3048000"/>
            <a:ext cx="5414963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Học</a:t>
            </a:r>
            <a:r>
              <a:rPr kumimoji="0" lang="en-US" altLang="en-US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bài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89" y="33067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31115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2004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354264" y="3276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252788" y="40386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Buồn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bã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42973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40751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41878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362201" y="42672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252788" y="50292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altLang="en-US" b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Đọc truyện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5287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5065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51022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286001" y="5181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2068513" y="10318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2486025" y="1400175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Arial"/>
                <a:sym typeface="Arial"/>
              </a:rPr>
              <a:t>2</a:t>
            </a:r>
          </a:p>
        </p:txBody>
      </p:sp>
      <p:pic>
        <p:nvPicPr>
          <p:cNvPr id="11285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55651"/>
            <a:ext cx="9144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6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-185738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93726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95250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9507538" y="3067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7210" name="WordArt 42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11" name="WordArt 43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6" name="Group 56"/>
          <p:cNvGrpSpPr>
            <a:grpSpLocks/>
          </p:cNvGrpSpPr>
          <p:nvPr/>
        </p:nvGrpSpPr>
        <p:grpSpPr bwMode="auto">
          <a:xfrm>
            <a:off x="9067800" y="3810000"/>
            <a:ext cx="1752600" cy="1752600"/>
            <a:chOff x="4866" y="816"/>
            <a:chExt cx="1104" cy="1104"/>
          </a:xfrm>
        </p:grpSpPr>
        <p:sp>
          <p:nvSpPr>
            <p:cNvPr id="11299" name="AutoShape 50"/>
            <p:cNvSpPr>
              <a:spLocks noChangeArrowheads="1"/>
            </p:cNvSpPr>
            <p:nvPr/>
          </p:nvSpPr>
          <p:spPr bwMode="auto">
            <a:xfrm>
              <a:off x="4866" y="81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0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5088" y="96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1298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chuông vàng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439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4" grpId="0" animBg="1"/>
      <p:bldP spid="4" grpId="1" animBg="1"/>
      <p:bldP spid="7" grpId="0" animBg="1"/>
      <p:bldP spid="13" grpId="0" animBg="1"/>
      <p:bldP spid="7195" grpId="0" animBg="1"/>
      <p:bldP spid="719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864607-71C1-C040-A8A1-9D86DEF07E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D1F1D9-7D91-0E24-BFBB-0F73BB5D3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0085" y="103893"/>
            <a:ext cx="1906295" cy="95875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8B1DC20-149E-86FC-420C-78BF611EE8CE}"/>
              </a:ext>
            </a:extLst>
          </p:cNvPr>
          <p:cNvGrpSpPr/>
          <p:nvPr/>
        </p:nvGrpSpPr>
        <p:grpSpPr>
          <a:xfrm>
            <a:off x="429270" y="951804"/>
            <a:ext cx="11521101" cy="3369242"/>
            <a:chOff x="429270" y="1212469"/>
            <a:chExt cx="11521101" cy="6059131"/>
          </a:xfrm>
        </p:grpSpPr>
        <p:sp>
          <p:nvSpPr>
            <p:cNvPr id="14" name="Rectangle: Rounded Corners 1">
              <a:extLst>
                <a:ext uri="{FF2B5EF4-FFF2-40B4-BE49-F238E27FC236}">
                  <a16:creationId xmlns:a16="http://schemas.microsoft.com/office/drawing/2014/main" id="{D01D068B-B875-8A37-0DEE-6D1DD09CCFAD}"/>
                </a:ext>
              </a:extLst>
            </p:cNvPr>
            <p:cNvSpPr/>
            <p:nvPr/>
          </p:nvSpPr>
          <p:spPr>
            <a:xfrm>
              <a:off x="643632" y="1483531"/>
              <a:ext cx="11020538" cy="5297257"/>
            </a:xfrm>
            <a:custGeom>
              <a:avLst/>
              <a:gdLst>
                <a:gd name="connsiteX0" fmla="*/ 0 w 11020538"/>
                <a:gd name="connsiteY0" fmla="*/ 495823 h 5297257"/>
                <a:gd name="connsiteX1" fmla="*/ 573702 w 11020538"/>
                <a:gd name="connsiteY1" fmla="*/ 0 h 5297257"/>
                <a:gd name="connsiteX2" fmla="*/ 10446835 w 11020538"/>
                <a:gd name="connsiteY2" fmla="*/ 0 h 5297257"/>
                <a:gd name="connsiteX3" fmla="*/ 11020538 w 11020538"/>
                <a:gd name="connsiteY3" fmla="*/ 495823 h 5297257"/>
                <a:gd name="connsiteX4" fmla="*/ 11020538 w 11020538"/>
                <a:gd name="connsiteY4" fmla="*/ 4801433 h 5297257"/>
                <a:gd name="connsiteX5" fmla="*/ 10446835 w 11020538"/>
                <a:gd name="connsiteY5" fmla="*/ 5297257 h 5297257"/>
                <a:gd name="connsiteX6" fmla="*/ 573702 w 11020538"/>
                <a:gd name="connsiteY6" fmla="*/ 5297257 h 5297257"/>
                <a:gd name="connsiteX7" fmla="*/ 0 w 11020538"/>
                <a:gd name="connsiteY7" fmla="*/ 4801433 h 5297257"/>
                <a:gd name="connsiteX8" fmla="*/ 0 w 11020538"/>
                <a:gd name="connsiteY8" fmla="*/ 495823 h 5297257"/>
                <a:gd name="connsiteX0" fmla="*/ 0 w 11020538"/>
                <a:gd name="connsiteY0" fmla="*/ 495823 h 5297257"/>
                <a:gd name="connsiteX1" fmla="*/ 573702 w 11020538"/>
                <a:gd name="connsiteY1" fmla="*/ 0 h 5297257"/>
                <a:gd name="connsiteX2" fmla="*/ 10446835 w 11020538"/>
                <a:gd name="connsiteY2" fmla="*/ 0 h 5297257"/>
                <a:gd name="connsiteX3" fmla="*/ 11020538 w 11020538"/>
                <a:gd name="connsiteY3" fmla="*/ 495823 h 5297257"/>
                <a:gd name="connsiteX4" fmla="*/ 11020538 w 11020538"/>
                <a:gd name="connsiteY4" fmla="*/ 4801433 h 5297257"/>
                <a:gd name="connsiteX5" fmla="*/ 10446835 w 11020538"/>
                <a:gd name="connsiteY5" fmla="*/ 5297257 h 5297257"/>
                <a:gd name="connsiteX6" fmla="*/ 573702 w 11020538"/>
                <a:gd name="connsiteY6" fmla="*/ 5297257 h 5297257"/>
                <a:gd name="connsiteX7" fmla="*/ 0 w 11020538"/>
                <a:gd name="connsiteY7" fmla="*/ 4801433 h 5297257"/>
                <a:gd name="connsiteX8" fmla="*/ 0 w 11020538"/>
                <a:gd name="connsiteY8" fmla="*/ 495823 h 5297257"/>
                <a:gd name="connsiteX0" fmla="*/ 0 w 11020538"/>
                <a:gd name="connsiteY0" fmla="*/ 495823 h 5297257"/>
                <a:gd name="connsiteX1" fmla="*/ 573702 w 11020538"/>
                <a:gd name="connsiteY1" fmla="*/ 0 h 5297257"/>
                <a:gd name="connsiteX2" fmla="*/ 10446835 w 11020538"/>
                <a:gd name="connsiteY2" fmla="*/ 0 h 5297257"/>
                <a:gd name="connsiteX3" fmla="*/ 11020538 w 11020538"/>
                <a:gd name="connsiteY3" fmla="*/ 495823 h 5297257"/>
                <a:gd name="connsiteX4" fmla="*/ 11020538 w 11020538"/>
                <a:gd name="connsiteY4" fmla="*/ 4801433 h 5297257"/>
                <a:gd name="connsiteX5" fmla="*/ 10446835 w 11020538"/>
                <a:gd name="connsiteY5" fmla="*/ 5297257 h 5297257"/>
                <a:gd name="connsiteX6" fmla="*/ 573702 w 11020538"/>
                <a:gd name="connsiteY6" fmla="*/ 5297257 h 5297257"/>
                <a:gd name="connsiteX7" fmla="*/ 0 w 11020538"/>
                <a:gd name="connsiteY7" fmla="*/ 4801433 h 5297257"/>
                <a:gd name="connsiteX8" fmla="*/ 0 w 11020538"/>
                <a:gd name="connsiteY8" fmla="*/ 495823 h 529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0538" h="5297257" fill="none" extrusionOk="0">
                  <a:moveTo>
                    <a:pt x="0" y="495823"/>
                  </a:moveTo>
                  <a:cubicBezTo>
                    <a:pt x="-54921" y="214018"/>
                    <a:pt x="309555" y="41345"/>
                    <a:pt x="573702" y="0"/>
                  </a:cubicBezTo>
                  <a:cubicBezTo>
                    <a:pt x="5523934" y="326791"/>
                    <a:pt x="8353040" y="259955"/>
                    <a:pt x="10446835" y="0"/>
                  </a:cubicBezTo>
                  <a:cubicBezTo>
                    <a:pt x="10798323" y="52460"/>
                    <a:pt x="11063852" y="272573"/>
                    <a:pt x="11020538" y="495823"/>
                  </a:cubicBezTo>
                  <a:cubicBezTo>
                    <a:pt x="11009707" y="1405152"/>
                    <a:pt x="11125193" y="4061313"/>
                    <a:pt x="11020538" y="4801433"/>
                  </a:cubicBezTo>
                  <a:cubicBezTo>
                    <a:pt x="10918454" y="5091601"/>
                    <a:pt x="10700340" y="5257997"/>
                    <a:pt x="10446835" y="5297257"/>
                  </a:cubicBezTo>
                  <a:cubicBezTo>
                    <a:pt x="6774434" y="5409981"/>
                    <a:pt x="2988650" y="5099002"/>
                    <a:pt x="573702" y="5297257"/>
                  </a:cubicBezTo>
                  <a:cubicBezTo>
                    <a:pt x="267328" y="5163138"/>
                    <a:pt x="-56021" y="5106048"/>
                    <a:pt x="0" y="4801433"/>
                  </a:cubicBezTo>
                  <a:cubicBezTo>
                    <a:pt x="-18228" y="4410834"/>
                    <a:pt x="66681" y="1128536"/>
                    <a:pt x="0" y="495823"/>
                  </a:cubicBezTo>
                  <a:close/>
                </a:path>
                <a:path w="11020538" h="5297257" stroke="0" extrusionOk="0">
                  <a:moveTo>
                    <a:pt x="0" y="495823"/>
                  </a:moveTo>
                  <a:cubicBezTo>
                    <a:pt x="-47818" y="219102"/>
                    <a:pt x="298408" y="-33794"/>
                    <a:pt x="573702" y="0"/>
                  </a:cubicBezTo>
                  <a:cubicBezTo>
                    <a:pt x="1162616" y="772497"/>
                    <a:pt x="6051164" y="-23353"/>
                    <a:pt x="10446835" y="0"/>
                  </a:cubicBezTo>
                  <a:cubicBezTo>
                    <a:pt x="10748919" y="91411"/>
                    <a:pt x="10951216" y="290917"/>
                    <a:pt x="11020538" y="495823"/>
                  </a:cubicBezTo>
                  <a:cubicBezTo>
                    <a:pt x="11114946" y="852621"/>
                    <a:pt x="10730321" y="3286383"/>
                    <a:pt x="11020538" y="4801433"/>
                  </a:cubicBezTo>
                  <a:cubicBezTo>
                    <a:pt x="11094350" y="5131316"/>
                    <a:pt x="10753832" y="5331832"/>
                    <a:pt x="10446835" y="5297257"/>
                  </a:cubicBezTo>
                  <a:cubicBezTo>
                    <a:pt x="6091908" y="5785755"/>
                    <a:pt x="3241024" y="4592648"/>
                    <a:pt x="573702" y="5297257"/>
                  </a:cubicBezTo>
                  <a:cubicBezTo>
                    <a:pt x="349258" y="5276774"/>
                    <a:pt x="-5184" y="5017410"/>
                    <a:pt x="0" y="4801433"/>
                  </a:cubicBezTo>
                  <a:cubicBezTo>
                    <a:pt x="348141" y="4504014"/>
                    <a:pt x="-106435" y="1987219"/>
                    <a:pt x="0" y="495823"/>
                  </a:cubicBezTo>
                  <a:close/>
                </a:path>
                <a:path w="11020538" h="5297257" fill="none" stroke="0" extrusionOk="0">
                  <a:moveTo>
                    <a:pt x="0" y="495823"/>
                  </a:moveTo>
                  <a:cubicBezTo>
                    <a:pt x="-91803" y="217625"/>
                    <a:pt x="211867" y="1692"/>
                    <a:pt x="573702" y="0"/>
                  </a:cubicBezTo>
                  <a:cubicBezTo>
                    <a:pt x="5850753" y="-12104"/>
                    <a:pt x="8354215" y="-72901"/>
                    <a:pt x="10446835" y="0"/>
                  </a:cubicBezTo>
                  <a:cubicBezTo>
                    <a:pt x="10700180" y="24847"/>
                    <a:pt x="11044521" y="269877"/>
                    <a:pt x="11020538" y="495823"/>
                  </a:cubicBezTo>
                  <a:cubicBezTo>
                    <a:pt x="10808854" y="1545676"/>
                    <a:pt x="11135909" y="4252847"/>
                    <a:pt x="11020538" y="4801433"/>
                  </a:cubicBezTo>
                  <a:cubicBezTo>
                    <a:pt x="11047789" y="5071166"/>
                    <a:pt x="10714052" y="5295841"/>
                    <a:pt x="10446835" y="5297257"/>
                  </a:cubicBezTo>
                  <a:cubicBezTo>
                    <a:pt x="7171680" y="5490598"/>
                    <a:pt x="3004099" y="5452858"/>
                    <a:pt x="573702" y="5297257"/>
                  </a:cubicBezTo>
                  <a:cubicBezTo>
                    <a:pt x="267490" y="5241726"/>
                    <a:pt x="3573" y="5149523"/>
                    <a:pt x="0" y="4801433"/>
                  </a:cubicBezTo>
                  <a:cubicBezTo>
                    <a:pt x="175972" y="4341452"/>
                    <a:pt x="109662" y="1139707"/>
                    <a:pt x="0" y="495823"/>
                  </a:cubicBezTo>
                  <a:close/>
                </a:path>
                <a:path w="11020538" h="5297257" fill="none" stroke="0" extrusionOk="0">
                  <a:moveTo>
                    <a:pt x="0" y="495823"/>
                  </a:moveTo>
                  <a:cubicBezTo>
                    <a:pt x="-82615" y="193825"/>
                    <a:pt x="234686" y="41957"/>
                    <a:pt x="573702" y="0"/>
                  </a:cubicBezTo>
                  <a:cubicBezTo>
                    <a:pt x="5586688" y="227255"/>
                    <a:pt x="7951458" y="242395"/>
                    <a:pt x="10446835" y="0"/>
                  </a:cubicBezTo>
                  <a:cubicBezTo>
                    <a:pt x="10767911" y="68540"/>
                    <a:pt x="11045541" y="305702"/>
                    <a:pt x="11020538" y="495823"/>
                  </a:cubicBezTo>
                  <a:cubicBezTo>
                    <a:pt x="10865106" y="1476395"/>
                    <a:pt x="11171780" y="4120663"/>
                    <a:pt x="11020538" y="4801433"/>
                  </a:cubicBezTo>
                  <a:cubicBezTo>
                    <a:pt x="10988408" y="5091591"/>
                    <a:pt x="10726968" y="5222155"/>
                    <a:pt x="10446835" y="5297257"/>
                  </a:cubicBezTo>
                  <a:cubicBezTo>
                    <a:pt x="6798835" y="5405001"/>
                    <a:pt x="2932341" y="5409718"/>
                    <a:pt x="573702" y="5297257"/>
                  </a:cubicBezTo>
                  <a:cubicBezTo>
                    <a:pt x="263419" y="5194561"/>
                    <a:pt x="-67305" y="5134956"/>
                    <a:pt x="0" y="4801433"/>
                  </a:cubicBezTo>
                  <a:cubicBezTo>
                    <a:pt x="118858" y="4371524"/>
                    <a:pt x="81765" y="1123734"/>
                    <a:pt x="0" y="495823"/>
                  </a:cubicBez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 w="31750">
              <a:solidFill>
                <a:srgbClr val="0070C0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1219033472">
                    <a:custGeom>
                      <a:avLst/>
                      <a:gdLst>
                        <a:gd name="connsiteX0" fmla="*/ 0 w 11020538"/>
                        <a:gd name="connsiteY0" fmla="*/ 495823 h 5297257"/>
                        <a:gd name="connsiteX1" fmla="*/ 573702 w 11020538"/>
                        <a:gd name="connsiteY1" fmla="*/ 0 h 5297257"/>
                        <a:gd name="connsiteX2" fmla="*/ 10446835 w 11020538"/>
                        <a:gd name="connsiteY2" fmla="*/ 0 h 5297257"/>
                        <a:gd name="connsiteX3" fmla="*/ 11020538 w 11020538"/>
                        <a:gd name="connsiteY3" fmla="*/ 495823 h 5297257"/>
                        <a:gd name="connsiteX4" fmla="*/ 11020538 w 11020538"/>
                        <a:gd name="connsiteY4" fmla="*/ 4801433 h 5297257"/>
                        <a:gd name="connsiteX5" fmla="*/ 10446835 w 11020538"/>
                        <a:gd name="connsiteY5" fmla="*/ 5297257 h 5297257"/>
                        <a:gd name="connsiteX6" fmla="*/ 573702 w 11020538"/>
                        <a:gd name="connsiteY6" fmla="*/ 5297257 h 5297257"/>
                        <a:gd name="connsiteX7" fmla="*/ 0 w 11020538"/>
                        <a:gd name="connsiteY7" fmla="*/ 4801433 h 5297257"/>
                        <a:gd name="connsiteX8" fmla="*/ 0 w 11020538"/>
                        <a:gd name="connsiteY8" fmla="*/ 495823 h 5297257"/>
                        <a:gd name="connsiteX0" fmla="*/ 0 w 11020538"/>
                        <a:gd name="connsiteY0" fmla="*/ 495823 h 5297257"/>
                        <a:gd name="connsiteX1" fmla="*/ 573702 w 11020538"/>
                        <a:gd name="connsiteY1" fmla="*/ 0 h 5297257"/>
                        <a:gd name="connsiteX2" fmla="*/ 10446835 w 11020538"/>
                        <a:gd name="connsiteY2" fmla="*/ 0 h 5297257"/>
                        <a:gd name="connsiteX3" fmla="*/ 11020538 w 11020538"/>
                        <a:gd name="connsiteY3" fmla="*/ 495823 h 5297257"/>
                        <a:gd name="connsiteX4" fmla="*/ 11020538 w 11020538"/>
                        <a:gd name="connsiteY4" fmla="*/ 4801433 h 5297257"/>
                        <a:gd name="connsiteX5" fmla="*/ 10446835 w 11020538"/>
                        <a:gd name="connsiteY5" fmla="*/ 5297257 h 5297257"/>
                        <a:gd name="connsiteX6" fmla="*/ 573702 w 11020538"/>
                        <a:gd name="connsiteY6" fmla="*/ 5297257 h 5297257"/>
                        <a:gd name="connsiteX7" fmla="*/ 0 w 11020538"/>
                        <a:gd name="connsiteY7" fmla="*/ 4801433 h 5297257"/>
                        <a:gd name="connsiteX8" fmla="*/ 0 w 11020538"/>
                        <a:gd name="connsiteY8" fmla="*/ 495823 h 52972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020538" h="5297257" fill="none" extrusionOk="0">
                          <a:moveTo>
                            <a:pt x="0" y="495823"/>
                          </a:moveTo>
                          <a:cubicBezTo>
                            <a:pt x="-48085" y="215124"/>
                            <a:pt x="286517" y="22504"/>
                            <a:pt x="573702" y="0"/>
                          </a:cubicBezTo>
                          <a:cubicBezTo>
                            <a:pt x="5435718" y="195472"/>
                            <a:pt x="8350121" y="229719"/>
                            <a:pt x="10446835" y="0"/>
                          </a:cubicBezTo>
                          <a:cubicBezTo>
                            <a:pt x="10792912" y="44125"/>
                            <a:pt x="11053769" y="260222"/>
                            <a:pt x="11020538" y="495823"/>
                          </a:cubicBezTo>
                          <a:cubicBezTo>
                            <a:pt x="10904020" y="1497686"/>
                            <a:pt x="11118035" y="4094983"/>
                            <a:pt x="11020538" y="4801433"/>
                          </a:cubicBezTo>
                          <a:cubicBezTo>
                            <a:pt x="10947828" y="5086777"/>
                            <a:pt x="10707239" y="5262757"/>
                            <a:pt x="10446835" y="5297257"/>
                          </a:cubicBezTo>
                          <a:cubicBezTo>
                            <a:pt x="6880531" y="5417512"/>
                            <a:pt x="3075129" y="5275284"/>
                            <a:pt x="573702" y="5297257"/>
                          </a:cubicBezTo>
                          <a:cubicBezTo>
                            <a:pt x="264349" y="5203428"/>
                            <a:pt x="-39607" y="5096464"/>
                            <a:pt x="0" y="4801433"/>
                          </a:cubicBezTo>
                          <a:cubicBezTo>
                            <a:pt x="31202" y="4322451"/>
                            <a:pt x="49912" y="1116075"/>
                            <a:pt x="0" y="495823"/>
                          </a:cubicBezTo>
                          <a:close/>
                        </a:path>
                        <a:path w="11020538" h="5297257" stroke="0" extrusionOk="0">
                          <a:moveTo>
                            <a:pt x="0" y="495823"/>
                          </a:moveTo>
                          <a:cubicBezTo>
                            <a:pt x="-47074" y="201415"/>
                            <a:pt x="278837" y="-22185"/>
                            <a:pt x="573702" y="0"/>
                          </a:cubicBezTo>
                          <a:cubicBezTo>
                            <a:pt x="1260056" y="617807"/>
                            <a:pt x="6716640" y="-58837"/>
                            <a:pt x="10446835" y="0"/>
                          </a:cubicBezTo>
                          <a:cubicBezTo>
                            <a:pt x="10735468" y="64777"/>
                            <a:pt x="10978370" y="276597"/>
                            <a:pt x="11020538" y="495823"/>
                          </a:cubicBezTo>
                          <a:cubicBezTo>
                            <a:pt x="11090207" y="994092"/>
                            <a:pt x="10987132" y="3300917"/>
                            <a:pt x="11020538" y="4801433"/>
                          </a:cubicBezTo>
                          <a:cubicBezTo>
                            <a:pt x="11052365" y="5095170"/>
                            <a:pt x="10762359" y="5306085"/>
                            <a:pt x="10446835" y="5297257"/>
                          </a:cubicBezTo>
                          <a:cubicBezTo>
                            <a:pt x="6237636" y="5493210"/>
                            <a:pt x="3519135" y="4961656"/>
                            <a:pt x="573702" y="5297257"/>
                          </a:cubicBezTo>
                          <a:cubicBezTo>
                            <a:pt x="302629" y="5262164"/>
                            <a:pt x="-2972" y="5063320"/>
                            <a:pt x="0" y="4801433"/>
                          </a:cubicBezTo>
                          <a:cubicBezTo>
                            <a:pt x="158880" y="4384780"/>
                            <a:pt x="35010" y="1956180"/>
                            <a:pt x="0" y="495823"/>
                          </a:cubicBezTo>
                          <a:close/>
                        </a:path>
                        <a:path w="11020538" h="5297257" fill="none" stroke="0" extrusionOk="0">
                          <a:moveTo>
                            <a:pt x="0" y="495823"/>
                          </a:moveTo>
                          <a:cubicBezTo>
                            <a:pt x="-83122" y="190560"/>
                            <a:pt x="221026" y="30537"/>
                            <a:pt x="573702" y="0"/>
                          </a:cubicBezTo>
                          <a:cubicBezTo>
                            <a:pt x="5624142" y="158111"/>
                            <a:pt x="8291222" y="36465"/>
                            <a:pt x="10446835" y="0"/>
                          </a:cubicBezTo>
                          <a:cubicBezTo>
                            <a:pt x="10734793" y="38116"/>
                            <a:pt x="11026356" y="287740"/>
                            <a:pt x="11020538" y="495823"/>
                          </a:cubicBezTo>
                          <a:cubicBezTo>
                            <a:pt x="10868278" y="1512356"/>
                            <a:pt x="11109049" y="4180070"/>
                            <a:pt x="11020538" y="4801433"/>
                          </a:cubicBezTo>
                          <a:cubicBezTo>
                            <a:pt x="11008736" y="5078916"/>
                            <a:pt x="10727355" y="5246059"/>
                            <a:pt x="10446835" y="5297257"/>
                          </a:cubicBezTo>
                          <a:cubicBezTo>
                            <a:pt x="6914526" y="5416840"/>
                            <a:pt x="3031202" y="5541219"/>
                            <a:pt x="573702" y="5297257"/>
                          </a:cubicBezTo>
                          <a:cubicBezTo>
                            <a:pt x="260156" y="5241493"/>
                            <a:pt x="-37972" y="5106475"/>
                            <a:pt x="0" y="4801433"/>
                          </a:cubicBezTo>
                          <a:cubicBezTo>
                            <a:pt x="159519" y="4325697"/>
                            <a:pt x="90279" y="1092329"/>
                            <a:pt x="0" y="495823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21756E2-E242-A277-ED6B-89F8EE2F2C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19697">
              <a:off x="429270" y="1212469"/>
              <a:ext cx="785773" cy="785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75B9A7B2-AE39-9B39-9803-6362D6179A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09272">
              <a:off x="10906710" y="6229977"/>
              <a:ext cx="1043661" cy="1041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B27FB3A9-85A8-D32F-C437-1DD03F0B7B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7870" y="361808"/>
            <a:ext cx="4877223" cy="7071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E577A8E-6946-62BB-A067-1C60A0DCD8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6899" y="1883516"/>
            <a:ext cx="467048" cy="46704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A171D1B-C016-F931-66B0-A76E062E67B2}"/>
              </a:ext>
            </a:extLst>
          </p:cNvPr>
          <p:cNvSpPr txBox="1"/>
          <p:nvPr/>
        </p:nvSpPr>
        <p:spPr>
          <a:xfrm>
            <a:off x="1512295" y="1863741"/>
            <a:ext cx="10304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endParaRPr lang="en-US" sz="32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E564ED6-9BC3-9BC2-5DDA-2A4CFCC54B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0383" y="2750512"/>
            <a:ext cx="467048" cy="46704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24CE32B-714F-29C9-4A7D-A958DA3F9E51}"/>
              </a:ext>
            </a:extLst>
          </p:cNvPr>
          <p:cNvSpPr txBox="1"/>
          <p:nvPr/>
        </p:nvSpPr>
        <p:spPr>
          <a:xfrm>
            <a:off x="1395779" y="2730737"/>
            <a:ext cx="10304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7450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223760" y="849314"/>
            <a:ext cx="7415212" cy="181768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</a:t>
            </a: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từ: Vui vẻ, nhớ thương, quý mến là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động từ chỉ gì?</a:t>
            </a:r>
            <a:endParaRPr kumimoji="0" lang="vi-VN" altLang="en-US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2291" name="Group 51"/>
          <p:cNvGrpSpPr>
            <a:grpSpLocks/>
          </p:cNvGrpSpPr>
          <p:nvPr/>
        </p:nvGrpSpPr>
        <p:grpSpPr bwMode="auto">
          <a:xfrm>
            <a:off x="1720851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6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383756" y="4136232"/>
            <a:ext cx="5414963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từ chỉ hoạt động</a:t>
            </a:r>
            <a:endParaRPr lang="en-US" altLang="en-US"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89" y="33067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31115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2004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354264" y="3276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337383" y="3191443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từ chỉ trạng thái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42973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40751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41878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362201" y="42672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252788" y="5014686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5287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5065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51022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286001" y="5181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2068513" y="10318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2486025" y="1400175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 3</a:t>
            </a:r>
          </a:p>
        </p:txBody>
      </p:sp>
      <p:pic>
        <p:nvPicPr>
          <p:cNvPr id="12309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55651"/>
            <a:ext cx="9144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-185738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93726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95250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7210" name="WordArt 42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11" name="WordArt 43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6" name="Group 56"/>
          <p:cNvGrpSpPr>
            <a:grpSpLocks/>
          </p:cNvGrpSpPr>
          <p:nvPr/>
        </p:nvGrpSpPr>
        <p:grpSpPr bwMode="auto">
          <a:xfrm>
            <a:off x="9067800" y="3810000"/>
            <a:ext cx="1752600" cy="1752600"/>
            <a:chOff x="4866" y="816"/>
            <a:chExt cx="1104" cy="1104"/>
          </a:xfrm>
        </p:grpSpPr>
        <p:sp>
          <p:nvSpPr>
            <p:cNvPr id="12323" name="AutoShape 50"/>
            <p:cNvSpPr>
              <a:spLocks noChangeArrowheads="1"/>
            </p:cNvSpPr>
            <p:nvPr/>
          </p:nvSpPr>
          <p:spPr bwMode="auto">
            <a:xfrm>
              <a:off x="4866" y="81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4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5088" y="96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sp>
        <p:nvSpPr>
          <p:cNvPr id="12322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chuông vàng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140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-1.85185E-6 L -4.375E-6 -0.07222 " pathEditMode="relative" rAng="0" ptsTypes="AA">
                                      <p:cBhvr>
                                        <p:cTn id="1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4" grpId="0" animBg="1"/>
      <p:bldP spid="4" grpId="1" animBg="1"/>
      <p:bldP spid="7" grpId="0" animBg="1"/>
      <p:bldP spid="13" grpId="0" animBg="1"/>
      <p:bldP spid="7195" grpId="0" animBg="1"/>
      <p:bldP spid="719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0F269E8-9B93-43A4-026B-9DC1EA2E2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464"/>
            <a:ext cx="12192000" cy="6898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B45231-83BF-7C77-D4A5-CB32831A8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6901"/>
            <a:ext cx="2479138" cy="12468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906EED-366F-051A-A6FD-19AD2E89C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0243" y="4130118"/>
            <a:ext cx="3013185" cy="254006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F674DB-3B87-A3BE-03BE-95850F2E0A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188" y="4186530"/>
            <a:ext cx="2898821" cy="242724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82404B3-6DAB-A944-0C26-B9CEF0C78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25775">
            <a:off x="6322228" y="155755"/>
            <a:ext cx="857584" cy="85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17C82E5F-1316-9299-568A-9A37DF66B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204">
            <a:off x="5597000" y="4736917"/>
            <a:ext cx="756617" cy="75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677CC872-59E7-AC3B-21C3-2F5715A20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697">
            <a:off x="8576536" y="504613"/>
            <a:ext cx="785773" cy="78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2EDD599A-38EE-DC96-3A65-DC6BD3415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632">
            <a:off x="1150687" y="2472300"/>
            <a:ext cx="992645" cy="99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19B052-7F76-F0AC-5741-4EB3257747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68212" y="1630944"/>
            <a:ext cx="8998476" cy="27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8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lassroom Stock Video Footage for Free Download">
            <a:extLst>
              <a:ext uri="{FF2B5EF4-FFF2-40B4-BE49-F238E27FC236}">
                <a16:creationId xmlns:a16="http://schemas.microsoft.com/office/drawing/2014/main" id="{A59FBEF2-DB25-3709-F73D-DD013E72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0B0BF8-E7BF-CB58-68C6-377C241CC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619" y="3236862"/>
            <a:ext cx="2435900" cy="3184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89F35-0BBA-3711-360D-6285D23F6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F34241-38F0-3B17-F21A-076B366FB1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6593" y="2026491"/>
            <a:ext cx="4279763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4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thể dục buổi sáng-(1080p)">
            <a:hlinkClick r:id="" action="ppaction://media"/>
            <a:extLst>
              <a:ext uri="{FF2B5EF4-FFF2-40B4-BE49-F238E27FC236}">
                <a16:creationId xmlns:a16="http://schemas.microsoft.com/office/drawing/2014/main" id="{0C87011D-93BF-AB08-5D1C-79590EF1EC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693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0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67ED74-4992-3D73-3689-D423F5D1D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464"/>
            <a:ext cx="12192000" cy="6898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B45231-83BF-7C77-D4A5-CB32831A8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" y="190147"/>
            <a:ext cx="2820545" cy="14185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906EED-366F-051A-A6FD-19AD2E89C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4885" y="4371258"/>
            <a:ext cx="2667227" cy="224843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F674DB-3B87-A3BE-03BE-95850F2E0A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712" y="4371258"/>
            <a:ext cx="2696813" cy="225809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31632464-0605-0D43-25DA-AFE08E67F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8960">
            <a:off x="5186640" y="237622"/>
            <a:ext cx="1098166" cy="109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id="{EBA56EBC-7033-2B77-30E6-3517BDC09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204">
            <a:off x="5924843" y="5754801"/>
            <a:ext cx="646596" cy="64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id="{A5B04B6C-11CE-B83B-6ECD-4864D82FE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697">
            <a:off x="8373935" y="188741"/>
            <a:ext cx="785773" cy="78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>
            <a:extLst>
              <a:ext uri="{FF2B5EF4-FFF2-40B4-BE49-F238E27FC236}">
                <a16:creationId xmlns:a16="http://schemas.microsoft.com/office/drawing/2014/main" id="{B44ED937-0263-197F-1F70-E8207CD5C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632">
            <a:off x="662203" y="2197480"/>
            <a:ext cx="992645" cy="99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0924F5-E488-DF69-EF66-E976118381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9959" y="1978879"/>
            <a:ext cx="3718882" cy="804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705DFA-9157-B6A3-A0AB-33B79BB4E3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37394" y="2803292"/>
            <a:ext cx="8583912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886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lassroom Stock Video Footage for Free Download">
            <a:extLst>
              <a:ext uri="{FF2B5EF4-FFF2-40B4-BE49-F238E27FC236}">
                <a16:creationId xmlns:a16="http://schemas.microsoft.com/office/drawing/2014/main" id="{A59FBEF2-DB25-3709-F73D-DD013E72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0B0BF8-E7BF-CB58-68C6-377C241CC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619" y="3236862"/>
            <a:ext cx="2435900" cy="3184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89F35-0BBA-3711-360D-6285D23F6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09E1D0-918B-171D-DD34-21AC544CB4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4139" y="2083641"/>
            <a:ext cx="5846571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510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44C6C3-FA0C-6461-2867-478B3E7DF2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0347056-A807-5F20-1F3C-02DF63DC9B2F}"/>
              </a:ext>
            </a:extLst>
          </p:cNvPr>
          <p:cNvGrpSpPr/>
          <p:nvPr/>
        </p:nvGrpSpPr>
        <p:grpSpPr>
          <a:xfrm>
            <a:off x="2409825" y="398776"/>
            <a:ext cx="9202835" cy="887099"/>
            <a:chOff x="1900674" y="599220"/>
            <a:chExt cx="10661186" cy="88709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AF7B388-5AA0-88FF-2895-7E1BD75143F0}"/>
                </a:ext>
              </a:extLst>
            </p:cNvPr>
            <p:cNvSpPr/>
            <p:nvPr/>
          </p:nvSpPr>
          <p:spPr>
            <a:xfrm>
              <a:off x="1900674" y="606090"/>
              <a:ext cx="8989026" cy="88022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C13418-945C-8BC9-99DA-8E8F9619F799}"/>
                </a:ext>
              </a:extLst>
            </p:cNvPr>
            <p:cNvSpPr txBox="1"/>
            <p:nvPr/>
          </p:nvSpPr>
          <p:spPr>
            <a:xfrm>
              <a:off x="2058397" y="599220"/>
              <a:ext cx="1050346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1.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6BE8A39-F558-7881-94E0-3E626A4CA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0085" y="103893"/>
            <a:ext cx="1906295" cy="958754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4A614DAF-C885-C313-BA5C-904EE3D5DD17}"/>
              </a:ext>
            </a:extLst>
          </p:cNvPr>
          <p:cNvSpPr/>
          <p:nvPr/>
        </p:nvSpPr>
        <p:spPr>
          <a:xfrm>
            <a:off x="643632" y="148353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50E6AA-7347-CF3A-3246-79AE7C4EA48E}"/>
              </a:ext>
            </a:extLst>
          </p:cNvPr>
          <p:cNvGrpSpPr/>
          <p:nvPr/>
        </p:nvGrpSpPr>
        <p:grpSpPr>
          <a:xfrm>
            <a:off x="762668" y="2093052"/>
            <a:ext cx="9406568" cy="922866"/>
            <a:chOff x="938421" y="2634671"/>
            <a:chExt cx="6871301" cy="922866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0B972493-F424-BEDF-4E48-E96CDDBCD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65EE93B-5A46-8957-A35E-1FF30C311474}"/>
                </a:ext>
              </a:extLst>
            </p:cNvPr>
            <p:cNvSpPr txBox="1"/>
            <p:nvPr/>
          </p:nvSpPr>
          <p:spPr>
            <a:xfrm>
              <a:off x="1236060" y="2742481"/>
              <a:ext cx="58436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a.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quý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B10058-16E1-F6E5-905E-3AD170021E81}"/>
              </a:ext>
            </a:extLst>
          </p:cNvPr>
          <p:cNvGrpSpPr/>
          <p:nvPr/>
        </p:nvGrpSpPr>
        <p:grpSpPr>
          <a:xfrm>
            <a:off x="829343" y="3168723"/>
            <a:ext cx="9991057" cy="922866"/>
            <a:chOff x="762668" y="2416248"/>
            <a:chExt cx="9991057" cy="922866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31FD1972-44BB-2FF2-C914-1B0DF730B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62668" y="2416248"/>
              <a:ext cx="9924382" cy="9228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267205-606B-D72B-F047-715FC8F997B6}"/>
                </a:ext>
              </a:extLst>
            </p:cNvPr>
            <p:cNvSpPr txBox="1"/>
            <p:nvPr/>
          </p:nvSpPr>
          <p:spPr>
            <a:xfrm>
              <a:off x="1125529" y="2470098"/>
              <a:ext cx="96281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b. Chứa tiếng “thương” M: thương mến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4E4844-C912-2ACC-E907-31AFD04772D8}"/>
              </a:ext>
            </a:extLst>
          </p:cNvPr>
          <p:cNvGrpSpPr/>
          <p:nvPr/>
        </p:nvGrpSpPr>
        <p:grpSpPr>
          <a:xfrm>
            <a:off x="921620" y="4311069"/>
            <a:ext cx="8393830" cy="922866"/>
            <a:chOff x="778745" y="3815769"/>
            <a:chExt cx="8393830" cy="922866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82BD8584-BDDF-67D8-C9A4-74C491978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B6CB131-4D2B-6875-B511-311FBE3A8938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”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mong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8493694-5994-2E7B-72A7-CC3AB30B7E1A}"/>
              </a:ext>
            </a:extLst>
          </p:cNvPr>
          <p:cNvGrpSpPr/>
          <p:nvPr/>
        </p:nvGrpSpPr>
        <p:grpSpPr>
          <a:xfrm>
            <a:off x="1035920" y="5387394"/>
            <a:ext cx="8393830" cy="922866"/>
            <a:chOff x="778745" y="3815769"/>
            <a:chExt cx="8393830" cy="922866"/>
          </a:xfrm>
        </p:grpSpPr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1EE4613E-6317-52CD-FF09-BE59740EA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B1A6ED9-42F1-3693-6EB7-D2BCDCF40986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nuối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64C0C26-B66E-BDB4-C217-4126A42F73CA}"/>
              </a:ext>
            </a:extLst>
          </p:cNvPr>
          <p:cNvCxnSpPr>
            <a:cxnSpLocks/>
          </p:cNvCxnSpPr>
          <p:nvPr/>
        </p:nvCxnSpPr>
        <p:spPr>
          <a:xfrm flipV="1">
            <a:off x="4025859" y="1062647"/>
            <a:ext cx="908091" cy="43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9566DE5-10E6-9195-BE66-2C4EF1F67FDE}"/>
              </a:ext>
            </a:extLst>
          </p:cNvPr>
          <p:cNvCxnSpPr/>
          <p:nvPr/>
        </p:nvCxnSpPr>
        <p:spPr>
          <a:xfrm>
            <a:off x="5073609" y="1062647"/>
            <a:ext cx="48016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98529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4613" cy="686152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599769B-3A18-3C1A-D161-BB0313918320}"/>
              </a:ext>
            </a:extLst>
          </p:cNvPr>
          <p:cNvGrpSpPr/>
          <p:nvPr/>
        </p:nvGrpSpPr>
        <p:grpSpPr>
          <a:xfrm>
            <a:off x="2865426" y="260245"/>
            <a:ext cx="5860563" cy="1430444"/>
            <a:chOff x="938421" y="2634671"/>
            <a:chExt cx="6871301" cy="922866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6E6C6002-E1C9-C68F-190D-A11DBFE36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079280F-3B80-B4C9-E4FE-DA7AC7C64ADB}"/>
                </a:ext>
              </a:extLst>
            </p:cNvPr>
            <p:cNvSpPr txBox="1"/>
            <p:nvPr/>
          </p:nvSpPr>
          <p:spPr>
            <a:xfrm>
              <a:off x="1236060" y="2851351"/>
              <a:ext cx="6353874" cy="483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Tiếp</a:t>
              </a:r>
              <a:r>
                <a:rPr kumimoji="0" lang="en-US" sz="5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sức</a:t>
              </a:r>
              <a:endParaRPr kumimoji="0" lang="vi-VN" sz="5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pic>
        <p:nvPicPr>
          <p:cNvPr id="9" name="5940819152078">
            <a:hlinkClick r:id="" action="ppaction://media"/>
            <a:extLst>
              <a:ext uri="{FF2B5EF4-FFF2-40B4-BE49-F238E27FC236}">
                <a16:creationId xmlns:a16="http://schemas.microsoft.com/office/drawing/2014/main" id="{898C4244-1FFD-7520-D476-26C65BE28C0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42044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5DA96-A443-9844-B4E6-FBF013C0E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17AFE-3036-7208-D170-511BD9AA6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65928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429</Words>
  <Application>Microsoft Office PowerPoint</Application>
  <PresentationFormat>Widescreen</PresentationFormat>
  <Paragraphs>96</Paragraphs>
  <Slides>21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.VnHelvetInsH</vt:lpstr>
      <vt:lpstr>.VnTime</vt:lpstr>
      <vt:lpstr>.VnTimeH</vt:lpstr>
      <vt:lpstr>Arial</vt:lpstr>
      <vt:lpstr>Calibri</vt:lpstr>
      <vt:lpstr>Calibri (Body)</vt:lpstr>
      <vt:lpstr>Calibri Light</vt:lpstr>
      <vt:lpstr>等线</vt:lpstr>
      <vt:lpstr>Impact</vt:lpstr>
      <vt:lpstr>inpin heiti</vt:lpstr>
      <vt:lpstr>Tahoma</vt:lpstr>
      <vt:lpstr>Times New Roman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</cp:revision>
  <dcterms:created xsi:type="dcterms:W3CDTF">2024-11-16T02:33:29Z</dcterms:created>
  <dcterms:modified xsi:type="dcterms:W3CDTF">2024-11-16T02:35:02Z</dcterms:modified>
</cp:coreProperties>
</file>