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80" r:id="rId4"/>
    <p:sldId id="282" r:id="rId5"/>
    <p:sldId id="262" r:id="rId6"/>
    <p:sldId id="283" r:id="rId7"/>
    <p:sldId id="284" r:id="rId8"/>
    <p:sldId id="285" r:id="rId9"/>
    <p:sldId id="275" r:id="rId10"/>
    <p:sldId id="276" r:id="rId11"/>
    <p:sldId id="278" r:id="rId12"/>
    <p:sldId id="279" r:id="rId13"/>
    <p:sldId id="273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8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C1E3-46BF-4B06-9638-458B8654593E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F9358-C802-4790-AD24-8C8A5E4C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27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F9358-C802-4790-AD24-8C8A5E4C7B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26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4F16-7FDB-437F-9047-15ADE6338675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A04-5DE3-4F02-80B4-8C02A921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4F16-7FDB-437F-9047-15ADE6338675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A04-5DE3-4F02-80B4-8C02A921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5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4F16-7FDB-437F-9047-15ADE6338675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A04-5DE3-4F02-80B4-8C02A921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1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4F16-7FDB-437F-9047-15ADE6338675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A04-5DE3-4F02-80B4-8C02A921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8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4F16-7FDB-437F-9047-15ADE6338675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A04-5DE3-4F02-80B4-8C02A921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7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4F16-7FDB-437F-9047-15ADE6338675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A04-5DE3-4F02-80B4-8C02A921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9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4F16-7FDB-437F-9047-15ADE6338675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A04-5DE3-4F02-80B4-8C02A921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31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4F16-7FDB-437F-9047-15ADE6338675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A04-5DE3-4F02-80B4-8C02A921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6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4F16-7FDB-437F-9047-15ADE6338675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A04-5DE3-4F02-80B4-8C02A921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7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4F16-7FDB-437F-9047-15ADE6338675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A04-5DE3-4F02-80B4-8C02A921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6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4F16-7FDB-437F-9047-15ADE6338675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A04-5DE3-4F02-80B4-8C02A921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2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4F16-7FDB-437F-9047-15ADE6338675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5DA04-5DE3-4F02-80B4-8C02A921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91" y="525310"/>
            <a:ext cx="11161395" cy="2846070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3083256" y="366848"/>
            <a:ext cx="5739301" cy="1333608"/>
            <a:chOff x="1083540" y="2673832"/>
            <a:chExt cx="5212848" cy="1333608"/>
          </a:xfrm>
        </p:grpSpPr>
        <p:grpSp>
          <p:nvGrpSpPr>
            <p:cNvPr id="68" name="组合 67"/>
            <p:cNvGrpSpPr/>
            <p:nvPr/>
          </p:nvGrpSpPr>
          <p:grpSpPr>
            <a:xfrm>
              <a:off x="1083540" y="2673832"/>
              <a:ext cx="5212848" cy="1333608"/>
              <a:chOff x="835890" y="2521432"/>
              <a:chExt cx="5212848" cy="1333608"/>
            </a:xfrm>
          </p:grpSpPr>
          <p:sp>
            <p:nvSpPr>
              <p:cNvPr id="66" name="矩形: 圆角 65"/>
              <p:cNvSpPr/>
              <p:nvPr/>
            </p:nvSpPr>
            <p:spPr>
              <a:xfrm>
                <a:off x="835890" y="2521432"/>
                <a:ext cx="5043653" cy="648449"/>
              </a:xfrm>
              <a:prstGeom prst="roundRect">
                <a:avLst>
                  <a:gd name="adj" fmla="val 31356"/>
                </a:avLst>
              </a:prstGeom>
              <a:solidFill>
                <a:srgbClr val="DEBA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7" name="矩形: 圆角 66"/>
              <p:cNvSpPr/>
              <p:nvPr/>
            </p:nvSpPr>
            <p:spPr>
              <a:xfrm>
                <a:off x="1005085" y="3206591"/>
                <a:ext cx="5043653" cy="648449"/>
              </a:xfrm>
              <a:prstGeom prst="roundRect">
                <a:avLst>
                  <a:gd name="adj" fmla="val 3135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9" name="文本框 68"/>
            <p:cNvSpPr txBox="1"/>
            <p:nvPr/>
          </p:nvSpPr>
          <p:spPr>
            <a:xfrm>
              <a:off x="1252735" y="2737506"/>
              <a:ext cx="47052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D53D00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HOẠT ĐỘNG TRẢI NGHIỆM</a:t>
              </a:r>
            </a:p>
          </p:txBody>
        </p:sp>
      </p:grpSp>
      <p:pic>
        <p:nvPicPr>
          <p:cNvPr id="8" name="图片 7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93410"/>
            <a:ext cx="12192000" cy="1164590"/>
          </a:xfrm>
          <a:prstGeom prst="rect">
            <a:avLst/>
          </a:prstGeom>
        </p:spPr>
      </p:pic>
      <p:pic>
        <p:nvPicPr>
          <p:cNvPr id="13" name="图片 12" descr="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2080" y="4704715"/>
            <a:ext cx="7030085" cy="1939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324ACD-452E-B02F-252F-A89B83A3AB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885"/>
            <a:ext cx="1618903" cy="16878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B5F5F4-28DE-B58A-4794-A4033BF63B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3188" y="937454"/>
            <a:ext cx="8955800" cy="2511770"/>
          </a:xfrm>
          <a:prstGeom prst="rect">
            <a:avLst/>
          </a:prstGeom>
        </p:spPr>
      </p:pic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2450593" y="3063810"/>
            <a:ext cx="7473058" cy="158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 err="1">
                <a:solidFill>
                  <a:srgbClr val="002060"/>
                </a:solidFill>
                <a:latin typeface="Times New Roman" pitchFamily="18" charset="0"/>
              </a:rPr>
              <a:t>Giáo</a:t>
            </a: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itchFamily="18" charset="0"/>
              </a:rPr>
              <a:t>viên: Phạm Thị Kim Oanh</a:t>
            </a:r>
          </a:p>
          <a:p>
            <a:pPr algn="ctr" eaLnBrk="1" hangingPunct="1"/>
            <a:r>
              <a:rPr lang="en-US" altLang="en-US" sz="3200" b="1" smtClean="0">
                <a:solidFill>
                  <a:srgbClr val="002060"/>
                </a:solidFill>
                <a:latin typeface="Times New Roman" pitchFamily="18" charset="0"/>
              </a:rPr>
              <a:t>Lớp 4D</a:t>
            </a:r>
          </a:p>
          <a:p>
            <a:pPr algn="ctr" eaLnBrk="1" hangingPunct="1"/>
            <a:r>
              <a:rPr lang="en-US" altLang="en-US" sz="3200" b="1" smtClean="0">
                <a:solidFill>
                  <a:srgbClr val="002060"/>
                </a:solidFill>
                <a:latin typeface="Times New Roman" pitchFamily="18" charset="0"/>
              </a:rPr>
              <a:t>Năm học: 2024-2025</a:t>
            </a:r>
            <a:endParaRPr lang="en-US" altLang="en-US" sz="32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893352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CD70A7-593F-12AB-CA3C-ADC467C96BE1}"/>
              </a:ext>
            </a:extLst>
          </p:cNvPr>
          <p:cNvSpPr txBox="1"/>
          <p:nvPr/>
        </p:nvSpPr>
        <p:spPr>
          <a:xfrm>
            <a:off x="1370681" y="579277"/>
            <a:ext cx="9768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latin typeface="Cambria" panose="02040503050406030204" pitchFamily="18" charset="0"/>
              </a:rPr>
              <a:t>Gợi</a:t>
            </a:r>
            <a:r>
              <a:rPr lang="en-US" sz="3600" b="1" i="1" dirty="0">
                <a:latin typeface="Cambria" panose="02040503050406030204" pitchFamily="18" charset="0"/>
              </a:rPr>
              <a:t> ý: </a:t>
            </a:r>
            <a:r>
              <a:rPr lang="en-US" sz="3600" b="1" dirty="0" err="1">
                <a:latin typeface="Cambria" panose="02040503050406030204" pitchFamily="18" charset="0"/>
              </a:rPr>
              <a:t>Kế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hoạch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hoạt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động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tổ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được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phân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công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cụ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thể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413C86-04F5-1073-3D22-DB36AC092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56" y="1313780"/>
            <a:ext cx="11473483" cy="51107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236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C46A9E-65B8-F73E-F1B6-B1AFE14D7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465" y="281355"/>
            <a:ext cx="8657070" cy="1774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541167-C0AF-1724-DF99-E72294480DDE}"/>
              </a:ext>
            </a:extLst>
          </p:cNvPr>
          <p:cNvSpPr txBox="1"/>
          <p:nvPr/>
        </p:nvSpPr>
        <p:spPr>
          <a:xfrm>
            <a:off x="674298" y="1455280"/>
            <a:ext cx="10843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</a:rPr>
              <a:t>Xây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dựng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kế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hoạch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và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phân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công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nhiệm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vụ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cụ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thể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err="1">
                <a:latin typeface="Cambria" panose="02040503050406030204" pitchFamily="18" charset="0"/>
              </a:rPr>
              <a:t>cho</a:t>
            </a:r>
            <a:r>
              <a:rPr lang="en-US" sz="3600" b="1">
                <a:latin typeface="Cambria" panose="02040503050406030204" pitchFamily="18" charset="0"/>
              </a:rPr>
              <a:t> </a:t>
            </a:r>
            <a:r>
              <a:rPr lang="en-US" sz="3600" b="1" smtClean="0">
                <a:latin typeface="Cambria" panose="02040503050406030204" pitchFamily="18" charset="0"/>
              </a:rPr>
              <a:t>từng </a:t>
            </a:r>
            <a:r>
              <a:rPr lang="en-US" sz="3600" b="1" dirty="0" err="1">
                <a:latin typeface="Cambria" panose="02040503050406030204" pitchFamily="18" charset="0"/>
              </a:rPr>
              <a:t>thành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viên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trong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tổ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131D12-5853-D788-C86A-90AAE2C89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75" y="2922743"/>
            <a:ext cx="5720071" cy="30735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635AA0-7FDC-EF84-6EA6-0EDAC0BFA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3151511"/>
            <a:ext cx="5875056" cy="26159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060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12AE45-EA7C-D2C5-06D2-0E472BE4B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040" y="416353"/>
            <a:ext cx="7727919" cy="20306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750366-3F08-A871-D6FF-376917921ECB}"/>
              </a:ext>
            </a:extLst>
          </p:cNvPr>
          <p:cNvSpPr txBox="1"/>
          <p:nvPr/>
        </p:nvSpPr>
        <p:spPr>
          <a:xfrm>
            <a:off x="869631" y="1755099"/>
            <a:ext cx="108434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</a:rPr>
              <a:t>Các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nhóm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cùng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nhau</a:t>
            </a:r>
            <a:r>
              <a:rPr lang="en-US" sz="4000" b="1" dirty="0">
                <a:latin typeface="Cambria" panose="02040503050406030204" pitchFamily="18" charset="0"/>
              </a:rPr>
              <a:t> chia </a:t>
            </a:r>
            <a:r>
              <a:rPr lang="en-US" sz="4000" b="1" dirty="0" err="1">
                <a:latin typeface="Cambria" panose="02040503050406030204" pitchFamily="18" charset="0"/>
              </a:rPr>
              <a:t>sẻ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kế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hoạch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của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mình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trước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lớp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và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lắng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nghe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góp</a:t>
            </a:r>
            <a:r>
              <a:rPr lang="en-US" sz="4000" b="1" dirty="0">
                <a:latin typeface="Cambria" panose="02040503050406030204" pitchFamily="18" charset="0"/>
              </a:rPr>
              <a:t> ý </a:t>
            </a:r>
            <a:r>
              <a:rPr lang="en-US" sz="4000" b="1" dirty="0" err="1">
                <a:latin typeface="Cambria" panose="02040503050406030204" pitchFamily="18" charset="0"/>
              </a:rPr>
              <a:t>của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cả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lớp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để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hoàn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thiện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kế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hoạch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này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87FC0-37E7-C25B-DC79-C56F4F1387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75" y="3781381"/>
            <a:ext cx="5394048" cy="3076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95" y="701040"/>
            <a:ext cx="11161395" cy="2846070"/>
          </a:xfrm>
          <a:prstGeom prst="rect">
            <a:avLst/>
          </a:prstGeom>
        </p:spPr>
      </p:pic>
      <p:pic>
        <p:nvPicPr>
          <p:cNvPr id="8" name="图片 7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93410"/>
            <a:ext cx="12192000" cy="1164590"/>
          </a:xfrm>
          <a:prstGeom prst="rect">
            <a:avLst/>
          </a:prstGeom>
        </p:spPr>
      </p:pic>
      <p:pic>
        <p:nvPicPr>
          <p:cNvPr id="13" name="图片 12" descr="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0908" y="4777061"/>
            <a:ext cx="7030085" cy="1939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5B31FC-728D-973D-5EAB-AE6210F25F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5223" y="1889727"/>
            <a:ext cx="7132938" cy="3359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350398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55" y="497205"/>
            <a:ext cx="11161395" cy="2846070"/>
          </a:xfrm>
          <a:prstGeom prst="rect">
            <a:avLst/>
          </a:prstGeom>
        </p:spPr>
      </p:pic>
      <p:pic>
        <p:nvPicPr>
          <p:cNvPr id="3" name="图片 2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93410"/>
            <a:ext cx="12192000" cy="1164590"/>
          </a:xfrm>
          <a:prstGeom prst="rect">
            <a:avLst/>
          </a:prstGeom>
        </p:spPr>
      </p:pic>
      <p:pic>
        <p:nvPicPr>
          <p:cNvPr id="18" name="图片 17" descr="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1275" y="4749800"/>
            <a:ext cx="7030085" cy="1939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5D07E5-73B0-78DF-3D07-8BE606404B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388" y="1717789"/>
            <a:ext cx="9881528" cy="30320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120938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6EAF00-0A3B-4729-49CC-6DC751E9275D}"/>
              </a:ext>
            </a:extLst>
          </p:cNvPr>
          <p:cNvSpPr txBox="1"/>
          <p:nvPr/>
        </p:nvSpPr>
        <p:spPr>
          <a:xfrm>
            <a:off x="372007" y="558437"/>
            <a:ext cx="2849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9FE3"/>
                </a:solidFill>
                <a:latin typeface="Cambria" panose="02040503050406030204" pitchFamily="18" charset="0"/>
              </a:rPr>
              <a:t>Chơi</a:t>
            </a:r>
            <a:r>
              <a:rPr lang="en-US" sz="3200" b="1" dirty="0">
                <a:solidFill>
                  <a:srgbClr val="009FE3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9FE3"/>
                </a:solidFill>
                <a:latin typeface="Cambria" panose="02040503050406030204" pitchFamily="18" charset="0"/>
              </a:rPr>
              <a:t>trò</a:t>
            </a:r>
            <a:r>
              <a:rPr lang="en-US" sz="3200" b="1" dirty="0">
                <a:solidFill>
                  <a:srgbClr val="009FE3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9FE3"/>
                </a:solidFill>
                <a:latin typeface="Cambria" panose="02040503050406030204" pitchFamily="18" charset="0"/>
              </a:rPr>
              <a:t>chơi</a:t>
            </a:r>
            <a:r>
              <a:rPr lang="en-US" sz="3200" b="1" dirty="0">
                <a:solidFill>
                  <a:srgbClr val="009FE3"/>
                </a:solidFill>
                <a:latin typeface="Cambria" panose="02040503050406030204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74EAFE-89E7-1BC1-1909-0689A2C3A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753" y="850824"/>
            <a:ext cx="9077731" cy="19265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EE8682-5E48-BBDC-2695-B9EAF503AE24}"/>
              </a:ext>
            </a:extLst>
          </p:cNvPr>
          <p:cNvSpPr txBox="1"/>
          <p:nvPr/>
        </p:nvSpPr>
        <p:spPr>
          <a:xfrm>
            <a:off x="887275" y="2555273"/>
            <a:ext cx="108434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Cambria" panose="02040503050406030204" pitchFamily="18" charset="0"/>
              </a:rPr>
              <a:t>Cách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chơi</a:t>
            </a:r>
            <a:r>
              <a:rPr lang="en-US" sz="3600" b="1" dirty="0">
                <a:latin typeface="Cambria" panose="02040503050406030204" pitchFamily="18" charset="0"/>
              </a:rPr>
              <a:t>: </a:t>
            </a:r>
            <a:r>
              <a:rPr lang="vi-VN" sz="3600" dirty="0">
                <a:latin typeface="Cambria" panose="02040503050406030204" pitchFamily="18" charset="0"/>
              </a:rPr>
              <a:t>Dướ</a:t>
            </a:r>
            <a:r>
              <a:rPr lang="en-US" sz="3600" dirty="0" err="1">
                <a:latin typeface="Cambria" panose="02040503050406030204" pitchFamily="18" charset="0"/>
              </a:rPr>
              <a:t>i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sự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hướng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dẫn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của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quản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trò</a:t>
            </a:r>
            <a:r>
              <a:rPr lang="en-US" sz="3600" dirty="0">
                <a:latin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</a:rPr>
              <a:t>học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sinh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sẽ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kết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thành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nhóm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ba</a:t>
            </a:r>
            <a:r>
              <a:rPr lang="en-US" sz="3600" dirty="0">
                <a:latin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</a:rPr>
              <a:t>nhóm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bốn</a:t>
            </a:r>
            <a:r>
              <a:rPr lang="en-US" sz="3600" dirty="0">
                <a:latin typeface="Cambria" panose="02040503050406030204" pitchFamily="18" charset="0"/>
              </a:rPr>
              <a:t>. </a:t>
            </a:r>
            <a:r>
              <a:rPr lang="en-US" sz="3600" dirty="0" err="1">
                <a:latin typeface="Cambria" panose="02040503050406030204" pitchFamily="18" charset="0"/>
              </a:rPr>
              <a:t>Mỗi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nhóm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suy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nghĩ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tự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nhận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mình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sự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vật</a:t>
            </a:r>
            <a:r>
              <a:rPr lang="en-US" sz="3600" dirty="0">
                <a:latin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</a:rPr>
              <a:t>không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gian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của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trường</a:t>
            </a:r>
            <a:r>
              <a:rPr lang="en-US" sz="3600" dirty="0">
                <a:latin typeface="Cambria" panose="02040503050406030204" pitchFamily="18" charset="0"/>
              </a:rPr>
              <a:t>. Sau </a:t>
            </a:r>
            <a:r>
              <a:rPr lang="en-US" sz="3600" dirty="0" err="1">
                <a:latin typeface="Cambria" panose="02040503050406030204" pitchFamily="18" charset="0"/>
              </a:rPr>
              <a:t>đó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nói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lên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điều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sự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vật</a:t>
            </a:r>
            <a:r>
              <a:rPr lang="en-US" sz="3600" dirty="0">
                <a:latin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</a:rPr>
              <a:t>không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gian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đó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muốn</a:t>
            </a:r>
            <a:r>
              <a:rPr lang="en-US" sz="3600" dirty="0">
                <a:latin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101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52046D-CEBA-6277-6129-563D67E26C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7"/>
          <a:stretch/>
        </p:blipFill>
        <p:spPr>
          <a:xfrm>
            <a:off x="279507" y="3429000"/>
            <a:ext cx="5816493" cy="32698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5089E1-9289-CEAF-0BA6-9D9A1AD862AA}"/>
              </a:ext>
            </a:extLst>
          </p:cNvPr>
          <p:cNvSpPr txBox="1"/>
          <p:nvPr/>
        </p:nvSpPr>
        <p:spPr>
          <a:xfrm>
            <a:off x="279507" y="269070"/>
            <a:ext cx="2849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9FE3"/>
                </a:solidFill>
                <a:latin typeface="Cambria" panose="02040503050406030204" pitchFamily="18" charset="0"/>
              </a:rPr>
              <a:t>Chơi</a:t>
            </a:r>
            <a:r>
              <a:rPr lang="en-US" sz="3200" b="1" dirty="0">
                <a:solidFill>
                  <a:srgbClr val="009FE3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9FE3"/>
                </a:solidFill>
                <a:latin typeface="Cambria" panose="02040503050406030204" pitchFamily="18" charset="0"/>
              </a:rPr>
              <a:t>trò</a:t>
            </a:r>
            <a:r>
              <a:rPr lang="en-US" sz="3200" b="1" dirty="0">
                <a:solidFill>
                  <a:srgbClr val="009FE3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9FE3"/>
                </a:solidFill>
                <a:latin typeface="Cambria" panose="02040503050406030204" pitchFamily="18" charset="0"/>
              </a:rPr>
              <a:t>chơi</a:t>
            </a:r>
            <a:r>
              <a:rPr lang="en-US" sz="3200" b="1" dirty="0">
                <a:solidFill>
                  <a:srgbClr val="009FE3"/>
                </a:solidFill>
                <a:latin typeface="Cambria" panose="02040503050406030204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260392-8055-220C-E5D2-BD9777ABE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442" y="387836"/>
            <a:ext cx="9077731" cy="192650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A0080A2-2986-0B64-853C-7B0EA3773E48}"/>
              </a:ext>
            </a:extLst>
          </p:cNvPr>
          <p:cNvGrpSpPr/>
          <p:nvPr/>
        </p:nvGrpSpPr>
        <p:grpSpPr>
          <a:xfrm>
            <a:off x="3217853" y="2086839"/>
            <a:ext cx="8159320" cy="1569661"/>
            <a:chOff x="3312928" y="1945951"/>
            <a:chExt cx="7812271" cy="1569661"/>
          </a:xfrm>
        </p:grpSpPr>
        <p:sp>
          <p:nvSpPr>
            <p:cNvPr id="6" name="Speech Bubble: Rectangle with Corners Rounded 10">
              <a:extLst>
                <a:ext uri="{FF2B5EF4-FFF2-40B4-BE49-F238E27FC236}">
                  <a16:creationId xmlns:a16="http://schemas.microsoft.com/office/drawing/2014/main" id="{5726FFD1-0FC6-8EDC-804F-635D85B9472C}"/>
                </a:ext>
              </a:extLst>
            </p:cNvPr>
            <p:cNvSpPr/>
            <p:nvPr/>
          </p:nvSpPr>
          <p:spPr>
            <a:xfrm>
              <a:off x="3312928" y="1945951"/>
              <a:ext cx="7812271" cy="1569661"/>
            </a:xfrm>
            <a:prstGeom prst="wedgeRoundRectCallout">
              <a:avLst>
                <a:gd name="adj1" fmla="val -55981"/>
                <a:gd name="adj2" fmla="val 42443"/>
                <a:gd name="adj3" fmla="val 16667"/>
              </a:avLst>
            </a:prstGeom>
            <a:solidFill>
              <a:srgbClr val="D9F3FF"/>
            </a:solidFill>
            <a:ln>
              <a:solidFill>
                <a:srgbClr val="009FE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381BB5-A04D-F577-8842-1494917ED971}"/>
                </a:ext>
              </a:extLst>
            </p:cNvPr>
            <p:cNvSpPr txBox="1"/>
            <p:nvPr/>
          </p:nvSpPr>
          <p:spPr>
            <a:xfrm>
              <a:off x="3673845" y="1945952"/>
              <a:ext cx="73266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Chúng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tôi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là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những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chiếc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ghế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đá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trên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sân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trường</a:t>
              </a:r>
              <a:r>
                <a:rPr lang="en-US" sz="3200" dirty="0">
                  <a:latin typeface="Cambria" panose="02040503050406030204" pitchFamily="18" charset="0"/>
                </a:rPr>
                <a:t>. </a:t>
              </a: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Chúng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tôi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muốn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mình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luôn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được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sạch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sẽ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và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không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bị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dính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bã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kẹo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cao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su</a:t>
              </a:r>
              <a:r>
                <a:rPr lang="en-US" sz="3200" dirty="0">
                  <a:latin typeface="Cambria" panose="02040503050406030204" pitchFamily="18" charset="0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960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55" y="497205"/>
            <a:ext cx="11161395" cy="2846070"/>
          </a:xfrm>
          <a:prstGeom prst="rect">
            <a:avLst/>
          </a:prstGeom>
        </p:spPr>
      </p:pic>
      <p:pic>
        <p:nvPicPr>
          <p:cNvPr id="3" name="图片 2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93410"/>
            <a:ext cx="12192000" cy="1164590"/>
          </a:xfrm>
          <a:prstGeom prst="rect">
            <a:avLst/>
          </a:prstGeom>
        </p:spPr>
      </p:pic>
      <p:pic>
        <p:nvPicPr>
          <p:cNvPr id="18" name="图片 17" descr="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1275" y="4749800"/>
            <a:ext cx="7030085" cy="1939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82C14E-CE47-357B-3995-37FFBEB77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473" y="1803901"/>
            <a:ext cx="9559357" cy="3078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398883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1E941F-1E5E-7F3A-5DC1-0A0F163201D8}"/>
              </a:ext>
            </a:extLst>
          </p:cNvPr>
          <p:cNvSpPr txBox="1"/>
          <p:nvPr/>
        </p:nvSpPr>
        <p:spPr>
          <a:xfrm>
            <a:off x="807328" y="1999103"/>
            <a:ext cx="10843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Cambria" panose="02040503050406030204" pitchFamily="18" charset="0"/>
              </a:rPr>
              <a:t>Thảo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luận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theo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tổ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về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những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việc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cần</a:t>
            </a:r>
            <a:r>
              <a:rPr lang="en-US" sz="3600" b="1" dirty="0">
                <a:latin typeface="Cambria" panose="02040503050406030204" pitchFamily="18" charset="0"/>
              </a:rPr>
              <a:t> thực </a:t>
            </a:r>
            <a:r>
              <a:rPr lang="en-US" sz="3600" b="1" dirty="0" err="1">
                <a:latin typeface="Cambria" panose="02040503050406030204" pitchFamily="18" charset="0"/>
              </a:rPr>
              <a:t>hiện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để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giữ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gìn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trường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học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xanh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</a:rPr>
              <a:t>sạch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đẹp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BCFD80-F179-C885-DC10-137BBD8FDE03}"/>
              </a:ext>
            </a:extLst>
          </p:cNvPr>
          <p:cNvGrpSpPr/>
          <p:nvPr/>
        </p:nvGrpSpPr>
        <p:grpSpPr>
          <a:xfrm>
            <a:off x="396683" y="3753429"/>
            <a:ext cx="3062177" cy="2201970"/>
            <a:chOff x="744839" y="3578479"/>
            <a:chExt cx="3522361" cy="2532882"/>
          </a:xfrm>
        </p:grpSpPr>
        <p:sp>
          <p:nvSpPr>
            <p:cNvPr id="4" name="任意多边形: 形状 34">
              <a:extLst>
                <a:ext uri="{FF2B5EF4-FFF2-40B4-BE49-F238E27FC236}">
                  <a16:creationId xmlns:a16="http://schemas.microsoft.com/office/drawing/2014/main" id="{1ACE88E4-0BE0-293C-4DC6-49374FDC8F2A}"/>
                </a:ext>
              </a:extLst>
            </p:cNvPr>
            <p:cNvSpPr/>
            <p:nvPr/>
          </p:nvSpPr>
          <p:spPr>
            <a:xfrm>
              <a:off x="744839" y="3578479"/>
              <a:ext cx="3522361" cy="2532882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rgbClr val="D9F3FF"/>
            </a:solidFill>
            <a:ln w="28575">
              <a:solidFill>
                <a:srgbClr val="2BB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8B2EF72-C8CB-DAD9-0374-B4E634716A19}"/>
                </a:ext>
              </a:extLst>
            </p:cNvPr>
            <p:cNvSpPr txBox="1"/>
            <p:nvPr/>
          </p:nvSpPr>
          <p:spPr>
            <a:xfrm>
              <a:off x="1399730" y="4154562"/>
              <a:ext cx="2212577" cy="1380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Cambria" panose="02040503050406030204" pitchFamily="18" charset="0"/>
                </a:rPr>
                <a:t>Giữ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gìn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vệ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sinh</a:t>
              </a:r>
              <a:endParaRPr lang="en-US" sz="3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AB31F33-0394-ACF0-E5CA-D407BE88AC02}"/>
              </a:ext>
            </a:extLst>
          </p:cNvPr>
          <p:cNvGrpSpPr/>
          <p:nvPr/>
        </p:nvGrpSpPr>
        <p:grpSpPr>
          <a:xfrm>
            <a:off x="3458862" y="3763860"/>
            <a:ext cx="3522361" cy="2532882"/>
            <a:chOff x="744839" y="3578479"/>
            <a:chExt cx="3522361" cy="2532882"/>
          </a:xfrm>
        </p:grpSpPr>
        <p:sp>
          <p:nvSpPr>
            <p:cNvPr id="7" name="任意多边形: 形状 34">
              <a:extLst>
                <a:ext uri="{FF2B5EF4-FFF2-40B4-BE49-F238E27FC236}">
                  <a16:creationId xmlns:a16="http://schemas.microsoft.com/office/drawing/2014/main" id="{2FED2702-FDD6-A122-3CCF-020D7354D6E6}"/>
                </a:ext>
              </a:extLst>
            </p:cNvPr>
            <p:cNvSpPr/>
            <p:nvPr/>
          </p:nvSpPr>
          <p:spPr>
            <a:xfrm>
              <a:off x="744839" y="3578479"/>
              <a:ext cx="3522361" cy="2532882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rgbClr val="D9F3FF"/>
            </a:solidFill>
            <a:ln w="28575">
              <a:solidFill>
                <a:srgbClr val="2BB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DBB518-8DDC-54DC-1322-540C3BE94D34}"/>
                </a:ext>
              </a:extLst>
            </p:cNvPr>
            <p:cNvSpPr txBox="1"/>
            <p:nvPr/>
          </p:nvSpPr>
          <p:spPr>
            <a:xfrm>
              <a:off x="1323697" y="4027439"/>
              <a:ext cx="236464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Cambria" panose="02040503050406030204" pitchFamily="18" charset="0"/>
                </a:rPr>
                <a:t>Trồng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và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chăm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sóc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cây</a:t>
              </a:r>
              <a:r>
                <a:rPr lang="en-US" sz="3600" b="1" dirty="0">
                  <a:latin typeface="Cambria" panose="02040503050406030204" pitchFamily="18" charset="0"/>
                </a:rPr>
                <a:t>, </a:t>
              </a:r>
              <a:r>
                <a:rPr lang="en-US" sz="3600" b="1" dirty="0" err="1">
                  <a:latin typeface="Cambria" panose="02040503050406030204" pitchFamily="18" charset="0"/>
                </a:rPr>
                <a:t>hoa</a:t>
              </a:r>
              <a:endParaRPr lang="en-US" sz="3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80CAF9D-E4D2-4213-1998-72BE07D0A2D7}"/>
              </a:ext>
            </a:extLst>
          </p:cNvPr>
          <p:cNvGrpSpPr/>
          <p:nvPr/>
        </p:nvGrpSpPr>
        <p:grpSpPr>
          <a:xfrm>
            <a:off x="7055029" y="3810047"/>
            <a:ext cx="3522361" cy="2532882"/>
            <a:chOff x="744839" y="3578479"/>
            <a:chExt cx="3522361" cy="2532882"/>
          </a:xfrm>
        </p:grpSpPr>
        <p:sp>
          <p:nvSpPr>
            <p:cNvPr id="10" name="任意多边形: 形状 34">
              <a:extLst>
                <a:ext uri="{FF2B5EF4-FFF2-40B4-BE49-F238E27FC236}">
                  <a16:creationId xmlns:a16="http://schemas.microsoft.com/office/drawing/2014/main" id="{37FF8D3C-351A-452E-D9E7-D334A9209113}"/>
                </a:ext>
              </a:extLst>
            </p:cNvPr>
            <p:cNvSpPr/>
            <p:nvPr/>
          </p:nvSpPr>
          <p:spPr>
            <a:xfrm>
              <a:off x="744839" y="3578479"/>
              <a:ext cx="3522361" cy="2532882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rgbClr val="D9F3FF"/>
            </a:solidFill>
            <a:ln w="28575">
              <a:solidFill>
                <a:srgbClr val="2BB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0172D4-5B5C-353F-2D31-F3CADE7915AE}"/>
                </a:ext>
              </a:extLst>
            </p:cNvPr>
            <p:cNvSpPr txBox="1"/>
            <p:nvPr/>
          </p:nvSpPr>
          <p:spPr>
            <a:xfrm>
              <a:off x="1034267" y="3961328"/>
              <a:ext cx="294350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Cambria" panose="02040503050406030204" pitchFamily="18" charset="0"/>
                </a:rPr>
                <a:t>Trang </a:t>
              </a:r>
              <a:r>
                <a:rPr lang="en-US" sz="3600" b="1" dirty="0" err="1">
                  <a:latin typeface="Cambria" panose="02040503050406030204" pitchFamily="18" charset="0"/>
                </a:rPr>
                <a:t>trí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các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khu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vực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trường</a:t>
              </a:r>
              <a:r>
                <a:rPr lang="en-US" sz="3600" b="1" dirty="0">
                  <a:latin typeface="Cambria" panose="02040503050406030204" pitchFamily="18" charset="0"/>
                </a:rPr>
                <a:t>, </a:t>
              </a:r>
              <a:r>
                <a:rPr lang="en-US" sz="3600" b="1" dirty="0" err="1">
                  <a:latin typeface="Cambria" panose="02040503050406030204" pitchFamily="18" charset="0"/>
                </a:rPr>
                <a:t>lớp</a:t>
              </a:r>
              <a:endParaRPr lang="en-US" sz="3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FB6CA5-5F57-8B8D-B60E-5341D9177A62}"/>
              </a:ext>
            </a:extLst>
          </p:cNvPr>
          <p:cNvGrpSpPr/>
          <p:nvPr/>
        </p:nvGrpSpPr>
        <p:grpSpPr>
          <a:xfrm>
            <a:off x="10694502" y="4549407"/>
            <a:ext cx="1174619" cy="1017309"/>
            <a:chOff x="744839" y="3578479"/>
            <a:chExt cx="3522361" cy="2532882"/>
          </a:xfrm>
        </p:grpSpPr>
        <p:sp>
          <p:nvSpPr>
            <p:cNvPr id="13" name="任意多边形: 形状 34">
              <a:extLst>
                <a:ext uri="{FF2B5EF4-FFF2-40B4-BE49-F238E27FC236}">
                  <a16:creationId xmlns:a16="http://schemas.microsoft.com/office/drawing/2014/main" id="{53401CAB-B422-B030-8FFD-9B08BBE78F37}"/>
                </a:ext>
              </a:extLst>
            </p:cNvPr>
            <p:cNvSpPr/>
            <p:nvPr/>
          </p:nvSpPr>
          <p:spPr>
            <a:xfrm>
              <a:off x="744839" y="3578479"/>
              <a:ext cx="3522361" cy="2532882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rgbClr val="D9F3FF"/>
            </a:solidFill>
            <a:ln w="28575">
              <a:solidFill>
                <a:srgbClr val="2BB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8EB6D5-ED56-1CBA-4019-4756CC4D8F09}"/>
                </a:ext>
              </a:extLst>
            </p:cNvPr>
            <p:cNvSpPr txBox="1"/>
            <p:nvPr/>
          </p:nvSpPr>
          <p:spPr>
            <a:xfrm>
              <a:off x="1399730" y="4154562"/>
              <a:ext cx="2212577" cy="743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Cambria" panose="02040503050406030204" pitchFamily="18" charset="0"/>
                </a:rPr>
                <a:t>...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CB77759-D45F-9151-3194-A34A61AC4640}"/>
              </a:ext>
            </a:extLst>
          </p:cNvPr>
          <p:cNvSpPr txBox="1"/>
          <p:nvPr/>
        </p:nvSpPr>
        <p:spPr>
          <a:xfrm>
            <a:off x="322877" y="3153265"/>
            <a:ext cx="1382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2BB9FB"/>
                </a:solidFill>
                <a:latin typeface="Cambria" panose="02040503050406030204" pitchFamily="18" charset="0"/>
              </a:rPr>
              <a:t>Gợi</a:t>
            </a:r>
            <a:r>
              <a:rPr lang="en-US" sz="3600" b="1" i="1" dirty="0">
                <a:solidFill>
                  <a:srgbClr val="2BB9FB"/>
                </a:solidFill>
                <a:latin typeface="Cambria" panose="02040503050406030204" pitchFamily="18" charset="0"/>
              </a:rPr>
              <a:t> ý: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BDDF6E-95BF-D186-03E2-D6023FAB7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44" y="199093"/>
            <a:ext cx="9879854" cy="1926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238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B8C3CF-3E8D-726D-FDD9-7506090EC3E0}"/>
              </a:ext>
            </a:extLst>
          </p:cNvPr>
          <p:cNvGrpSpPr/>
          <p:nvPr/>
        </p:nvGrpSpPr>
        <p:grpSpPr>
          <a:xfrm>
            <a:off x="396683" y="3578087"/>
            <a:ext cx="2969369" cy="2377312"/>
            <a:chOff x="744839" y="3578479"/>
            <a:chExt cx="3522361" cy="2532882"/>
          </a:xfrm>
        </p:grpSpPr>
        <p:sp>
          <p:nvSpPr>
            <p:cNvPr id="3" name="任意多边形: 形状 34">
              <a:extLst>
                <a:ext uri="{FF2B5EF4-FFF2-40B4-BE49-F238E27FC236}">
                  <a16:creationId xmlns:a16="http://schemas.microsoft.com/office/drawing/2014/main" id="{3E4E8323-1BBC-20DF-1FF6-CE268A0DC1BC}"/>
                </a:ext>
              </a:extLst>
            </p:cNvPr>
            <p:cNvSpPr/>
            <p:nvPr/>
          </p:nvSpPr>
          <p:spPr>
            <a:xfrm>
              <a:off x="744839" y="3578479"/>
              <a:ext cx="3522361" cy="2532882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rgbClr val="D9F3FF"/>
            </a:solidFill>
            <a:ln w="28575">
              <a:solidFill>
                <a:srgbClr val="2BB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AEE6FF9-9330-35D4-1C15-D68DE3B89F88}"/>
                </a:ext>
              </a:extLst>
            </p:cNvPr>
            <p:cNvSpPr txBox="1"/>
            <p:nvPr/>
          </p:nvSpPr>
          <p:spPr>
            <a:xfrm>
              <a:off x="1399730" y="4154562"/>
              <a:ext cx="2212577" cy="1380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Cambria" panose="02040503050406030204" pitchFamily="18" charset="0"/>
                </a:rPr>
                <a:t>Giữ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gìn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vệ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sinh</a:t>
              </a:r>
              <a:endParaRPr lang="en-US" sz="36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7D9C142-0788-8E51-C4A6-C39957C87E71}"/>
              </a:ext>
            </a:extLst>
          </p:cNvPr>
          <p:cNvSpPr txBox="1"/>
          <p:nvPr/>
        </p:nvSpPr>
        <p:spPr>
          <a:xfrm>
            <a:off x="847084" y="1666186"/>
            <a:ext cx="10843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</a:rPr>
              <a:t>Thảo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luận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theo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tổ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về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những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việc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cần</a:t>
            </a:r>
            <a:r>
              <a:rPr lang="en-US" sz="3600" b="1" dirty="0">
                <a:latin typeface="Cambria" panose="02040503050406030204" pitchFamily="18" charset="0"/>
              </a:rPr>
              <a:t> thực </a:t>
            </a:r>
            <a:r>
              <a:rPr lang="en-US" sz="3600" b="1" dirty="0" err="1">
                <a:latin typeface="Cambria" panose="02040503050406030204" pitchFamily="18" charset="0"/>
              </a:rPr>
              <a:t>hiện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để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giữ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gìn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trường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học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xanh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</a:rPr>
              <a:t>sạch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đẹp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0B527B-9560-AF1C-D553-D864F044F276}"/>
              </a:ext>
            </a:extLst>
          </p:cNvPr>
          <p:cNvGrpSpPr/>
          <p:nvPr/>
        </p:nvGrpSpPr>
        <p:grpSpPr>
          <a:xfrm>
            <a:off x="3423473" y="3578087"/>
            <a:ext cx="3522361" cy="2532882"/>
            <a:chOff x="744839" y="3578479"/>
            <a:chExt cx="3522361" cy="2532882"/>
          </a:xfrm>
        </p:grpSpPr>
        <p:sp>
          <p:nvSpPr>
            <p:cNvPr id="7" name="任意多边形: 形状 34">
              <a:extLst>
                <a:ext uri="{FF2B5EF4-FFF2-40B4-BE49-F238E27FC236}">
                  <a16:creationId xmlns:a16="http://schemas.microsoft.com/office/drawing/2014/main" id="{B06BA100-C977-2804-081A-04113AE0766F}"/>
                </a:ext>
              </a:extLst>
            </p:cNvPr>
            <p:cNvSpPr/>
            <p:nvPr/>
          </p:nvSpPr>
          <p:spPr>
            <a:xfrm>
              <a:off x="744839" y="3578479"/>
              <a:ext cx="3522361" cy="2532882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rgbClr val="D9F3FF"/>
            </a:solidFill>
            <a:ln w="28575">
              <a:solidFill>
                <a:srgbClr val="2BB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936D3A-27F9-9CFA-CD67-E742B5CD95A8}"/>
                </a:ext>
              </a:extLst>
            </p:cNvPr>
            <p:cNvSpPr txBox="1"/>
            <p:nvPr/>
          </p:nvSpPr>
          <p:spPr>
            <a:xfrm>
              <a:off x="1323697" y="4027439"/>
              <a:ext cx="236464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Cambria" panose="02040503050406030204" pitchFamily="18" charset="0"/>
                </a:rPr>
                <a:t>Trồng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và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chăm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sóc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cây</a:t>
              </a:r>
              <a:r>
                <a:rPr lang="en-US" sz="3600" b="1" dirty="0">
                  <a:latin typeface="Cambria" panose="02040503050406030204" pitchFamily="18" charset="0"/>
                </a:rPr>
                <a:t>, </a:t>
              </a:r>
              <a:r>
                <a:rPr lang="en-US" sz="3600" b="1" dirty="0" err="1">
                  <a:latin typeface="Cambria" panose="02040503050406030204" pitchFamily="18" charset="0"/>
                </a:rPr>
                <a:t>hoa</a:t>
              </a:r>
              <a:endParaRPr lang="en-US" sz="3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19F6109-8A54-AACD-AEAC-66739F536AE2}"/>
              </a:ext>
            </a:extLst>
          </p:cNvPr>
          <p:cNvGrpSpPr/>
          <p:nvPr/>
        </p:nvGrpSpPr>
        <p:grpSpPr>
          <a:xfrm>
            <a:off x="7003255" y="3739285"/>
            <a:ext cx="3522361" cy="2532882"/>
            <a:chOff x="744839" y="3578479"/>
            <a:chExt cx="3522361" cy="2532882"/>
          </a:xfrm>
        </p:grpSpPr>
        <p:sp>
          <p:nvSpPr>
            <p:cNvPr id="10" name="任意多边形: 形状 34">
              <a:extLst>
                <a:ext uri="{FF2B5EF4-FFF2-40B4-BE49-F238E27FC236}">
                  <a16:creationId xmlns:a16="http://schemas.microsoft.com/office/drawing/2014/main" id="{0E3DE4F5-211B-86E1-B254-9C53C204FAA6}"/>
                </a:ext>
              </a:extLst>
            </p:cNvPr>
            <p:cNvSpPr/>
            <p:nvPr/>
          </p:nvSpPr>
          <p:spPr>
            <a:xfrm>
              <a:off x="744839" y="3578479"/>
              <a:ext cx="3522361" cy="2532882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rgbClr val="D9F3FF"/>
            </a:solidFill>
            <a:ln w="28575">
              <a:solidFill>
                <a:srgbClr val="2BB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8FDA43-F46A-E7B3-B7DA-7D7ACBE9CE04}"/>
                </a:ext>
              </a:extLst>
            </p:cNvPr>
            <p:cNvSpPr txBox="1"/>
            <p:nvPr/>
          </p:nvSpPr>
          <p:spPr>
            <a:xfrm>
              <a:off x="1034267" y="3961328"/>
              <a:ext cx="294350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Cambria" panose="02040503050406030204" pitchFamily="18" charset="0"/>
                </a:rPr>
                <a:t>Trang </a:t>
              </a:r>
              <a:r>
                <a:rPr lang="en-US" sz="3600" b="1" dirty="0" err="1">
                  <a:latin typeface="Cambria" panose="02040503050406030204" pitchFamily="18" charset="0"/>
                </a:rPr>
                <a:t>trí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các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khu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vực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trường</a:t>
              </a:r>
              <a:r>
                <a:rPr lang="en-US" sz="3600" b="1" dirty="0">
                  <a:latin typeface="Cambria" panose="02040503050406030204" pitchFamily="18" charset="0"/>
                </a:rPr>
                <a:t>, </a:t>
              </a:r>
              <a:r>
                <a:rPr lang="en-US" sz="3600" b="1" dirty="0" err="1">
                  <a:latin typeface="Cambria" panose="02040503050406030204" pitchFamily="18" charset="0"/>
                </a:rPr>
                <a:t>lớp</a:t>
              </a:r>
              <a:endParaRPr lang="en-US" sz="3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69F4EC-5660-B3D4-9B59-FFE329A00BBB}"/>
              </a:ext>
            </a:extLst>
          </p:cNvPr>
          <p:cNvGrpSpPr/>
          <p:nvPr/>
        </p:nvGrpSpPr>
        <p:grpSpPr>
          <a:xfrm>
            <a:off x="10694502" y="4549407"/>
            <a:ext cx="1174619" cy="1017309"/>
            <a:chOff x="744839" y="3578479"/>
            <a:chExt cx="3522361" cy="2532882"/>
          </a:xfrm>
        </p:grpSpPr>
        <p:sp>
          <p:nvSpPr>
            <p:cNvPr id="13" name="任意多边形: 形状 34">
              <a:extLst>
                <a:ext uri="{FF2B5EF4-FFF2-40B4-BE49-F238E27FC236}">
                  <a16:creationId xmlns:a16="http://schemas.microsoft.com/office/drawing/2014/main" id="{44E5EFEE-9441-E64B-E4A4-2938405529ED}"/>
                </a:ext>
              </a:extLst>
            </p:cNvPr>
            <p:cNvSpPr/>
            <p:nvPr/>
          </p:nvSpPr>
          <p:spPr>
            <a:xfrm>
              <a:off x="744839" y="3578479"/>
              <a:ext cx="3522361" cy="2532882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rgbClr val="D9F3FF"/>
            </a:solidFill>
            <a:ln w="28575">
              <a:solidFill>
                <a:srgbClr val="2BB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26F8E1-7D35-D5B2-EFB2-306D701E957A}"/>
                </a:ext>
              </a:extLst>
            </p:cNvPr>
            <p:cNvSpPr txBox="1"/>
            <p:nvPr/>
          </p:nvSpPr>
          <p:spPr>
            <a:xfrm>
              <a:off x="1399730" y="4154562"/>
              <a:ext cx="2212577" cy="743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Cambria" panose="02040503050406030204" pitchFamily="18" charset="0"/>
                </a:rPr>
                <a:t>...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22257C4-D180-E166-C9FE-A48C8807B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465" y="337271"/>
            <a:ext cx="8657070" cy="17740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3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69B9BA-BB74-645E-2759-9F00515214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75" y="2584715"/>
            <a:ext cx="3893283" cy="38932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750366-3F08-A871-D6FF-376917921ECB}"/>
              </a:ext>
            </a:extLst>
          </p:cNvPr>
          <p:cNvSpPr txBox="1"/>
          <p:nvPr/>
        </p:nvSpPr>
        <p:spPr>
          <a:xfrm>
            <a:off x="869631" y="1466273"/>
            <a:ext cx="10843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</a:rPr>
              <a:t>Cùng</a:t>
            </a:r>
            <a:r>
              <a:rPr lang="en-US" sz="4000" b="1" dirty="0">
                <a:latin typeface="Cambria" panose="02040503050406030204" pitchFamily="18" charset="0"/>
              </a:rPr>
              <a:t> chia </a:t>
            </a:r>
            <a:r>
              <a:rPr lang="en-US" sz="4000" b="1" dirty="0" err="1">
                <a:latin typeface="Cambria" panose="02040503050406030204" pitchFamily="18" charset="0"/>
              </a:rPr>
              <a:t>sẻ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những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việc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nhóm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của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mình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sẽ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làm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để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giữ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gìn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trường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học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xanh</a:t>
            </a:r>
            <a:r>
              <a:rPr lang="en-US" sz="4000" b="1" dirty="0"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latin typeface="Cambria" panose="02040503050406030204" pitchFamily="18" charset="0"/>
              </a:rPr>
              <a:t>sạch</a:t>
            </a:r>
            <a:r>
              <a:rPr lang="en-US" sz="4000" b="1" dirty="0"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latin typeface="Cambria" panose="02040503050406030204" pitchFamily="18" charset="0"/>
              </a:rPr>
              <a:t>đẹp</a:t>
            </a:r>
            <a:r>
              <a:rPr lang="en-US" sz="4000" b="1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EF6A6-B3CD-FCD1-8CA9-3E1E1CA6F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040" y="97376"/>
            <a:ext cx="7727919" cy="20306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881AB4-DD50-03DF-AD74-2790C09292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42" y="3078538"/>
            <a:ext cx="3726531" cy="37794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694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F92C97-349E-A9FB-F30B-20300A8148F0}"/>
              </a:ext>
            </a:extLst>
          </p:cNvPr>
          <p:cNvSpPr txBox="1"/>
          <p:nvPr/>
        </p:nvSpPr>
        <p:spPr>
          <a:xfrm>
            <a:off x="844231" y="336923"/>
            <a:ext cx="10843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</a:rPr>
              <a:t>Xây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dựng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kế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hoạch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và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phân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công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nhiệm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vụ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cụ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thể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cho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từ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thành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viên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trong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tổ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909DF8-FADF-93D5-45DE-8FCBA149EE94}"/>
              </a:ext>
            </a:extLst>
          </p:cNvPr>
          <p:cNvSpPr txBox="1"/>
          <p:nvPr/>
        </p:nvSpPr>
        <p:spPr>
          <a:xfrm>
            <a:off x="660774" y="1654704"/>
            <a:ext cx="1382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2BB9FB"/>
                </a:solidFill>
                <a:latin typeface="Cambria" panose="02040503050406030204" pitchFamily="18" charset="0"/>
              </a:rPr>
              <a:t>Gợi</a:t>
            </a:r>
            <a:r>
              <a:rPr lang="en-US" sz="3600" b="1" i="1" dirty="0">
                <a:solidFill>
                  <a:srgbClr val="2BB9FB"/>
                </a:solidFill>
                <a:latin typeface="Cambria" panose="02040503050406030204" pitchFamily="18" charset="0"/>
              </a:rPr>
              <a:t> ý: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C7F293-196A-6023-CF7B-3A007A624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398" y="1654704"/>
            <a:ext cx="9066760" cy="4866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375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7AC3B41-B4CA-4305-B009-F197C954538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s\u0010\uFFFD{B717C061-C280-4CB2-B7C9-0E9C2C720BAB}&quot;,&quot;D:\\GA ĐT dạy phòng học thông minh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HĐTN- Giữ gìn trường học xanh, sạch, đẹ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01A8F9-47C3-4730-A846-7720A33BACE4}:2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CFC7D4-2426-4D6A-BE42-70C103675F88}:2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6A671D-2228-4B7B-B6F3-0E0FBB1B9227}:2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7941FF-154D-4870-A607-2D5D1683EC4A}:27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08E474-8BDE-4875-ACAE-C56019570EBC}:2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0FD7B6-4B7B-4E9B-8086-71420E68D063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075D87-0145-4315-ABB1-B64606C506F8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356B02-4567-4D2E-8F70-5D486E06FB5A}:2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5986E7-D76B-451B-9D34-4ECFF34C57A9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90FEFB-A3E7-4262-936E-F08C1642606F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766152-F03D-4291-84AA-7798A5C7979E}:2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714BAD-CA04-4C8D-A58F-A488B97C27C4}:28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BA1A4C-A2FE-41C4-A38F-0EAE5F49C10B}:28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289</Words>
  <Application>Microsoft Office PowerPoint</Application>
  <PresentationFormat>Widescreen</PresentationFormat>
  <Paragraphs>26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等线</vt:lpstr>
      <vt:lpstr>Times New Roman</vt:lpstr>
      <vt:lpstr>Vogue-ExtraBold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HĐTN- Giữ gìn trường học xanh, sạch, đẹp</dc:title>
  <dc:creator>Administrator</dc:creator>
  <cp:lastModifiedBy>Administrator</cp:lastModifiedBy>
  <cp:revision>9</cp:revision>
  <dcterms:created xsi:type="dcterms:W3CDTF">2024-11-12T14:25:12Z</dcterms:created>
  <dcterms:modified xsi:type="dcterms:W3CDTF">2024-11-16T16:00:46Z</dcterms:modified>
</cp:coreProperties>
</file>