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5"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57784-F928-4BF6-8186-5D9C5C0F574E}"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1A94E-DAEE-4BA9-8B98-83DEA9DAF477}" type="slidenum">
              <a:rPr lang="en-US" smtClean="0"/>
              <a:t>‹#›</a:t>
            </a:fld>
            <a:endParaRPr lang="en-US"/>
          </a:p>
        </p:txBody>
      </p:sp>
    </p:spTree>
    <p:extLst>
      <p:ext uri="{BB962C8B-B14F-4D97-AF65-F5344CB8AC3E}">
        <p14:creationId xmlns:p14="http://schemas.microsoft.com/office/powerpoint/2010/main" val="133057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a:t>
            </a:fld>
            <a:endParaRPr lang="en-US"/>
          </a:p>
        </p:txBody>
      </p:sp>
    </p:spTree>
    <p:extLst>
      <p:ext uri="{BB962C8B-B14F-4D97-AF65-F5344CB8AC3E}">
        <p14:creationId xmlns:p14="http://schemas.microsoft.com/office/powerpoint/2010/main" val="377326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1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11</a:t>
            </a:fld>
            <a:endParaRPr lang="en-US"/>
          </a:p>
        </p:txBody>
      </p:sp>
    </p:spTree>
    <p:extLst>
      <p:ext uri="{BB962C8B-B14F-4D97-AF65-F5344CB8AC3E}">
        <p14:creationId xmlns:p14="http://schemas.microsoft.com/office/powerpoint/2010/main" val="1709237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12</a:t>
            </a:fld>
            <a:endParaRPr lang="en-US"/>
          </a:p>
        </p:txBody>
      </p:sp>
    </p:spTree>
    <p:extLst>
      <p:ext uri="{BB962C8B-B14F-4D97-AF65-F5344CB8AC3E}">
        <p14:creationId xmlns:p14="http://schemas.microsoft.com/office/powerpoint/2010/main" val="195653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13</a:t>
            </a:fld>
            <a:endParaRPr lang="en-US"/>
          </a:p>
        </p:txBody>
      </p:sp>
    </p:spTree>
    <p:extLst>
      <p:ext uri="{BB962C8B-B14F-4D97-AF65-F5344CB8AC3E}">
        <p14:creationId xmlns:p14="http://schemas.microsoft.com/office/powerpoint/2010/main" val="57541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14</a:t>
            </a:fld>
            <a:endParaRPr lang="en-US"/>
          </a:p>
        </p:txBody>
      </p:sp>
    </p:spTree>
    <p:extLst>
      <p:ext uri="{BB962C8B-B14F-4D97-AF65-F5344CB8AC3E}">
        <p14:creationId xmlns:p14="http://schemas.microsoft.com/office/powerpoint/2010/main" val="82776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15</a:t>
            </a:fld>
            <a:endParaRPr lang="en-US"/>
          </a:p>
        </p:txBody>
      </p:sp>
    </p:spTree>
    <p:extLst>
      <p:ext uri="{BB962C8B-B14F-4D97-AF65-F5344CB8AC3E}">
        <p14:creationId xmlns:p14="http://schemas.microsoft.com/office/powerpoint/2010/main" val="1847652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16</a:t>
            </a:fld>
            <a:endParaRPr lang="en-US"/>
          </a:p>
        </p:txBody>
      </p:sp>
    </p:spTree>
    <p:extLst>
      <p:ext uri="{BB962C8B-B14F-4D97-AF65-F5344CB8AC3E}">
        <p14:creationId xmlns:p14="http://schemas.microsoft.com/office/powerpoint/2010/main" val="360334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17</a:t>
            </a:fld>
            <a:endParaRPr lang="en-US"/>
          </a:p>
        </p:txBody>
      </p:sp>
    </p:spTree>
    <p:extLst>
      <p:ext uri="{BB962C8B-B14F-4D97-AF65-F5344CB8AC3E}">
        <p14:creationId xmlns:p14="http://schemas.microsoft.com/office/powerpoint/2010/main" val="225595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18</a:t>
            </a:fld>
            <a:endParaRPr lang="en-US"/>
          </a:p>
        </p:txBody>
      </p:sp>
    </p:spTree>
    <p:extLst>
      <p:ext uri="{BB962C8B-B14F-4D97-AF65-F5344CB8AC3E}">
        <p14:creationId xmlns:p14="http://schemas.microsoft.com/office/powerpoint/2010/main" val="35226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19</a:t>
            </a:fld>
            <a:endParaRPr lang="en-US"/>
          </a:p>
        </p:txBody>
      </p:sp>
    </p:spTree>
    <p:extLst>
      <p:ext uri="{BB962C8B-B14F-4D97-AF65-F5344CB8AC3E}">
        <p14:creationId xmlns:p14="http://schemas.microsoft.com/office/powerpoint/2010/main" val="305641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a:t>
            </a:fld>
            <a:endParaRPr lang="en-US"/>
          </a:p>
        </p:txBody>
      </p:sp>
    </p:spTree>
    <p:extLst>
      <p:ext uri="{BB962C8B-B14F-4D97-AF65-F5344CB8AC3E}">
        <p14:creationId xmlns:p14="http://schemas.microsoft.com/office/powerpoint/2010/main" val="382909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20</a:t>
            </a:fld>
            <a:endParaRPr lang="en-US"/>
          </a:p>
        </p:txBody>
      </p:sp>
    </p:spTree>
    <p:extLst>
      <p:ext uri="{BB962C8B-B14F-4D97-AF65-F5344CB8AC3E}">
        <p14:creationId xmlns:p14="http://schemas.microsoft.com/office/powerpoint/2010/main" val="285051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21</a:t>
            </a:fld>
            <a:endParaRPr lang="en-US"/>
          </a:p>
        </p:txBody>
      </p:sp>
    </p:spTree>
    <p:extLst>
      <p:ext uri="{BB962C8B-B14F-4D97-AF65-F5344CB8AC3E}">
        <p14:creationId xmlns:p14="http://schemas.microsoft.com/office/powerpoint/2010/main" val="2333156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22</a:t>
            </a:fld>
            <a:endParaRPr lang="en-US"/>
          </a:p>
        </p:txBody>
      </p:sp>
    </p:spTree>
    <p:extLst>
      <p:ext uri="{BB962C8B-B14F-4D97-AF65-F5344CB8AC3E}">
        <p14:creationId xmlns:p14="http://schemas.microsoft.com/office/powerpoint/2010/main" val="2618006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23</a:t>
            </a:fld>
            <a:endParaRPr lang="en-US"/>
          </a:p>
        </p:txBody>
      </p:sp>
    </p:spTree>
    <p:extLst>
      <p:ext uri="{BB962C8B-B14F-4D97-AF65-F5344CB8AC3E}">
        <p14:creationId xmlns:p14="http://schemas.microsoft.com/office/powerpoint/2010/main" val="194224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24</a:t>
            </a:fld>
            <a:endParaRPr lang="en-US"/>
          </a:p>
        </p:txBody>
      </p:sp>
    </p:spTree>
    <p:extLst>
      <p:ext uri="{BB962C8B-B14F-4D97-AF65-F5344CB8AC3E}">
        <p14:creationId xmlns:p14="http://schemas.microsoft.com/office/powerpoint/2010/main" val="171183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25</a:t>
            </a:fld>
            <a:endParaRPr lang="en-US"/>
          </a:p>
        </p:txBody>
      </p:sp>
    </p:spTree>
    <p:extLst>
      <p:ext uri="{BB962C8B-B14F-4D97-AF65-F5344CB8AC3E}">
        <p14:creationId xmlns:p14="http://schemas.microsoft.com/office/powerpoint/2010/main" val="318401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26</a:t>
            </a:fld>
            <a:endParaRPr lang="en-US"/>
          </a:p>
        </p:txBody>
      </p:sp>
    </p:spTree>
    <p:extLst>
      <p:ext uri="{BB962C8B-B14F-4D97-AF65-F5344CB8AC3E}">
        <p14:creationId xmlns:p14="http://schemas.microsoft.com/office/powerpoint/2010/main" val="3186169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27</a:t>
            </a:fld>
            <a:endParaRPr lang="en-US"/>
          </a:p>
        </p:txBody>
      </p:sp>
    </p:spTree>
    <p:extLst>
      <p:ext uri="{BB962C8B-B14F-4D97-AF65-F5344CB8AC3E}">
        <p14:creationId xmlns:p14="http://schemas.microsoft.com/office/powerpoint/2010/main" val="264788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3</a:t>
            </a:fld>
            <a:endParaRPr lang="en-US"/>
          </a:p>
        </p:txBody>
      </p:sp>
    </p:spTree>
    <p:extLst>
      <p:ext uri="{BB962C8B-B14F-4D97-AF65-F5344CB8AC3E}">
        <p14:creationId xmlns:p14="http://schemas.microsoft.com/office/powerpoint/2010/main" val="292580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Muốn biết một vật nóng hay lạnh, ta có thể dựa vào cảm giác. Nhưng để biết chính xác nhiệt độ của vật ta dùng bằng dụng cụ nào ta cùng tìm hiểu trong bài hôm nay nhé.</a:t>
            </a:r>
            <a:endParaRPr lang="en-US" dirty="0"/>
          </a:p>
        </p:txBody>
      </p:sp>
      <p:sp>
        <p:nvSpPr>
          <p:cNvPr id="4" name="Slide Number Placeholder 3"/>
          <p:cNvSpPr>
            <a:spLocks noGrp="1"/>
          </p:cNvSpPr>
          <p:nvPr>
            <p:ph type="sldNum" sz="quarter" idx="5"/>
          </p:nvPr>
        </p:nvSpPr>
        <p:spPr/>
        <p:txBody>
          <a:bodyPr/>
          <a:lstStyle/>
          <a:p>
            <a:fld id="{20ED3071-4B7F-40D3-83FA-B6EEB87C899D}" type="slidenum">
              <a:rPr lang="en-US" smtClean="0"/>
              <a:t>4</a:t>
            </a:fld>
            <a:endParaRPr lang="en-US"/>
          </a:p>
        </p:txBody>
      </p:sp>
    </p:spTree>
    <p:extLst>
      <p:ext uri="{BB962C8B-B14F-4D97-AF65-F5344CB8AC3E}">
        <p14:creationId xmlns:p14="http://schemas.microsoft.com/office/powerpoint/2010/main" val="193747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5</a:t>
            </a:fld>
            <a:endParaRPr lang="en-US"/>
          </a:p>
        </p:txBody>
      </p:sp>
    </p:spTree>
    <p:extLst>
      <p:ext uri="{BB962C8B-B14F-4D97-AF65-F5344CB8AC3E}">
        <p14:creationId xmlns:p14="http://schemas.microsoft.com/office/powerpoint/2010/main" val="179067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6</a:t>
            </a:fld>
            <a:endParaRPr lang="en-US"/>
          </a:p>
        </p:txBody>
      </p:sp>
    </p:spTree>
    <p:extLst>
      <p:ext uri="{BB962C8B-B14F-4D97-AF65-F5344CB8AC3E}">
        <p14:creationId xmlns:p14="http://schemas.microsoft.com/office/powerpoint/2010/main" val="419251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7</a:t>
            </a:fld>
            <a:endParaRPr lang="en-US"/>
          </a:p>
        </p:txBody>
      </p:sp>
    </p:spTree>
    <p:extLst>
      <p:ext uri="{BB962C8B-B14F-4D97-AF65-F5344CB8AC3E}">
        <p14:creationId xmlns:p14="http://schemas.microsoft.com/office/powerpoint/2010/main" val="249580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1A94E-DAEE-4BA9-8B98-83DEA9DAF477}" type="slidenum">
              <a:rPr lang="en-US" smtClean="0"/>
              <a:t>8</a:t>
            </a:fld>
            <a:endParaRPr lang="en-US"/>
          </a:p>
        </p:txBody>
      </p:sp>
    </p:spTree>
    <p:extLst>
      <p:ext uri="{BB962C8B-B14F-4D97-AF65-F5344CB8AC3E}">
        <p14:creationId xmlns:p14="http://schemas.microsoft.com/office/powerpoint/2010/main" val="413604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07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microsoft.com/office/2007/relationships/hdphoto" Target="../media/hdphoto1.wdp"/><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D6B38-9A6F-4FFD-9336-6349299143E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60286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D6B38-9A6F-4FFD-9336-6349299143E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428160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D6B38-9A6F-4FFD-9336-6349299143E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74122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358878708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11/16/2024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7" name="Picture 136">
            <a:extLst>
              <a:ext uri="{FF2B5EF4-FFF2-40B4-BE49-F238E27FC236}">
                <a16:creationId xmlns:a16="http://schemas.microsoft.com/office/drawing/2014/main" id="{88E240CD-13F1-40F1-BD83-1DA1D77ACF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6" y="3647685"/>
            <a:ext cx="1166857" cy="2712595"/>
          </a:xfrm>
          <a:prstGeom prst="rect">
            <a:avLst/>
          </a:prstGeom>
        </p:spPr>
      </p:pic>
      <p:grpSp>
        <p:nvGrpSpPr>
          <p:cNvPr id="118" name="Group 117">
            <a:extLst>
              <a:ext uri="{FF2B5EF4-FFF2-40B4-BE49-F238E27FC236}">
                <a16:creationId xmlns:a16="http://schemas.microsoft.com/office/drawing/2014/main" id="{E0E9E3CE-4C5A-41DC-9944-B08544DFCABC}"/>
              </a:ext>
            </a:extLst>
          </p:cNvPr>
          <p:cNvGrpSpPr/>
          <p:nvPr userDrawn="1"/>
        </p:nvGrpSpPr>
        <p:grpSpPr>
          <a:xfrm flipH="1">
            <a:off x="1494333" y="5196065"/>
            <a:ext cx="859949" cy="1172161"/>
            <a:chOff x="-429260" y="4765703"/>
            <a:chExt cx="1140796" cy="1554972"/>
          </a:xfrm>
        </p:grpSpPr>
        <p:pic>
          <p:nvPicPr>
            <p:cNvPr id="140" name="Picture 139">
              <a:extLst>
                <a:ext uri="{FF2B5EF4-FFF2-40B4-BE49-F238E27FC236}">
                  <a16:creationId xmlns:a16="http://schemas.microsoft.com/office/drawing/2014/main" id="{D8D1339F-EC79-40CF-B139-325622325A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142" name="Picture 141">
              <a:extLst>
                <a:ext uri="{FF2B5EF4-FFF2-40B4-BE49-F238E27FC236}">
                  <a16:creationId xmlns:a16="http://schemas.microsoft.com/office/drawing/2014/main" id="{1673194F-C91D-464F-84DA-96387810EB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3" name="Picture 2">
            <a:extLst>
              <a:ext uri="{FF2B5EF4-FFF2-40B4-BE49-F238E27FC236}">
                <a16:creationId xmlns:a16="http://schemas.microsoft.com/office/drawing/2014/main" id="{683E48F3-635B-4021-A515-9FC28B856D67}"/>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647139">
            <a:off x="810744" y="4460090"/>
            <a:ext cx="1305672" cy="2012108"/>
          </a:xfrm>
          <a:prstGeom prst="rect">
            <a:avLst/>
          </a:prstGeom>
        </p:spPr>
      </p:pic>
      <p:pic>
        <p:nvPicPr>
          <p:cNvPr id="144" name="Picture 143">
            <a:extLst>
              <a:ext uri="{FF2B5EF4-FFF2-40B4-BE49-F238E27FC236}">
                <a16:creationId xmlns:a16="http://schemas.microsoft.com/office/drawing/2014/main" id="{0C177ED6-7A98-4D6B-91C8-5E9B4396680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9624" y="2712842"/>
            <a:ext cx="393112" cy="558836"/>
          </a:xfrm>
          <a:prstGeom prst="rect">
            <a:avLst/>
          </a:prstGeom>
        </p:spPr>
      </p:pic>
      <p:pic>
        <p:nvPicPr>
          <p:cNvPr id="146" name="Picture 145">
            <a:extLst>
              <a:ext uri="{FF2B5EF4-FFF2-40B4-BE49-F238E27FC236}">
                <a16:creationId xmlns:a16="http://schemas.microsoft.com/office/drawing/2014/main" id="{77A26E77-EF99-4E02-B104-E99649AD528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2355" y="2497687"/>
            <a:ext cx="396966" cy="343009"/>
          </a:xfrm>
          <a:prstGeom prst="rect">
            <a:avLst/>
          </a:prstGeom>
        </p:spPr>
      </p:pic>
      <p:pic>
        <p:nvPicPr>
          <p:cNvPr id="148" name="Picture 147">
            <a:extLst>
              <a:ext uri="{FF2B5EF4-FFF2-40B4-BE49-F238E27FC236}">
                <a16:creationId xmlns:a16="http://schemas.microsoft.com/office/drawing/2014/main" id="{12CA6B0B-DF61-4DFC-8050-1665303F5EF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3181" y="2922618"/>
            <a:ext cx="435506" cy="493317"/>
          </a:xfrm>
          <a:prstGeom prst="rect">
            <a:avLst/>
          </a:prstGeom>
        </p:spPr>
      </p:pic>
      <p:sp>
        <p:nvSpPr>
          <p:cNvPr id="155" name="Oval 154">
            <a:extLst>
              <a:ext uri="{FF2B5EF4-FFF2-40B4-BE49-F238E27FC236}">
                <a16:creationId xmlns:a16="http://schemas.microsoft.com/office/drawing/2014/main" id="{BDA28DEE-A405-43A6-9418-893C0809E6D8}"/>
              </a:ext>
            </a:extLst>
          </p:cNvPr>
          <p:cNvSpPr/>
          <p:nvPr userDrawn="1"/>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D23D1F8F-4508-42CC-A722-AFB79CE0B51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410131">
            <a:off x="1273491" y="3927462"/>
            <a:ext cx="257732" cy="366384"/>
          </a:xfrm>
          <a:prstGeom prst="rect">
            <a:avLst/>
          </a:prstGeom>
        </p:spPr>
      </p:pic>
      <p:pic>
        <p:nvPicPr>
          <p:cNvPr id="145" name="Picture 144">
            <a:extLst>
              <a:ext uri="{FF2B5EF4-FFF2-40B4-BE49-F238E27FC236}">
                <a16:creationId xmlns:a16="http://schemas.microsoft.com/office/drawing/2014/main" id="{4B1014A9-96E7-4423-A20F-7E40123841A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1508244" y="3530191"/>
            <a:ext cx="158506" cy="225327"/>
          </a:xfrm>
          <a:prstGeom prst="rect">
            <a:avLst/>
          </a:prstGeom>
        </p:spPr>
      </p:pic>
      <p:pic>
        <p:nvPicPr>
          <p:cNvPr id="147" name="Picture 146">
            <a:extLst>
              <a:ext uri="{FF2B5EF4-FFF2-40B4-BE49-F238E27FC236}">
                <a16:creationId xmlns:a16="http://schemas.microsoft.com/office/drawing/2014/main" id="{83E7022D-BDBE-432E-81FE-EACE2D45EE6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650377" y="2368667"/>
            <a:ext cx="158506" cy="225327"/>
          </a:xfrm>
          <a:prstGeom prst="rect">
            <a:avLst/>
          </a:prstGeom>
        </p:spPr>
      </p:pic>
    </p:spTree>
    <p:extLst>
      <p:ext uri="{BB962C8B-B14F-4D97-AF65-F5344CB8AC3E}">
        <p14:creationId xmlns:p14="http://schemas.microsoft.com/office/powerpoint/2010/main" val="2968505655"/>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210832693"/>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2">
    <p:bg>
      <p:bgPr>
        <a:solidFill>
          <a:srgbClr val="EDE0D4"/>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19272626-BA35-0C21-E78D-22336979CE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93665" y="4718729"/>
            <a:ext cx="1487993" cy="2011680"/>
          </a:xfrm>
          <a:prstGeom prst="rect">
            <a:avLst/>
          </a:prstGeom>
          <a:effectLst>
            <a:outerShdw blurRad="114300" dist="38100" dir="18900000" algn="bl" rotWithShape="0">
              <a:prstClr val="black">
                <a:alpha val="40000"/>
              </a:prstClr>
            </a:outerShdw>
          </a:effectLst>
        </p:spPr>
      </p:pic>
      <p:pic>
        <p:nvPicPr>
          <p:cNvPr id="116" name="Picture 115">
            <a:extLst>
              <a:ext uri="{FF2B5EF4-FFF2-40B4-BE49-F238E27FC236}">
                <a16:creationId xmlns:a16="http://schemas.microsoft.com/office/drawing/2014/main" id="{098ACE34-A30B-397D-7A50-72E8C08FFB29}"/>
              </a:ext>
            </a:extLst>
          </p:cNvPr>
          <p:cNvPicPr>
            <a:picLocks noChangeAspect="1"/>
          </p:cNvPicPr>
          <p:nvPr userDrawn="1"/>
        </p:nvPicPr>
        <p:blipFill>
          <a:blip r:embed="rId5"/>
          <a:stretch>
            <a:fillRect/>
          </a:stretch>
        </p:blipFill>
        <p:spPr>
          <a:xfrm>
            <a:off x="9014688" y="3084685"/>
            <a:ext cx="2969009" cy="3645724"/>
          </a:xfrm>
          <a:prstGeom prst="rect">
            <a:avLst/>
          </a:prstGeom>
        </p:spPr>
      </p:pic>
    </p:spTree>
    <p:extLst>
      <p:ext uri="{BB962C8B-B14F-4D97-AF65-F5344CB8AC3E}">
        <p14:creationId xmlns:p14="http://schemas.microsoft.com/office/powerpoint/2010/main" val="232998626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D6B38-9A6F-4FFD-9336-6349299143E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129583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0D6B38-9A6F-4FFD-9336-6349299143E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36942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D6B38-9A6F-4FFD-9336-6349299143E3}"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138448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D6B38-9A6F-4FFD-9336-6349299143E3}"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8843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D6B38-9A6F-4FFD-9336-6349299143E3}"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233390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D6B38-9A6F-4FFD-9336-6349299143E3}"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154602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0D6B38-9A6F-4FFD-9336-6349299143E3}"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394297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0D6B38-9A6F-4FFD-9336-6349299143E3}"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D8961-56DC-4876-8FD4-42B450328476}" type="slidenum">
              <a:rPr lang="en-US" smtClean="0"/>
              <a:t>‹#›</a:t>
            </a:fld>
            <a:endParaRPr lang="en-US"/>
          </a:p>
        </p:txBody>
      </p:sp>
    </p:spTree>
    <p:extLst>
      <p:ext uri="{BB962C8B-B14F-4D97-AF65-F5344CB8AC3E}">
        <p14:creationId xmlns:p14="http://schemas.microsoft.com/office/powerpoint/2010/main" val="16665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D6B38-9A6F-4FFD-9336-6349299143E3}" type="datetimeFigureOut">
              <a:rPr lang="en-US" smtClean="0"/>
              <a:t>11/16/2024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D8961-56DC-4876-8FD4-42B450328476}" type="slidenum">
              <a:rPr lang="en-US" smtClean="0"/>
              <a:t>‹#›</a:t>
            </a:fld>
            <a:endParaRPr lang="en-US"/>
          </a:p>
        </p:txBody>
      </p:sp>
    </p:spTree>
    <p:extLst>
      <p:ext uri="{BB962C8B-B14F-4D97-AF65-F5344CB8AC3E}">
        <p14:creationId xmlns:p14="http://schemas.microsoft.com/office/powerpoint/2010/main" val="116733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2.xml"/><Relationship Id="rId5" Type="http://schemas.openxmlformats.org/officeDocument/2006/relationships/image" Target="../media/image38.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2.xml"/><Relationship Id="rId7" Type="http://schemas.microsoft.com/office/2007/relationships/hdphoto" Target="../media/hdphoto3.wdp"/><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39.png"/><Relationship Id="rId5" Type="http://schemas.openxmlformats.org/officeDocument/2006/relationships/image" Target="../media/image27.png"/><Relationship Id="rId4" Type="http://schemas.openxmlformats.org/officeDocument/2006/relationships/image" Target="../media/image26.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15.xml"/><Relationship Id="rId6" Type="http://schemas.microsoft.com/office/2007/relationships/hdphoto" Target="../media/hdphoto3.wdp"/><Relationship Id="rId5" Type="http://schemas.openxmlformats.org/officeDocument/2006/relationships/image" Target="../media/image39.png"/><Relationship Id="rId10" Type="http://schemas.microsoft.com/office/2007/relationships/hdphoto" Target="../media/hdphoto5.wdp"/><Relationship Id="rId4" Type="http://schemas.openxmlformats.org/officeDocument/2006/relationships/image" Target="../media/image33.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45.jpe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5.wdp"/><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43.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9.xml"/><Relationship Id="rId5" Type="http://schemas.microsoft.com/office/2007/relationships/hdphoto" Target="../media/hdphoto3.wdp"/><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45.jpe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4.xml"/><Relationship Id="rId5" Type="http://schemas.microsoft.com/office/2007/relationships/hdphoto" Target="../media/hdphoto6.wdp"/><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5.xml"/><Relationship Id="rId5" Type="http://schemas.microsoft.com/office/2007/relationships/hdphoto" Target="../media/hdphoto6.wdp"/><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26.xml"/><Relationship Id="rId5" Type="http://schemas.microsoft.com/office/2007/relationships/hdphoto" Target="../media/hdphoto6.wdp"/><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26.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1BA966-ED43-BACA-7E3F-5FBD79C46D0C}"/>
              </a:ext>
            </a:extLst>
          </p:cNvPr>
          <p:cNvPicPr>
            <a:picLocks noChangeAspect="1"/>
          </p:cNvPicPr>
          <p:nvPr/>
        </p:nvPicPr>
        <p:blipFill>
          <a:blip r:embed="rId4"/>
          <a:stretch>
            <a:fillRect/>
          </a:stretch>
        </p:blipFill>
        <p:spPr>
          <a:xfrm>
            <a:off x="4873163" y="167655"/>
            <a:ext cx="3212870" cy="737680"/>
          </a:xfrm>
          <a:prstGeom prst="rect">
            <a:avLst/>
          </a:prstGeom>
        </p:spPr>
      </p:pic>
      <p:pic>
        <p:nvPicPr>
          <p:cNvPr id="5" name="Picture 4">
            <a:extLst>
              <a:ext uri="{FF2B5EF4-FFF2-40B4-BE49-F238E27FC236}">
                <a16:creationId xmlns:a16="http://schemas.microsoft.com/office/drawing/2014/main" id="{D80D745C-53F3-4B27-7BAB-591147936A96}"/>
              </a:ext>
            </a:extLst>
          </p:cNvPr>
          <p:cNvPicPr>
            <a:picLocks noChangeAspect="1"/>
          </p:cNvPicPr>
          <p:nvPr/>
        </p:nvPicPr>
        <p:blipFill>
          <a:blip r:embed="rId5"/>
          <a:stretch>
            <a:fillRect/>
          </a:stretch>
        </p:blipFill>
        <p:spPr>
          <a:xfrm>
            <a:off x="2723425" y="1132240"/>
            <a:ext cx="2353260" cy="1072989"/>
          </a:xfrm>
          <a:prstGeom prst="rect">
            <a:avLst/>
          </a:prstGeom>
        </p:spPr>
      </p:pic>
      <p:pic>
        <p:nvPicPr>
          <p:cNvPr id="6" name="Picture 5">
            <a:extLst>
              <a:ext uri="{FF2B5EF4-FFF2-40B4-BE49-F238E27FC236}">
                <a16:creationId xmlns:a16="http://schemas.microsoft.com/office/drawing/2014/main" id="{E4856933-36C5-C5DB-717C-C2A2ABA68954}"/>
              </a:ext>
            </a:extLst>
          </p:cNvPr>
          <p:cNvPicPr>
            <a:picLocks noChangeAspect="1"/>
          </p:cNvPicPr>
          <p:nvPr/>
        </p:nvPicPr>
        <p:blipFill>
          <a:blip r:embed="rId6"/>
          <a:stretch>
            <a:fillRect/>
          </a:stretch>
        </p:blipFill>
        <p:spPr>
          <a:xfrm>
            <a:off x="4315691" y="1132240"/>
            <a:ext cx="6815919" cy="1774090"/>
          </a:xfrm>
          <a:prstGeom prst="rect">
            <a:avLst/>
          </a:prstGeom>
        </p:spPr>
      </p:pic>
      <p:pic>
        <p:nvPicPr>
          <p:cNvPr id="7" name="Picture 6">
            <a:extLst>
              <a:ext uri="{FF2B5EF4-FFF2-40B4-BE49-F238E27FC236}">
                <a16:creationId xmlns:a16="http://schemas.microsoft.com/office/drawing/2014/main" id="{1342DC5F-D2CC-F82E-D20B-65B5A8576A5C}"/>
              </a:ext>
            </a:extLst>
          </p:cNvPr>
          <p:cNvPicPr>
            <a:picLocks noChangeAspect="1"/>
          </p:cNvPicPr>
          <p:nvPr/>
        </p:nvPicPr>
        <p:blipFill>
          <a:blip r:embed="rId7"/>
          <a:stretch>
            <a:fillRect/>
          </a:stretch>
        </p:blipFill>
        <p:spPr>
          <a:xfrm>
            <a:off x="2661965" y="3837709"/>
            <a:ext cx="3614144" cy="3020291"/>
          </a:xfrm>
          <a:prstGeom prst="rect">
            <a:avLst/>
          </a:prstGeom>
        </p:spPr>
      </p:pic>
    </p:spTree>
    <p:custDataLst>
      <p:tags r:id="rId1"/>
    </p:custDataLst>
    <p:extLst>
      <p:ext uri="{BB962C8B-B14F-4D97-AF65-F5344CB8AC3E}">
        <p14:creationId xmlns:p14="http://schemas.microsoft.com/office/powerpoint/2010/main" val="15112713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7530D-45AC-03B7-31FA-26DBE5F40F58}"/>
              </a:ext>
            </a:extLst>
          </p:cNvPr>
          <p:cNvPicPr>
            <a:picLocks noChangeAspect="1"/>
          </p:cNvPicPr>
          <p:nvPr/>
        </p:nvPicPr>
        <p:blipFill>
          <a:blip r:embed="rId4"/>
          <a:stretch>
            <a:fillRect/>
          </a:stretch>
        </p:blipFill>
        <p:spPr>
          <a:xfrm>
            <a:off x="138223" y="2192351"/>
            <a:ext cx="6227330" cy="2507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Rounded Corners 2">
            <a:extLst>
              <a:ext uri="{FF2B5EF4-FFF2-40B4-BE49-F238E27FC236}">
                <a16:creationId xmlns:a16="http://schemas.microsoft.com/office/drawing/2014/main" id="{23F96516-24B6-57B6-4CD8-CCCA60EC87BD}"/>
              </a:ext>
            </a:extLst>
          </p:cNvPr>
          <p:cNvSpPr/>
          <p:nvPr/>
        </p:nvSpPr>
        <p:spPr>
          <a:xfrm>
            <a:off x="6790661" y="2319509"/>
            <a:ext cx="5401339" cy="2220593"/>
          </a:xfrm>
          <a:prstGeom prst="roundRect">
            <a:avLst>
              <a:gd name="adj" fmla="val 16302"/>
            </a:avLst>
          </a:prstGeom>
          <a:solidFill>
            <a:srgbClr val="C9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err="1">
                <a:solidFill>
                  <a:schemeClr val="bg1"/>
                </a:solidFill>
              </a:rPr>
              <a:t>Cốc</a:t>
            </a:r>
            <a:r>
              <a:rPr lang="en-US" sz="4000" b="1" dirty="0">
                <a:solidFill>
                  <a:schemeClr val="bg1"/>
                </a:solidFill>
              </a:rPr>
              <a:t> c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cao</a:t>
            </a:r>
            <a:r>
              <a:rPr lang="en-US" sz="4000" b="1" dirty="0">
                <a:solidFill>
                  <a:schemeClr val="bg1"/>
                </a:solidFill>
              </a:rPr>
              <a:t> </a:t>
            </a:r>
            <a:r>
              <a:rPr lang="en-US" sz="4000" b="1" dirty="0" err="1">
                <a:solidFill>
                  <a:schemeClr val="bg1"/>
                </a:solidFill>
              </a:rPr>
              <a:t>nhất</a:t>
            </a:r>
            <a:r>
              <a:rPr lang="en-US" sz="4000" b="1" dirty="0">
                <a:solidFill>
                  <a:schemeClr val="bg1"/>
                </a:solidFill>
              </a:rPr>
              <a:t>, </a:t>
            </a:r>
            <a:r>
              <a:rPr lang="en-US" sz="4000" b="1" dirty="0" err="1">
                <a:solidFill>
                  <a:schemeClr val="bg1"/>
                </a:solidFill>
              </a:rPr>
              <a:t>cốc</a:t>
            </a:r>
            <a:r>
              <a:rPr lang="en-US" sz="4000" b="1" dirty="0">
                <a:solidFill>
                  <a:schemeClr val="bg1"/>
                </a:solidFill>
              </a:rPr>
              <a:t> b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thấp</a:t>
            </a:r>
            <a:r>
              <a:rPr lang="en-US" sz="4000" b="1" dirty="0">
                <a:solidFill>
                  <a:schemeClr val="bg1"/>
                </a:solidFill>
              </a:rPr>
              <a:t> </a:t>
            </a:r>
            <a:r>
              <a:rPr lang="en-US" sz="4000" b="1" dirty="0" err="1">
                <a:solidFill>
                  <a:schemeClr val="bg1"/>
                </a:solidFill>
              </a:rPr>
              <a:t>nhất</a:t>
            </a:r>
            <a:r>
              <a:rPr lang="en-US" sz="4000" b="1" dirty="0">
                <a:solidFill>
                  <a:schemeClr val="bg1"/>
                </a:solidFill>
              </a:rPr>
              <a:t>.</a:t>
            </a:r>
            <a:endParaRPr kumimoji="0" lang="en-US" sz="4000" b="1" i="0" u="none" strike="noStrike" kern="1200" cap="none" spc="0" normalizeH="0" baseline="0" noProof="0" dirty="0">
              <a:ln>
                <a:noFill/>
              </a:ln>
              <a:solidFill>
                <a:schemeClr val="bg1"/>
              </a:solidFill>
              <a:effectLst/>
              <a:uLnTx/>
              <a:uFillTx/>
              <a:latin typeface="Calibri"/>
            </a:endParaRPr>
          </a:p>
        </p:txBody>
      </p:sp>
      <p:pic>
        <p:nvPicPr>
          <p:cNvPr id="6" name="Picture 5">
            <a:extLst>
              <a:ext uri="{FF2B5EF4-FFF2-40B4-BE49-F238E27FC236}">
                <a16:creationId xmlns:a16="http://schemas.microsoft.com/office/drawing/2014/main" id="{F3979850-F1D8-9137-02C6-C8CE34B7E36E}"/>
              </a:ext>
            </a:extLst>
          </p:cNvPr>
          <p:cNvPicPr>
            <a:picLocks noChangeAspect="1"/>
          </p:cNvPicPr>
          <p:nvPr/>
        </p:nvPicPr>
        <p:blipFill>
          <a:blip r:embed="rId5"/>
          <a:stretch>
            <a:fillRect/>
          </a:stretch>
        </p:blipFill>
        <p:spPr>
          <a:xfrm>
            <a:off x="2252290" y="-84975"/>
            <a:ext cx="5816088" cy="1286367"/>
          </a:xfrm>
          <a:prstGeom prst="rect">
            <a:avLst/>
          </a:prstGeom>
        </p:spPr>
      </p:pic>
    </p:spTree>
    <p:custDataLst>
      <p:tags r:id="rId1"/>
    </p:custDataLst>
    <p:extLst>
      <p:ext uri="{BB962C8B-B14F-4D97-AF65-F5344CB8AC3E}">
        <p14:creationId xmlns:p14="http://schemas.microsoft.com/office/powerpoint/2010/main" val="26602666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FDD24-1981-49E0-9E2A-96173042E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672" y="432069"/>
            <a:ext cx="488975" cy="381020"/>
          </a:xfrm>
          <a:prstGeom prst="rect">
            <a:avLst/>
          </a:prstGeom>
        </p:spPr>
      </p:pic>
      <p:pic>
        <p:nvPicPr>
          <p:cNvPr id="8" name="Picture 7">
            <a:extLst>
              <a:ext uri="{FF2B5EF4-FFF2-40B4-BE49-F238E27FC236}">
                <a16:creationId xmlns:a16="http://schemas.microsoft.com/office/drawing/2014/main" id="{1254D3F3-296E-4DB0-AD59-74DECF8AC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709" y="367682"/>
            <a:ext cx="488975" cy="381020"/>
          </a:xfrm>
          <a:prstGeom prst="rect">
            <a:avLst/>
          </a:prstGeom>
        </p:spPr>
      </p:pic>
      <p:sp>
        <p:nvSpPr>
          <p:cNvPr id="22" name="Text Box 6">
            <a:extLst>
              <a:ext uri="{FF2B5EF4-FFF2-40B4-BE49-F238E27FC236}">
                <a16:creationId xmlns:a16="http://schemas.microsoft.com/office/drawing/2014/main" id="{F42D9B45-F47D-46AD-B185-FAC2B0482369}"/>
              </a:ext>
            </a:extLst>
          </p:cNvPr>
          <p:cNvSpPr txBox="1">
            <a:spLocks noChangeArrowheads="1"/>
          </p:cNvSpPr>
          <p:nvPr/>
        </p:nvSpPr>
        <p:spPr bwMode="auto">
          <a:xfrm>
            <a:off x="594811" y="1200547"/>
            <a:ext cx="8950387" cy="3785652"/>
          </a:xfrm>
          <a:prstGeom prst="rect">
            <a:avLst/>
          </a:prstGeom>
          <a:noFill/>
          <a:ln w="9525">
            <a:noFill/>
            <a:miter lim="800000"/>
            <a:headEnd/>
            <a:tailEnd/>
          </a:ln>
        </p:spPr>
        <p:txBody>
          <a:bodyPr wrap="square">
            <a:spAutoFit/>
          </a:bodyPr>
          <a:lstStyle/>
          <a:p>
            <a:pPr lvl="0" algn="just">
              <a:spcBef>
                <a:spcPct val="50000"/>
              </a:spcBef>
            </a:pPr>
            <a:r>
              <a:rPr lang="vi-VN" sz="6000" b="1" dirty="0">
                <a:solidFill>
                  <a:srgbClr val="FFFF00"/>
                </a:solidFill>
                <a:latin typeface="Cambria" panose="02040503050406030204" pitchFamily="18" charset="0"/>
                <a:ea typeface="Cambria" panose="02040503050406030204" pitchFamily="18" charset="0"/>
                <a:cs typeface="Times New Roman" pitchFamily="18" charset="0"/>
                <a:sym typeface="Webdings" pitchFamily="18" charset="2"/>
              </a:rPr>
              <a:t>Vật nóng hơn thì có nhiệt độ cao hơn, vật lạnh hơn thì có nhiệt độ thấp hơn.</a:t>
            </a:r>
            <a:endParaRPr kumimoji="0" lang="en-US" sz="60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3E6CB2D0-8A29-6286-699E-A9556B207EFC}"/>
              </a:ext>
            </a:extLst>
          </p:cNvPr>
          <p:cNvPicPr>
            <a:picLocks noChangeAspect="1"/>
          </p:cNvPicPr>
          <p:nvPr/>
        </p:nvPicPr>
        <p:blipFill>
          <a:blip r:embed="rId5"/>
          <a:stretch>
            <a:fillRect/>
          </a:stretch>
        </p:blipFill>
        <p:spPr>
          <a:xfrm>
            <a:off x="830603" y="129382"/>
            <a:ext cx="8468078" cy="1176630"/>
          </a:xfrm>
          <a:prstGeom prst="rect">
            <a:avLst/>
          </a:prstGeom>
        </p:spPr>
      </p:pic>
    </p:spTree>
    <p:custDataLst>
      <p:tags r:id="rId1"/>
    </p:custDataLst>
    <p:extLst>
      <p:ext uri="{BB962C8B-B14F-4D97-AF65-F5344CB8AC3E}">
        <p14:creationId xmlns:p14="http://schemas.microsoft.com/office/powerpoint/2010/main" val="21659481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a:solidFill>
                  <a:prstClr val="white"/>
                </a:solidFill>
              </a:rPr>
              <a:t>Hoạt động 2: Một số loại nhiệt kế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5"/>
          <a:stretch>
            <a:fillRect/>
          </a:stretch>
        </p:blipFill>
        <p:spPr>
          <a:xfrm>
            <a:off x="1221023" y="3212276"/>
            <a:ext cx="2969009" cy="3645724"/>
          </a:xfrm>
          <a:prstGeom prst="rect">
            <a:avLst/>
          </a:prstGeom>
        </p:spPr>
      </p:pic>
      <p:pic>
        <p:nvPicPr>
          <p:cNvPr id="2" name="Picture 2" descr="Nhiệt kế y tế Y học nghệ thuật Clip - Nhiệt kế png tải về - Miễn phí trong  suốt Góc png Tải về.">
            <a:extLst>
              <a:ext uri="{FF2B5EF4-FFF2-40B4-BE49-F238E27FC236}">
                <a16:creationId xmlns:a16="http://schemas.microsoft.com/office/drawing/2014/main" id="{FFB1E34A-8655-A919-FE66-CE61BE164BE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2608793" flipV="1">
            <a:off x="10451773" y="3355379"/>
            <a:ext cx="1906322" cy="1022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B21DA088-C00F-0C0B-0FE4-5FB92417B4E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14361316" flipH="1">
            <a:off x="9343329" y="2606336"/>
            <a:ext cx="1564084" cy="1978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3034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712381" y="358786"/>
            <a:ext cx="10706985" cy="1325563"/>
          </a:xfrm>
          <a:prstGeom prst="rect">
            <a:avLst/>
          </a:prstGeom>
        </p:spPr>
        <p:txBody>
          <a:bodyPr>
            <a:normAutofit fontScale="90000"/>
          </a:bodyPr>
          <a:lstStyle/>
          <a:p>
            <a:pPr algn="just"/>
            <a:r>
              <a:rPr lang="en-US" sz="3600" b="1" dirty="0">
                <a:solidFill>
                  <a:srgbClr val="FFFF00"/>
                </a:solidFill>
                <a:latin typeface="Cambria" panose="02040503050406030204" pitchFamily="18" charset="0"/>
                <a:ea typeface="Cambria" panose="02040503050406030204" pitchFamily="18" charset="0"/>
              </a:rPr>
              <a:t>2. </a:t>
            </a:r>
            <a:r>
              <a:rPr lang="vi-VN" sz="3600" b="1" dirty="0">
                <a:solidFill>
                  <a:srgbClr val="FFFF00"/>
                </a:solidFill>
                <a:latin typeface="Cambria" panose="02040503050406030204" pitchFamily="18" charset="0"/>
                <a:ea typeface="Cambria" panose="02040503050406030204" pitchFamily="18" charset="0"/>
              </a:rPr>
              <a:t>Quan sát hình 2 và cho biết nhiệt kế nào dùng để đo nhiệt độ cơ thể người, nhiệt kế nào dùng để đo nhiệt độ không khí.</a:t>
            </a:r>
          </a:p>
        </p:txBody>
      </p:sp>
      <p:pic>
        <p:nvPicPr>
          <p:cNvPr id="4" name="Picture 3">
            <a:extLst>
              <a:ext uri="{FF2B5EF4-FFF2-40B4-BE49-F238E27FC236}">
                <a16:creationId xmlns:a16="http://schemas.microsoft.com/office/drawing/2014/main" id="{FE9089A8-8CE6-7E89-95C0-1C79A9CB20F1}"/>
              </a:ext>
            </a:extLst>
          </p:cNvPr>
          <p:cNvPicPr>
            <a:picLocks noChangeAspect="1"/>
          </p:cNvPicPr>
          <p:nvPr/>
        </p:nvPicPr>
        <p:blipFill>
          <a:blip r:embed="rId4"/>
          <a:stretch>
            <a:fillRect/>
          </a:stretch>
        </p:blipFill>
        <p:spPr>
          <a:xfrm>
            <a:off x="1527765" y="2062717"/>
            <a:ext cx="4618603" cy="3136605"/>
          </a:xfrm>
          <a:prstGeom prst="rect">
            <a:avLst/>
          </a:prstGeom>
        </p:spPr>
      </p:pic>
      <p:pic>
        <p:nvPicPr>
          <p:cNvPr id="6" name="Picture 5">
            <a:extLst>
              <a:ext uri="{FF2B5EF4-FFF2-40B4-BE49-F238E27FC236}">
                <a16:creationId xmlns:a16="http://schemas.microsoft.com/office/drawing/2014/main" id="{7AEAD666-41D1-78B3-D7FA-E9C5A3D1C2DD}"/>
              </a:ext>
            </a:extLst>
          </p:cNvPr>
          <p:cNvPicPr>
            <a:picLocks noChangeAspect="1"/>
          </p:cNvPicPr>
          <p:nvPr/>
        </p:nvPicPr>
        <p:blipFill>
          <a:blip r:embed="rId5"/>
          <a:stretch>
            <a:fillRect/>
          </a:stretch>
        </p:blipFill>
        <p:spPr>
          <a:xfrm>
            <a:off x="6254048" y="2110895"/>
            <a:ext cx="4304082" cy="3071199"/>
          </a:xfrm>
          <a:prstGeom prst="rect">
            <a:avLst/>
          </a:prstGeom>
        </p:spPr>
      </p:pic>
    </p:spTree>
    <p:custDataLst>
      <p:tags r:id="rId1"/>
    </p:custDataLst>
    <p:extLst>
      <p:ext uri="{BB962C8B-B14F-4D97-AF65-F5344CB8AC3E}">
        <p14:creationId xmlns:p14="http://schemas.microsoft.com/office/powerpoint/2010/main" val="11070087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4E43-C72D-40DA-94BA-4BF82274701D}"/>
              </a:ext>
            </a:extLst>
          </p:cNvPr>
          <p:cNvSpPr txBox="1">
            <a:spLocks/>
          </p:cNvSpPr>
          <p:nvPr/>
        </p:nvSpPr>
        <p:spPr>
          <a:xfrm>
            <a:off x="2690038" y="119093"/>
            <a:ext cx="9350872" cy="9603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solidFill>
                  <a:srgbClr val="7F4F24"/>
                </a:solidFill>
                <a:latin typeface="Cambria" panose="02040503050406030204" pitchFamily="18" charset="0"/>
                <a:ea typeface="Cambria" panose="02040503050406030204" pitchFamily="18" charset="0"/>
              </a:rPr>
              <a:t>N</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kế</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đo</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độ</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cơ</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thể</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người</a:t>
            </a:r>
            <a:endPar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2992" y="269410"/>
            <a:ext cx="488975" cy="381020"/>
          </a:xfrm>
          <a:prstGeom prst="rect">
            <a:avLst/>
          </a:prstGeom>
        </p:spPr>
      </p:pic>
      <p:pic>
        <p:nvPicPr>
          <p:cNvPr id="5" name="Picture 2" descr="Nhiệt kế y tế Y học nghệ thuật Clip - Nhiệt kế png tải về - Miễn phí trong  suốt Góc png Tải về.">
            <a:extLst>
              <a:ext uri="{FF2B5EF4-FFF2-40B4-BE49-F238E27FC236}">
                <a16:creationId xmlns:a16="http://schemas.microsoft.com/office/drawing/2014/main" id="{DF93BC9E-EC1C-4F47-89C8-EE928095FC1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937028" y="2136589"/>
            <a:ext cx="4558934" cy="2444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819FC637-8197-4D95-BC1D-8148F55B840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9090705">
            <a:off x="5267520" y="1157811"/>
            <a:ext cx="3740478" cy="4730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4CACC1CC-2FBD-44BF-86C5-AAEE3112042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7503765" y="378740"/>
            <a:ext cx="5947571" cy="6185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8BFF2F6-1BF3-411D-B49D-4F8B69715170}"/>
              </a:ext>
            </a:extLst>
          </p:cNvPr>
          <p:cNvSpPr/>
          <p:nvPr/>
        </p:nvSpPr>
        <p:spPr>
          <a:xfrm>
            <a:off x="441960" y="1747351"/>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thủy</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ngân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9" name="Rectangle 8">
            <a:extLst>
              <a:ext uri="{FF2B5EF4-FFF2-40B4-BE49-F238E27FC236}">
                <a16:creationId xmlns:a16="http://schemas.microsoft.com/office/drawing/2014/main" id="{537F8F0E-00B9-4868-8E10-832404C5743C}"/>
              </a:ext>
            </a:extLst>
          </p:cNvPr>
          <p:cNvSpPr/>
          <p:nvPr/>
        </p:nvSpPr>
        <p:spPr>
          <a:xfrm>
            <a:off x="569265" y="5469190"/>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điện</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tử</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7" name="Rectangle 6">
            <a:extLst>
              <a:ext uri="{FF2B5EF4-FFF2-40B4-BE49-F238E27FC236}">
                <a16:creationId xmlns:a16="http://schemas.microsoft.com/office/drawing/2014/main" id="{30383CEB-B847-8307-B7FB-6B4945B7E849}"/>
              </a:ext>
            </a:extLst>
          </p:cNvPr>
          <p:cNvSpPr/>
          <p:nvPr/>
        </p:nvSpPr>
        <p:spPr>
          <a:xfrm>
            <a:off x="7905731" y="5532985"/>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hồng</a:t>
            </a:r>
            <a:r>
              <a:rPr kumimoji="0" lang="en-US" sz="3200" b="1" i="0" u="none" strike="noStrike" kern="1200" cap="none" spc="0" normalizeH="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noProof="0" dirty="0" err="1">
                <a:ln>
                  <a:noFill/>
                </a:ln>
                <a:solidFill>
                  <a:prstClr val="white"/>
                </a:solidFill>
                <a:effectLst/>
                <a:uLnTx/>
                <a:uFillTx/>
                <a:latin typeface="UVF TypoSlabserif" panose="02000403050000020004" pitchFamily="2" charset="0"/>
                <a:ea typeface="+mn-ea"/>
                <a:cs typeface="+mn-cs"/>
              </a:rPr>
              <a:t>ngoại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custDataLst>
      <p:tags r:id="rId1"/>
    </p:custDataLst>
    <p:extLst>
      <p:ext uri="{BB962C8B-B14F-4D97-AF65-F5344CB8AC3E}">
        <p14:creationId xmlns:p14="http://schemas.microsoft.com/office/powerpoint/2010/main" val="42657882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additive="base">
                                        <p:cTn id="32" dur="500" fill="hold"/>
                                        <p:tgtEl>
                                          <p:spTgt spid="2052"/>
                                        </p:tgtEl>
                                        <p:attrNameLst>
                                          <p:attrName>ppt_x</p:attrName>
                                        </p:attrNameLst>
                                      </p:cBhvr>
                                      <p:tavLst>
                                        <p:tav tm="0">
                                          <p:val>
                                            <p:strVal val="1+#ppt_w/2"/>
                                          </p:val>
                                        </p:tav>
                                        <p:tav tm="100000">
                                          <p:val>
                                            <p:strVal val="#ppt_x"/>
                                          </p:val>
                                        </p:tav>
                                      </p:tavLst>
                                    </p:anim>
                                    <p:anim calcmode="lin" valueType="num">
                                      <p:cBhvr additive="base">
                                        <p:cTn id="33" dur="500" fill="hold"/>
                                        <p:tgtEl>
                                          <p:spTgt spid="2052"/>
                                        </p:tgtEl>
                                        <p:attrNameLst>
                                          <p:attrName>ppt_y</p:attrName>
                                        </p:attrNameLst>
                                      </p:cBhvr>
                                      <p:tavLst>
                                        <p:tav tm="0">
                                          <p:val>
                                            <p:strVal val="#ppt_y"/>
                                          </p:val>
                                        </p:tav>
                                        <p:tav tm="100000">
                                          <p:val>
                                            <p:strVal val="#ppt_y"/>
                                          </p:val>
                                        </p:tav>
                                      </p:tavLst>
                                    </p:anim>
                                  </p:childTnLst>
                                </p:cTn>
                              </p:par>
                              <p:par>
                                <p:cTn id="34" presetID="14" presetClass="entr" presetSubtype="5"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Ứng dụng Nhiệt kế: Đo nhiệt độ trong nhà, ngoài trời bằng điện thoại | Link  tải free, cách sử dụng">
            <a:extLst>
              <a:ext uri="{FF2B5EF4-FFF2-40B4-BE49-F238E27FC236}">
                <a16:creationId xmlns:a16="http://schemas.microsoft.com/office/drawing/2014/main" id="{188E3456-E728-4687-9E08-766F459A69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34" r="-2" b="13901"/>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704E43-C72D-40DA-94BA-4BF82274701D}"/>
              </a:ext>
            </a:extLst>
          </p:cNvPr>
          <p:cNvSpPr txBox="1">
            <a:spLocks/>
          </p:cNvSpPr>
          <p:nvPr/>
        </p:nvSpPr>
        <p:spPr>
          <a:xfrm>
            <a:off x="6377920" y="4339140"/>
            <a:ext cx="5505814" cy="16904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kế</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đo</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độ</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không</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khí</a:t>
            </a:r>
            <a:endPar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endParaRPr>
          </a:p>
        </p:txBody>
      </p:sp>
      <p:pic>
        <p:nvPicPr>
          <p:cNvPr id="7" name="Picture 4" descr="Nhiệt độ không khí là gì? Hướng dẫn cách đo nhiệt độ không khí chính xác -  KHBVPTR">
            <a:extLst>
              <a:ext uri="{FF2B5EF4-FFF2-40B4-BE49-F238E27FC236}">
                <a16:creationId xmlns:a16="http://schemas.microsoft.com/office/drawing/2014/main" id="{18B42A23-BA48-47A8-BAA1-D2B7B7D82F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16" r="1" b="1"/>
          <a:stretch/>
        </p:blipFill>
        <p:spPr bwMode="auto">
          <a:xfrm>
            <a:off x="7653537" y="-95687"/>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2702" y="4803324"/>
            <a:ext cx="488975" cy="381020"/>
          </a:xfrm>
          <a:prstGeom prst="rect">
            <a:avLst/>
          </a:prstGeom>
        </p:spPr>
      </p:pic>
      <p:sp>
        <p:nvSpPr>
          <p:cNvPr id="4" name="Rectangle 3">
            <a:extLst>
              <a:ext uri="{FF2B5EF4-FFF2-40B4-BE49-F238E27FC236}">
                <a16:creationId xmlns:a16="http://schemas.microsoft.com/office/drawing/2014/main" id="{806B91F3-A0BD-0136-87DF-96C9B8AABFA8}"/>
              </a:ext>
            </a:extLst>
          </p:cNvPr>
          <p:cNvSpPr/>
          <p:nvPr/>
        </p:nvSpPr>
        <p:spPr>
          <a:xfrm>
            <a:off x="2950958" y="269869"/>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rượu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custDataLst>
      <p:tags r:id="rId1"/>
    </p:custDataLst>
    <p:extLst>
      <p:ext uri="{BB962C8B-B14F-4D97-AF65-F5344CB8AC3E}">
        <p14:creationId xmlns:p14="http://schemas.microsoft.com/office/powerpoint/2010/main" val="15965466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a:solidFill>
                  <a:prstClr val="white"/>
                </a:solidFill>
                <a:latin typeface="Calibri"/>
              </a:rPr>
              <a:t>Hoạt động  3: Thực hành đo nhiệt độ cơ thể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5"/>
          <a:stretch>
            <a:fillRect/>
          </a:stretch>
        </p:blipFill>
        <p:spPr>
          <a:xfrm>
            <a:off x="1221023" y="3212276"/>
            <a:ext cx="2969009" cy="3645724"/>
          </a:xfrm>
          <a:prstGeom prst="rect">
            <a:avLst/>
          </a:prstGeom>
        </p:spPr>
      </p:pic>
      <p:pic>
        <p:nvPicPr>
          <p:cNvPr id="5"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3DB7042A-28DA-F462-6475-91981BBF4C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8664713" y="2728950"/>
            <a:ext cx="3810151" cy="39627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88666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hồng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ngoại</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thủy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ngân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4"/>
          <a:stretch>
            <a:fillRect/>
          </a:stretch>
        </p:blipFill>
        <p:spPr>
          <a:xfrm>
            <a:off x="1520456" y="2514734"/>
            <a:ext cx="5015314" cy="3706971"/>
          </a:xfrm>
          <a:prstGeom prst="rect">
            <a:avLst/>
          </a:prstGeom>
        </p:spPr>
      </p:pic>
      <p:sp>
        <p:nvSpPr>
          <p:cNvPr id="3" name="Title 3">
            <a:extLst>
              <a:ext uri="{FF2B5EF4-FFF2-40B4-BE49-F238E27FC236}">
                <a16:creationId xmlns:a16="http://schemas.microsoft.com/office/drawing/2014/main" id="{D0501BEC-605C-4F03-ECAD-9FDE2259FB1A}"/>
              </a:ext>
            </a:extLst>
          </p:cNvPr>
          <p:cNvSpPr txBox="1">
            <a:spLocks/>
          </p:cNvSpPr>
          <p:nvPr/>
        </p:nvSpPr>
        <p:spPr>
          <a:xfrm>
            <a:off x="6230679" y="3476534"/>
            <a:ext cx="5961321" cy="2934331"/>
          </a:xfrm>
          <a:custGeom>
            <a:avLst/>
            <a:gdLst>
              <a:gd name="connsiteX0" fmla="*/ -493419 w 5961321"/>
              <a:gd name="connsiteY0" fmla="*/ 1785834 h 2934331"/>
              <a:gd name="connsiteX1" fmla="*/ 89 w 5961321"/>
              <a:gd name="connsiteY1" fmla="*/ 1455798 h 2934331"/>
              <a:gd name="connsiteX2" fmla="*/ 2914385 w 5961321"/>
              <a:gd name="connsiteY2" fmla="*/ 362 h 2934331"/>
              <a:gd name="connsiteX3" fmla="*/ 5907976 w 5961321"/>
              <a:gd name="connsiteY3" fmla="*/ 1190830 h 2934331"/>
              <a:gd name="connsiteX4" fmla="*/ 3191508 w 5961321"/>
              <a:gd name="connsiteY4" fmla="*/ 2930656 h 2934331"/>
              <a:gd name="connsiteX5" fmla="*/ 208472 w 5961321"/>
              <a:gd name="connsiteY5" fmla="*/ 2006219 h 2934331"/>
              <a:gd name="connsiteX6" fmla="*/ -493419 w 5961321"/>
              <a:gd name="connsiteY6" fmla="*/ 1785834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321" h="2934331" fill="none" extrusionOk="0">
                <a:moveTo>
                  <a:pt x="-493419" y="1785834"/>
                </a:moveTo>
                <a:cubicBezTo>
                  <a:pt x="-274758" y="1685437"/>
                  <a:pt x="-165927" y="1543906"/>
                  <a:pt x="89" y="1455798"/>
                </a:cubicBezTo>
                <a:cubicBezTo>
                  <a:pt x="-55777" y="762601"/>
                  <a:pt x="1298138" y="-14593"/>
                  <a:pt x="2914385" y="362"/>
                </a:cubicBezTo>
                <a:cubicBezTo>
                  <a:pt x="4375144" y="23711"/>
                  <a:pt x="5729191" y="417149"/>
                  <a:pt x="5907976" y="1190830"/>
                </a:cubicBezTo>
                <a:cubicBezTo>
                  <a:pt x="6309467" y="2044114"/>
                  <a:pt x="4991279" y="2974774"/>
                  <a:pt x="3191508" y="2930656"/>
                </a:cubicBezTo>
                <a:cubicBezTo>
                  <a:pt x="1922543" y="2963136"/>
                  <a:pt x="685379" y="2684473"/>
                  <a:pt x="208472" y="2006219"/>
                </a:cubicBezTo>
                <a:cubicBezTo>
                  <a:pt x="137710" y="1947523"/>
                  <a:pt x="-197696" y="1905844"/>
                  <a:pt x="-493419" y="1785834"/>
                </a:cubicBezTo>
                <a:close/>
              </a:path>
              <a:path w="5961321" h="2934331" stroke="0" extrusionOk="0">
                <a:moveTo>
                  <a:pt x="-493419" y="1785834"/>
                </a:moveTo>
                <a:cubicBezTo>
                  <a:pt x="-279726" y="1582352"/>
                  <a:pt x="-247373" y="1615944"/>
                  <a:pt x="89" y="1455798"/>
                </a:cubicBezTo>
                <a:cubicBezTo>
                  <a:pt x="-112358" y="624546"/>
                  <a:pt x="1147893" y="200452"/>
                  <a:pt x="2914385" y="362"/>
                </a:cubicBezTo>
                <a:cubicBezTo>
                  <a:pt x="4338575" y="56063"/>
                  <a:pt x="5581476" y="531270"/>
                  <a:pt x="5907976" y="1190830"/>
                </a:cubicBezTo>
                <a:cubicBezTo>
                  <a:pt x="6020920" y="1868059"/>
                  <a:pt x="5049140" y="2833267"/>
                  <a:pt x="3191508" y="2930656"/>
                </a:cubicBezTo>
                <a:cubicBezTo>
                  <a:pt x="2021907" y="3019199"/>
                  <a:pt x="672429" y="2531490"/>
                  <a:pt x="208472" y="2006219"/>
                </a:cubicBezTo>
                <a:cubicBezTo>
                  <a:pt x="-16332" y="1873325"/>
                  <a:pt x="-208670" y="1881797"/>
                  <a:pt x="-493419" y="178583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58277"/>
                      <a:gd name="adj2" fmla="val 1086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Chia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tổ</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lấy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để</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tiến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Tree>
    <p:custDataLst>
      <p:tags r:id="rId1"/>
    </p:custDataLst>
    <p:extLst>
      <p:ext uri="{BB962C8B-B14F-4D97-AF65-F5344CB8AC3E}">
        <p14:creationId xmlns:p14="http://schemas.microsoft.com/office/powerpoint/2010/main" val="18601515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3B4-35BA-43A5-A325-1AF3C99F62A3}"/>
              </a:ext>
            </a:extLst>
          </p:cNvPr>
          <p:cNvSpPr>
            <a:spLocks noGrp="1"/>
          </p:cNvSpPr>
          <p:nvPr>
            <p:ph type="title" idx="4294967295"/>
          </p:nvPr>
        </p:nvSpPr>
        <p:spPr>
          <a:xfrm>
            <a:off x="925034" y="783883"/>
            <a:ext cx="10845208" cy="1325563"/>
          </a:xfrm>
          <a:prstGeom prst="rect">
            <a:avLst/>
          </a:prstGeom>
        </p:spPr>
        <p:txBody>
          <a:bodyPr/>
          <a:lstStyle/>
          <a:p>
            <a:pPr algn="just"/>
            <a:r>
              <a:rPr lang="en-US" sz="3600" b="1" dirty="0" err="1">
                <a:solidFill>
                  <a:schemeClr val="bg1"/>
                </a:solidFill>
                <a:latin typeface="+mn-lt"/>
              </a:rPr>
              <a:t>Thực</a:t>
            </a:r>
            <a:r>
              <a:rPr lang="en-US" sz="3600" b="1" dirty="0">
                <a:solidFill>
                  <a:schemeClr val="bg1"/>
                </a:solidFill>
                <a:latin typeface="+mn-lt"/>
              </a:rPr>
              <a:t> </a:t>
            </a:r>
            <a:r>
              <a:rPr lang="en-US" sz="3600" b="1" dirty="0" err="1">
                <a:solidFill>
                  <a:schemeClr val="bg1"/>
                </a:solidFill>
                <a:latin typeface="+mn-lt"/>
              </a:rPr>
              <a:t>hành</a:t>
            </a:r>
            <a:r>
              <a:rPr lang="en-US" sz="3600" b="1" dirty="0">
                <a:solidFill>
                  <a:schemeClr val="bg1"/>
                </a:solidFill>
                <a:latin typeface="+mn-lt"/>
              </a:rPr>
              <a:t>: </a:t>
            </a:r>
            <a:r>
              <a:rPr lang="en-US" sz="3600" b="1" dirty="0" err="1">
                <a:solidFill>
                  <a:schemeClr val="accent4">
                    <a:lumMod val="20000"/>
                    <a:lumOff val="80000"/>
                  </a:schemeClr>
                </a:solidFill>
                <a:latin typeface="+mn-lt"/>
              </a:rPr>
              <a:t>Đo</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độ</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cơ</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thể</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bằng</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kế</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thủy</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ngân</a:t>
            </a:r>
            <a:endParaRPr lang="en-US" sz="3600" b="1" dirty="0">
              <a:solidFill>
                <a:schemeClr val="accent4">
                  <a:lumMod val="20000"/>
                  <a:lumOff val="80000"/>
                </a:schemeClr>
              </a:solidFill>
              <a:latin typeface="+mn-lt"/>
            </a:endParaRPr>
          </a:p>
        </p:txBody>
      </p:sp>
      <p:sp>
        <p:nvSpPr>
          <p:cNvPr id="6" name="Hộp_Văn_Bản 4">
            <a:extLst>
              <a:ext uri="{FF2B5EF4-FFF2-40B4-BE49-F238E27FC236}">
                <a16:creationId xmlns:a16="http://schemas.microsoft.com/office/drawing/2014/main" id="{51641F69-0B63-41B9-BB75-FEEBE1C30D2A}"/>
              </a:ext>
            </a:extLst>
          </p:cNvPr>
          <p:cNvSpPr txBox="1">
            <a:spLocks noChangeArrowheads="1"/>
          </p:cNvSpPr>
          <p:nvPr/>
        </p:nvSpPr>
        <p:spPr bwMode="auto">
          <a:xfrm>
            <a:off x="653260" y="2174041"/>
            <a:ext cx="9572779" cy="3539430"/>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1:</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Vẩy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cho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thủy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ngân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tụt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hết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xuống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trước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khi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2:</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Đặt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nách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kẹp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tay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lại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để</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Bấm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giờ</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Sau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phút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lấy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ra,đọc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quả</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charset="0"/>
              <a:buChar char="•"/>
              <a:tabLst/>
              <a:defRPr/>
            </a:pP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u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ý</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Khi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đọc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độ</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c</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ần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ìn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m</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ức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ch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ất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ỏng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trong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theo</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ph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ươ</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vu</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ô</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g</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óc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ới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k</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ế</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a:t>
            </a:r>
          </a:p>
        </p:txBody>
      </p:sp>
      <p:pic>
        <p:nvPicPr>
          <p:cNvPr id="4" name="Picture 2" descr="Nhiệt kế y tế Y học nghệ thuật Clip - Nhiệt kế png tải về - Miễn phí trong  suốt Góc png Tải về.">
            <a:extLst>
              <a:ext uri="{FF2B5EF4-FFF2-40B4-BE49-F238E27FC236}">
                <a16:creationId xmlns:a16="http://schemas.microsoft.com/office/drawing/2014/main" id="{F7398B3B-9920-48E8-ADC2-19764DF3423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8690239" y="2704153"/>
            <a:ext cx="4558934" cy="24445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29991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8"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8F28679-09EA-4068-9EF4-8A9409FE113B}"/>
              </a:ext>
            </a:extLst>
          </p:cNvPr>
          <p:cNvSpPr txBox="1">
            <a:spLocks noChangeArrowheads="1"/>
          </p:cNvSpPr>
          <p:nvPr/>
        </p:nvSpPr>
        <p:spPr bwMode="auto">
          <a:xfrm>
            <a:off x="404223" y="2514600"/>
            <a:ext cx="11453504" cy="2554545"/>
          </a:xfrm>
          <a:custGeom>
            <a:avLst/>
            <a:gdLst>
              <a:gd name="connsiteX0" fmla="*/ 0 w 11453504"/>
              <a:gd name="connsiteY0" fmla="*/ 0 h 2554545"/>
              <a:gd name="connsiteX1" fmla="*/ 801745 w 11453504"/>
              <a:gd name="connsiteY1" fmla="*/ 0 h 2554545"/>
              <a:gd name="connsiteX2" fmla="*/ 1603491 w 11453504"/>
              <a:gd name="connsiteY2" fmla="*/ 0 h 2554545"/>
              <a:gd name="connsiteX3" fmla="*/ 2290701 w 11453504"/>
              <a:gd name="connsiteY3" fmla="*/ 0 h 2554545"/>
              <a:gd name="connsiteX4" fmla="*/ 2634306 w 11453504"/>
              <a:gd name="connsiteY4" fmla="*/ 0 h 2554545"/>
              <a:gd name="connsiteX5" fmla="*/ 3206981 w 11453504"/>
              <a:gd name="connsiteY5" fmla="*/ 0 h 2554545"/>
              <a:gd name="connsiteX6" fmla="*/ 3779656 w 11453504"/>
              <a:gd name="connsiteY6" fmla="*/ 0 h 2554545"/>
              <a:gd name="connsiteX7" fmla="*/ 4466867 w 11453504"/>
              <a:gd name="connsiteY7" fmla="*/ 0 h 2554545"/>
              <a:gd name="connsiteX8" fmla="*/ 4810472 w 11453504"/>
              <a:gd name="connsiteY8" fmla="*/ 0 h 2554545"/>
              <a:gd name="connsiteX9" fmla="*/ 5154077 w 11453504"/>
              <a:gd name="connsiteY9" fmla="*/ 0 h 2554545"/>
              <a:gd name="connsiteX10" fmla="*/ 5497682 w 11453504"/>
              <a:gd name="connsiteY10" fmla="*/ 0 h 2554545"/>
              <a:gd name="connsiteX11" fmla="*/ 6070357 w 11453504"/>
              <a:gd name="connsiteY11" fmla="*/ 0 h 2554545"/>
              <a:gd name="connsiteX12" fmla="*/ 6528497 w 11453504"/>
              <a:gd name="connsiteY12" fmla="*/ 0 h 2554545"/>
              <a:gd name="connsiteX13" fmla="*/ 7101172 w 11453504"/>
              <a:gd name="connsiteY13" fmla="*/ 0 h 2554545"/>
              <a:gd name="connsiteX14" fmla="*/ 7559313 w 11453504"/>
              <a:gd name="connsiteY14" fmla="*/ 0 h 2554545"/>
              <a:gd name="connsiteX15" fmla="*/ 8017453 w 11453504"/>
              <a:gd name="connsiteY15" fmla="*/ 0 h 2554545"/>
              <a:gd name="connsiteX16" fmla="*/ 8246523 w 11453504"/>
              <a:gd name="connsiteY16" fmla="*/ 0 h 2554545"/>
              <a:gd name="connsiteX17" fmla="*/ 8590128 w 11453504"/>
              <a:gd name="connsiteY17" fmla="*/ 0 h 2554545"/>
              <a:gd name="connsiteX18" fmla="*/ 8933733 w 11453504"/>
              <a:gd name="connsiteY18" fmla="*/ 0 h 2554545"/>
              <a:gd name="connsiteX19" fmla="*/ 9735478 w 11453504"/>
              <a:gd name="connsiteY19" fmla="*/ 0 h 2554545"/>
              <a:gd name="connsiteX20" fmla="*/ 10193619 w 11453504"/>
              <a:gd name="connsiteY20" fmla="*/ 0 h 2554545"/>
              <a:gd name="connsiteX21" fmla="*/ 10766294 w 11453504"/>
              <a:gd name="connsiteY21" fmla="*/ 0 h 2554545"/>
              <a:gd name="connsiteX22" fmla="*/ 11453504 w 11453504"/>
              <a:gd name="connsiteY22" fmla="*/ 0 h 2554545"/>
              <a:gd name="connsiteX23" fmla="*/ 11453504 w 11453504"/>
              <a:gd name="connsiteY23" fmla="*/ 510909 h 2554545"/>
              <a:gd name="connsiteX24" fmla="*/ 11453504 w 11453504"/>
              <a:gd name="connsiteY24" fmla="*/ 1072909 h 2554545"/>
              <a:gd name="connsiteX25" fmla="*/ 11453504 w 11453504"/>
              <a:gd name="connsiteY25" fmla="*/ 1507182 h 2554545"/>
              <a:gd name="connsiteX26" fmla="*/ 11453504 w 11453504"/>
              <a:gd name="connsiteY26" fmla="*/ 1992545 h 2554545"/>
              <a:gd name="connsiteX27" fmla="*/ 11453504 w 11453504"/>
              <a:gd name="connsiteY27" fmla="*/ 2554545 h 2554545"/>
              <a:gd name="connsiteX28" fmla="*/ 10880829 w 11453504"/>
              <a:gd name="connsiteY28" fmla="*/ 2554545 h 2554545"/>
              <a:gd name="connsiteX29" fmla="*/ 10651759 w 11453504"/>
              <a:gd name="connsiteY29" fmla="*/ 2554545 h 2554545"/>
              <a:gd name="connsiteX30" fmla="*/ 10079084 w 11453504"/>
              <a:gd name="connsiteY30" fmla="*/ 2554545 h 2554545"/>
              <a:gd name="connsiteX31" fmla="*/ 9391873 w 11453504"/>
              <a:gd name="connsiteY31" fmla="*/ 2554545 h 2554545"/>
              <a:gd name="connsiteX32" fmla="*/ 8704663 w 11453504"/>
              <a:gd name="connsiteY32" fmla="*/ 2554545 h 2554545"/>
              <a:gd name="connsiteX33" fmla="*/ 8246523 w 11453504"/>
              <a:gd name="connsiteY33" fmla="*/ 2554545 h 2554545"/>
              <a:gd name="connsiteX34" fmla="*/ 7559313 w 11453504"/>
              <a:gd name="connsiteY34" fmla="*/ 2554545 h 2554545"/>
              <a:gd name="connsiteX35" fmla="*/ 7215708 w 11453504"/>
              <a:gd name="connsiteY35" fmla="*/ 2554545 h 2554545"/>
              <a:gd name="connsiteX36" fmla="*/ 6757567 w 11453504"/>
              <a:gd name="connsiteY36" fmla="*/ 2554545 h 2554545"/>
              <a:gd name="connsiteX37" fmla="*/ 6528497 w 11453504"/>
              <a:gd name="connsiteY37" fmla="*/ 2554545 h 2554545"/>
              <a:gd name="connsiteX38" fmla="*/ 5726752 w 11453504"/>
              <a:gd name="connsiteY38" fmla="*/ 2554545 h 2554545"/>
              <a:gd name="connsiteX39" fmla="*/ 4925007 w 11453504"/>
              <a:gd name="connsiteY39" fmla="*/ 2554545 h 2554545"/>
              <a:gd name="connsiteX40" fmla="*/ 4466867 w 11453504"/>
              <a:gd name="connsiteY40" fmla="*/ 2554545 h 2554545"/>
              <a:gd name="connsiteX41" fmla="*/ 4008726 w 11453504"/>
              <a:gd name="connsiteY41" fmla="*/ 2554545 h 2554545"/>
              <a:gd name="connsiteX42" fmla="*/ 3321516 w 11453504"/>
              <a:gd name="connsiteY42" fmla="*/ 2554545 h 2554545"/>
              <a:gd name="connsiteX43" fmla="*/ 2519771 w 11453504"/>
              <a:gd name="connsiteY43" fmla="*/ 2554545 h 2554545"/>
              <a:gd name="connsiteX44" fmla="*/ 2061631 w 11453504"/>
              <a:gd name="connsiteY44" fmla="*/ 2554545 h 2554545"/>
              <a:gd name="connsiteX45" fmla="*/ 1832561 w 11453504"/>
              <a:gd name="connsiteY45" fmla="*/ 2554545 h 2554545"/>
              <a:gd name="connsiteX46" fmla="*/ 1488956 w 11453504"/>
              <a:gd name="connsiteY46" fmla="*/ 2554545 h 2554545"/>
              <a:gd name="connsiteX47" fmla="*/ 1259885 w 11453504"/>
              <a:gd name="connsiteY47" fmla="*/ 2554545 h 2554545"/>
              <a:gd name="connsiteX48" fmla="*/ 0 w 11453504"/>
              <a:gd name="connsiteY48" fmla="*/ 2554545 h 2554545"/>
              <a:gd name="connsiteX49" fmla="*/ 0 w 11453504"/>
              <a:gd name="connsiteY49" fmla="*/ 2094727 h 2554545"/>
              <a:gd name="connsiteX50" fmla="*/ 0 w 11453504"/>
              <a:gd name="connsiteY50" fmla="*/ 1532727 h 2554545"/>
              <a:gd name="connsiteX51" fmla="*/ 0 w 11453504"/>
              <a:gd name="connsiteY51" fmla="*/ 970727 h 2554545"/>
              <a:gd name="connsiteX52" fmla="*/ 0 w 11453504"/>
              <a:gd name="connsiteY52" fmla="*/ 485364 h 2554545"/>
              <a:gd name="connsiteX53" fmla="*/ 0 w 11453504"/>
              <a:gd name="connsiteY53"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53504" h="2554545" fill="none" extrusionOk="0">
                <a:moveTo>
                  <a:pt x="0" y="0"/>
                </a:moveTo>
                <a:cubicBezTo>
                  <a:pt x="363763" y="-45057"/>
                  <a:pt x="437853" y="29830"/>
                  <a:pt x="801745" y="0"/>
                </a:cubicBezTo>
                <a:cubicBezTo>
                  <a:pt x="1165638" y="-29830"/>
                  <a:pt x="1229939" y="2738"/>
                  <a:pt x="1603491" y="0"/>
                </a:cubicBezTo>
                <a:cubicBezTo>
                  <a:pt x="1977043" y="-2738"/>
                  <a:pt x="2121508" y="33941"/>
                  <a:pt x="2290701" y="0"/>
                </a:cubicBezTo>
                <a:cubicBezTo>
                  <a:pt x="2459894" y="-33941"/>
                  <a:pt x="2555276" y="13730"/>
                  <a:pt x="2634306" y="0"/>
                </a:cubicBezTo>
                <a:cubicBezTo>
                  <a:pt x="2713337" y="-13730"/>
                  <a:pt x="2926620" y="33509"/>
                  <a:pt x="3206981" y="0"/>
                </a:cubicBezTo>
                <a:cubicBezTo>
                  <a:pt x="3487342" y="-33509"/>
                  <a:pt x="3533388" y="24544"/>
                  <a:pt x="3779656" y="0"/>
                </a:cubicBezTo>
                <a:cubicBezTo>
                  <a:pt x="4025924" y="-24544"/>
                  <a:pt x="4191576" y="21336"/>
                  <a:pt x="4466867" y="0"/>
                </a:cubicBezTo>
                <a:cubicBezTo>
                  <a:pt x="4742158" y="-21336"/>
                  <a:pt x="4736723" y="33771"/>
                  <a:pt x="4810472" y="0"/>
                </a:cubicBezTo>
                <a:cubicBezTo>
                  <a:pt x="4884222" y="-33771"/>
                  <a:pt x="5004591" y="15371"/>
                  <a:pt x="5154077" y="0"/>
                </a:cubicBezTo>
                <a:cubicBezTo>
                  <a:pt x="5303563" y="-15371"/>
                  <a:pt x="5422497" y="12428"/>
                  <a:pt x="5497682" y="0"/>
                </a:cubicBezTo>
                <a:cubicBezTo>
                  <a:pt x="5572868" y="-12428"/>
                  <a:pt x="5932020" y="53489"/>
                  <a:pt x="6070357" y="0"/>
                </a:cubicBezTo>
                <a:cubicBezTo>
                  <a:pt x="6208695" y="-53489"/>
                  <a:pt x="6395086" y="34919"/>
                  <a:pt x="6528497" y="0"/>
                </a:cubicBezTo>
                <a:cubicBezTo>
                  <a:pt x="6661908" y="-34919"/>
                  <a:pt x="6869132" y="31868"/>
                  <a:pt x="7101172" y="0"/>
                </a:cubicBezTo>
                <a:cubicBezTo>
                  <a:pt x="7333212" y="-31868"/>
                  <a:pt x="7466909" y="35707"/>
                  <a:pt x="7559313" y="0"/>
                </a:cubicBezTo>
                <a:cubicBezTo>
                  <a:pt x="7651717" y="-35707"/>
                  <a:pt x="7820885" y="9163"/>
                  <a:pt x="8017453" y="0"/>
                </a:cubicBezTo>
                <a:cubicBezTo>
                  <a:pt x="8214021" y="-9163"/>
                  <a:pt x="8159191" y="9297"/>
                  <a:pt x="8246523" y="0"/>
                </a:cubicBezTo>
                <a:cubicBezTo>
                  <a:pt x="8333855" y="-9297"/>
                  <a:pt x="8450238" y="5756"/>
                  <a:pt x="8590128" y="0"/>
                </a:cubicBezTo>
                <a:cubicBezTo>
                  <a:pt x="8730018" y="-5756"/>
                  <a:pt x="8782575" y="41094"/>
                  <a:pt x="8933733" y="0"/>
                </a:cubicBezTo>
                <a:cubicBezTo>
                  <a:pt x="9084892" y="-41094"/>
                  <a:pt x="9468672" y="89393"/>
                  <a:pt x="9735478" y="0"/>
                </a:cubicBezTo>
                <a:cubicBezTo>
                  <a:pt x="10002284" y="-89393"/>
                  <a:pt x="10033697" y="19015"/>
                  <a:pt x="10193619" y="0"/>
                </a:cubicBezTo>
                <a:cubicBezTo>
                  <a:pt x="10353541" y="-19015"/>
                  <a:pt x="10522759" y="64537"/>
                  <a:pt x="10766294" y="0"/>
                </a:cubicBezTo>
                <a:cubicBezTo>
                  <a:pt x="11009829" y="-64537"/>
                  <a:pt x="11184600" y="69630"/>
                  <a:pt x="11453504" y="0"/>
                </a:cubicBezTo>
                <a:cubicBezTo>
                  <a:pt x="11467414" y="134425"/>
                  <a:pt x="11407515" y="352617"/>
                  <a:pt x="11453504" y="510909"/>
                </a:cubicBezTo>
                <a:cubicBezTo>
                  <a:pt x="11499493" y="669201"/>
                  <a:pt x="11408003" y="909632"/>
                  <a:pt x="11453504" y="1072909"/>
                </a:cubicBezTo>
                <a:cubicBezTo>
                  <a:pt x="11499005" y="1236186"/>
                  <a:pt x="11403048" y="1341151"/>
                  <a:pt x="11453504" y="1507182"/>
                </a:cubicBezTo>
                <a:cubicBezTo>
                  <a:pt x="11503960" y="1673213"/>
                  <a:pt x="11437217" y="1879224"/>
                  <a:pt x="11453504" y="1992545"/>
                </a:cubicBezTo>
                <a:cubicBezTo>
                  <a:pt x="11469791" y="2105866"/>
                  <a:pt x="11421453" y="2373819"/>
                  <a:pt x="11453504" y="2554545"/>
                </a:cubicBezTo>
                <a:cubicBezTo>
                  <a:pt x="11184508" y="2605620"/>
                  <a:pt x="11102969" y="2537952"/>
                  <a:pt x="10880829" y="2554545"/>
                </a:cubicBezTo>
                <a:cubicBezTo>
                  <a:pt x="10658690" y="2571138"/>
                  <a:pt x="10724649" y="2540177"/>
                  <a:pt x="10651759" y="2554545"/>
                </a:cubicBezTo>
                <a:cubicBezTo>
                  <a:pt x="10578869" y="2568913"/>
                  <a:pt x="10299445" y="2518252"/>
                  <a:pt x="10079084" y="2554545"/>
                </a:cubicBezTo>
                <a:cubicBezTo>
                  <a:pt x="9858723" y="2590838"/>
                  <a:pt x="9695171" y="2481023"/>
                  <a:pt x="9391873" y="2554545"/>
                </a:cubicBezTo>
                <a:cubicBezTo>
                  <a:pt x="9088575" y="2628067"/>
                  <a:pt x="8864077" y="2519255"/>
                  <a:pt x="8704663" y="2554545"/>
                </a:cubicBezTo>
                <a:cubicBezTo>
                  <a:pt x="8545249" y="2589835"/>
                  <a:pt x="8390527" y="2527815"/>
                  <a:pt x="8246523" y="2554545"/>
                </a:cubicBezTo>
                <a:cubicBezTo>
                  <a:pt x="8102519" y="2581275"/>
                  <a:pt x="7820381" y="2517350"/>
                  <a:pt x="7559313" y="2554545"/>
                </a:cubicBezTo>
                <a:cubicBezTo>
                  <a:pt x="7298245" y="2591740"/>
                  <a:pt x="7292625" y="2520360"/>
                  <a:pt x="7215708" y="2554545"/>
                </a:cubicBezTo>
                <a:cubicBezTo>
                  <a:pt x="7138792" y="2588730"/>
                  <a:pt x="6927540" y="2513816"/>
                  <a:pt x="6757567" y="2554545"/>
                </a:cubicBezTo>
                <a:cubicBezTo>
                  <a:pt x="6587594" y="2595274"/>
                  <a:pt x="6590082" y="2548047"/>
                  <a:pt x="6528497" y="2554545"/>
                </a:cubicBezTo>
                <a:cubicBezTo>
                  <a:pt x="6466912" y="2561043"/>
                  <a:pt x="6030504" y="2481801"/>
                  <a:pt x="5726752" y="2554545"/>
                </a:cubicBezTo>
                <a:cubicBezTo>
                  <a:pt x="5423000" y="2627289"/>
                  <a:pt x="5181941" y="2518857"/>
                  <a:pt x="4925007" y="2554545"/>
                </a:cubicBezTo>
                <a:cubicBezTo>
                  <a:pt x="4668073" y="2590233"/>
                  <a:pt x="4633409" y="2525613"/>
                  <a:pt x="4466867" y="2554545"/>
                </a:cubicBezTo>
                <a:cubicBezTo>
                  <a:pt x="4300325" y="2583477"/>
                  <a:pt x="4157726" y="2529530"/>
                  <a:pt x="4008726" y="2554545"/>
                </a:cubicBezTo>
                <a:cubicBezTo>
                  <a:pt x="3859726" y="2579560"/>
                  <a:pt x="3595859" y="2526011"/>
                  <a:pt x="3321516" y="2554545"/>
                </a:cubicBezTo>
                <a:cubicBezTo>
                  <a:pt x="3047173" y="2583079"/>
                  <a:pt x="2718652" y="2519614"/>
                  <a:pt x="2519771" y="2554545"/>
                </a:cubicBezTo>
                <a:cubicBezTo>
                  <a:pt x="2320891" y="2589476"/>
                  <a:pt x="2188488" y="2537020"/>
                  <a:pt x="2061631" y="2554545"/>
                </a:cubicBezTo>
                <a:cubicBezTo>
                  <a:pt x="1934774" y="2572070"/>
                  <a:pt x="1937012" y="2541860"/>
                  <a:pt x="1832561" y="2554545"/>
                </a:cubicBezTo>
                <a:cubicBezTo>
                  <a:pt x="1728110" y="2567230"/>
                  <a:pt x="1660287" y="2548221"/>
                  <a:pt x="1488956" y="2554545"/>
                </a:cubicBezTo>
                <a:cubicBezTo>
                  <a:pt x="1317626" y="2560869"/>
                  <a:pt x="1355106" y="2542973"/>
                  <a:pt x="1259885" y="2554545"/>
                </a:cubicBezTo>
                <a:cubicBezTo>
                  <a:pt x="1164664" y="2566117"/>
                  <a:pt x="267679" y="2446719"/>
                  <a:pt x="0" y="2554545"/>
                </a:cubicBezTo>
                <a:cubicBezTo>
                  <a:pt x="-22923" y="2440975"/>
                  <a:pt x="10464" y="2322744"/>
                  <a:pt x="0" y="2094727"/>
                </a:cubicBezTo>
                <a:cubicBezTo>
                  <a:pt x="-10464" y="1866710"/>
                  <a:pt x="16687" y="1757828"/>
                  <a:pt x="0" y="1532727"/>
                </a:cubicBezTo>
                <a:cubicBezTo>
                  <a:pt x="-16687" y="1307626"/>
                  <a:pt x="23285" y="1130103"/>
                  <a:pt x="0" y="970727"/>
                </a:cubicBezTo>
                <a:cubicBezTo>
                  <a:pt x="-23285" y="811351"/>
                  <a:pt x="29363" y="721626"/>
                  <a:pt x="0" y="485364"/>
                </a:cubicBezTo>
                <a:cubicBezTo>
                  <a:pt x="-29363" y="249102"/>
                  <a:pt x="41135" y="211678"/>
                  <a:pt x="0" y="0"/>
                </a:cubicBezTo>
                <a:close/>
              </a:path>
              <a:path w="11453504" h="2554545" stroke="0" extrusionOk="0">
                <a:moveTo>
                  <a:pt x="0" y="0"/>
                </a:moveTo>
                <a:cubicBezTo>
                  <a:pt x="195411" y="-63279"/>
                  <a:pt x="424203" y="56528"/>
                  <a:pt x="572675" y="0"/>
                </a:cubicBezTo>
                <a:cubicBezTo>
                  <a:pt x="721148" y="-56528"/>
                  <a:pt x="971143" y="35361"/>
                  <a:pt x="1259885" y="0"/>
                </a:cubicBezTo>
                <a:cubicBezTo>
                  <a:pt x="1548627" y="-35361"/>
                  <a:pt x="1442137" y="2774"/>
                  <a:pt x="1488956" y="0"/>
                </a:cubicBezTo>
                <a:cubicBezTo>
                  <a:pt x="1535775" y="-2774"/>
                  <a:pt x="1892083" y="40570"/>
                  <a:pt x="2061631" y="0"/>
                </a:cubicBezTo>
                <a:cubicBezTo>
                  <a:pt x="2231179" y="-40570"/>
                  <a:pt x="2401203" y="6231"/>
                  <a:pt x="2519771" y="0"/>
                </a:cubicBezTo>
                <a:cubicBezTo>
                  <a:pt x="2638339" y="-6231"/>
                  <a:pt x="2658084" y="1462"/>
                  <a:pt x="2748841" y="0"/>
                </a:cubicBezTo>
                <a:cubicBezTo>
                  <a:pt x="2839598" y="-1462"/>
                  <a:pt x="2865664" y="12731"/>
                  <a:pt x="2977911" y="0"/>
                </a:cubicBezTo>
                <a:cubicBezTo>
                  <a:pt x="3090158" y="-12731"/>
                  <a:pt x="3121452" y="22193"/>
                  <a:pt x="3206981" y="0"/>
                </a:cubicBezTo>
                <a:cubicBezTo>
                  <a:pt x="3292510" y="-22193"/>
                  <a:pt x="3460072" y="38904"/>
                  <a:pt x="3550586" y="0"/>
                </a:cubicBezTo>
                <a:cubicBezTo>
                  <a:pt x="3641101" y="-38904"/>
                  <a:pt x="3702812" y="7179"/>
                  <a:pt x="3779656" y="0"/>
                </a:cubicBezTo>
                <a:cubicBezTo>
                  <a:pt x="3856500" y="-7179"/>
                  <a:pt x="4106625" y="22418"/>
                  <a:pt x="4352332" y="0"/>
                </a:cubicBezTo>
                <a:cubicBezTo>
                  <a:pt x="4598039" y="-22418"/>
                  <a:pt x="4657614" y="64014"/>
                  <a:pt x="4925007" y="0"/>
                </a:cubicBezTo>
                <a:cubicBezTo>
                  <a:pt x="5192400" y="-64014"/>
                  <a:pt x="5380525" y="38898"/>
                  <a:pt x="5726752" y="0"/>
                </a:cubicBezTo>
                <a:cubicBezTo>
                  <a:pt x="6072980" y="-38898"/>
                  <a:pt x="6155556" y="72505"/>
                  <a:pt x="6528497" y="0"/>
                </a:cubicBezTo>
                <a:cubicBezTo>
                  <a:pt x="6901438" y="-72505"/>
                  <a:pt x="6693094" y="19553"/>
                  <a:pt x="6757567" y="0"/>
                </a:cubicBezTo>
                <a:cubicBezTo>
                  <a:pt x="6822040" y="-19553"/>
                  <a:pt x="7039251" y="10086"/>
                  <a:pt x="7215708" y="0"/>
                </a:cubicBezTo>
                <a:cubicBezTo>
                  <a:pt x="7392165" y="-10086"/>
                  <a:pt x="7463964" y="30560"/>
                  <a:pt x="7673848" y="0"/>
                </a:cubicBezTo>
                <a:cubicBezTo>
                  <a:pt x="7883732" y="-30560"/>
                  <a:pt x="7917838" y="12762"/>
                  <a:pt x="8017453" y="0"/>
                </a:cubicBezTo>
                <a:cubicBezTo>
                  <a:pt x="8117069" y="-12762"/>
                  <a:pt x="8593038" y="93969"/>
                  <a:pt x="8819198" y="0"/>
                </a:cubicBezTo>
                <a:cubicBezTo>
                  <a:pt x="9045358" y="-93969"/>
                  <a:pt x="8979577" y="16186"/>
                  <a:pt x="9048268" y="0"/>
                </a:cubicBezTo>
                <a:cubicBezTo>
                  <a:pt x="9116959" y="-16186"/>
                  <a:pt x="9398732" y="46459"/>
                  <a:pt x="9506408" y="0"/>
                </a:cubicBezTo>
                <a:cubicBezTo>
                  <a:pt x="9614084" y="-46459"/>
                  <a:pt x="9720718" y="35305"/>
                  <a:pt x="9850013" y="0"/>
                </a:cubicBezTo>
                <a:cubicBezTo>
                  <a:pt x="9979308" y="-35305"/>
                  <a:pt x="10329835" y="9952"/>
                  <a:pt x="10537224" y="0"/>
                </a:cubicBezTo>
                <a:cubicBezTo>
                  <a:pt x="10744613" y="-9952"/>
                  <a:pt x="11234018" y="13058"/>
                  <a:pt x="11453504" y="0"/>
                </a:cubicBezTo>
                <a:cubicBezTo>
                  <a:pt x="11502432" y="122449"/>
                  <a:pt x="11437861" y="256228"/>
                  <a:pt x="11453504" y="459818"/>
                </a:cubicBezTo>
                <a:cubicBezTo>
                  <a:pt x="11469147" y="663408"/>
                  <a:pt x="11449233" y="754952"/>
                  <a:pt x="11453504" y="1021818"/>
                </a:cubicBezTo>
                <a:cubicBezTo>
                  <a:pt x="11457775" y="1288684"/>
                  <a:pt x="11406670" y="1354531"/>
                  <a:pt x="11453504" y="1507182"/>
                </a:cubicBezTo>
                <a:cubicBezTo>
                  <a:pt x="11500338" y="1659833"/>
                  <a:pt x="11419125" y="1778917"/>
                  <a:pt x="11453504" y="1992545"/>
                </a:cubicBezTo>
                <a:cubicBezTo>
                  <a:pt x="11487883" y="2206173"/>
                  <a:pt x="11428462" y="2288037"/>
                  <a:pt x="11453504" y="2554545"/>
                </a:cubicBezTo>
                <a:cubicBezTo>
                  <a:pt x="11404356" y="2581911"/>
                  <a:pt x="11290942" y="2547854"/>
                  <a:pt x="11224434" y="2554545"/>
                </a:cubicBezTo>
                <a:cubicBezTo>
                  <a:pt x="11157926" y="2561236"/>
                  <a:pt x="11079414" y="2542342"/>
                  <a:pt x="10995364" y="2554545"/>
                </a:cubicBezTo>
                <a:cubicBezTo>
                  <a:pt x="10911314" y="2566748"/>
                  <a:pt x="10665468" y="2508204"/>
                  <a:pt x="10537224" y="2554545"/>
                </a:cubicBezTo>
                <a:cubicBezTo>
                  <a:pt x="10408980" y="2600886"/>
                  <a:pt x="10303462" y="2554416"/>
                  <a:pt x="10079084" y="2554545"/>
                </a:cubicBezTo>
                <a:cubicBezTo>
                  <a:pt x="9854706" y="2554674"/>
                  <a:pt x="9603742" y="2543522"/>
                  <a:pt x="9391873" y="2554545"/>
                </a:cubicBezTo>
                <a:cubicBezTo>
                  <a:pt x="9180004" y="2565568"/>
                  <a:pt x="8975789" y="2512705"/>
                  <a:pt x="8590128" y="2554545"/>
                </a:cubicBezTo>
                <a:cubicBezTo>
                  <a:pt x="8204468" y="2596385"/>
                  <a:pt x="8468973" y="2544715"/>
                  <a:pt x="8361058" y="2554545"/>
                </a:cubicBezTo>
                <a:cubicBezTo>
                  <a:pt x="8253143" y="2564375"/>
                  <a:pt x="7863201" y="2496199"/>
                  <a:pt x="7673848" y="2554545"/>
                </a:cubicBezTo>
                <a:cubicBezTo>
                  <a:pt x="7484495" y="2612891"/>
                  <a:pt x="7266131" y="2502144"/>
                  <a:pt x="6986637" y="2554545"/>
                </a:cubicBezTo>
                <a:cubicBezTo>
                  <a:pt x="6707143" y="2606946"/>
                  <a:pt x="6630571" y="2527679"/>
                  <a:pt x="6413962" y="2554545"/>
                </a:cubicBezTo>
                <a:cubicBezTo>
                  <a:pt x="6197353" y="2581411"/>
                  <a:pt x="5813037" y="2504547"/>
                  <a:pt x="5612217" y="2554545"/>
                </a:cubicBezTo>
                <a:cubicBezTo>
                  <a:pt x="5411398" y="2604543"/>
                  <a:pt x="5137759" y="2491760"/>
                  <a:pt x="4810472" y="2554545"/>
                </a:cubicBezTo>
                <a:cubicBezTo>
                  <a:pt x="4483186" y="2617330"/>
                  <a:pt x="4285203" y="2499716"/>
                  <a:pt x="4008726" y="2554545"/>
                </a:cubicBezTo>
                <a:cubicBezTo>
                  <a:pt x="3732249" y="2609374"/>
                  <a:pt x="3492194" y="2477647"/>
                  <a:pt x="3321516" y="2554545"/>
                </a:cubicBezTo>
                <a:cubicBezTo>
                  <a:pt x="3150838" y="2631443"/>
                  <a:pt x="2957773" y="2538970"/>
                  <a:pt x="2748841" y="2554545"/>
                </a:cubicBezTo>
                <a:cubicBezTo>
                  <a:pt x="2539910" y="2570120"/>
                  <a:pt x="2250814" y="2512615"/>
                  <a:pt x="2061631" y="2554545"/>
                </a:cubicBezTo>
                <a:cubicBezTo>
                  <a:pt x="1872448" y="2596475"/>
                  <a:pt x="1671845" y="2532939"/>
                  <a:pt x="1488956" y="2554545"/>
                </a:cubicBezTo>
                <a:cubicBezTo>
                  <a:pt x="1306068" y="2576151"/>
                  <a:pt x="1065459" y="2475648"/>
                  <a:pt x="801745" y="2554545"/>
                </a:cubicBezTo>
                <a:cubicBezTo>
                  <a:pt x="538031" y="2633442"/>
                  <a:pt x="372313" y="2511668"/>
                  <a:pt x="0" y="2554545"/>
                </a:cubicBezTo>
                <a:cubicBezTo>
                  <a:pt x="-41395" y="2344168"/>
                  <a:pt x="52337" y="2264436"/>
                  <a:pt x="0" y="2094727"/>
                </a:cubicBezTo>
                <a:cubicBezTo>
                  <a:pt x="-52337" y="1925018"/>
                  <a:pt x="55080" y="1704955"/>
                  <a:pt x="0" y="1532727"/>
                </a:cubicBezTo>
                <a:cubicBezTo>
                  <a:pt x="-55080" y="1360499"/>
                  <a:pt x="12214" y="1225784"/>
                  <a:pt x="0" y="996273"/>
                </a:cubicBezTo>
                <a:cubicBezTo>
                  <a:pt x="-12214" y="766762"/>
                  <a:pt x="17849" y="712110"/>
                  <a:pt x="0" y="485364"/>
                </a:cubicBezTo>
                <a:cubicBezTo>
                  <a:pt x="-17849" y="258618"/>
                  <a:pt x="1537" y="172708"/>
                  <a:pt x="0" y="0"/>
                </a:cubicBezTo>
                <a:close/>
              </a:path>
            </a:pathLst>
          </a:custGeom>
          <a:gradFill flip="none" rotWithShape="1">
            <a:gsLst>
              <a:gs pos="0">
                <a:srgbClr val="70391B">
                  <a:shade val="30000"/>
                  <a:satMod val="115000"/>
                </a:srgbClr>
              </a:gs>
              <a:gs pos="50000">
                <a:srgbClr val="70391B">
                  <a:shade val="67500"/>
                  <a:satMod val="115000"/>
                </a:srgbClr>
              </a:gs>
              <a:gs pos="100000">
                <a:srgbClr val="70391B">
                  <a:shade val="100000"/>
                  <a:satMod val="115000"/>
                </a:srgbClr>
              </a:gs>
            </a:gsLst>
            <a:lin ang="16200000" scaled="1"/>
            <a:tileRect/>
          </a:gradFill>
          <a:ln w="57150">
            <a:solidFill>
              <a:schemeClr val="bg1"/>
            </a:solidFill>
            <a:prstDash val="dashDot"/>
            <a:miter lim="800000"/>
            <a:headEnd/>
            <a:tailEnd/>
            <a:extLst>
              <a:ext uri="{C807C97D-BFC1-408E-A445-0C87EB9F89A2}">
                <ask:lineSketchStyleProps xmlns="" xmlns:ask="http://schemas.microsoft.com/office/drawing/2018/sketchyshapes" sd="196326556">
                  <a:prstGeom prst="rect">
                    <a:avLst/>
                  </a:prstGeom>
                  <ask:type>
                    <ask:lineSketchScribble/>
                  </ask:type>
                </ask:lineSketchStyleProps>
              </a:ext>
            </a:extLst>
          </a:ln>
          <a:effectLst/>
        </p:spPr>
        <p:txBody>
          <a:bodyPr wrap="square">
            <a:spAutoFit/>
          </a:bodyPr>
          <a:lstStyle/>
          <a:p>
            <a:pPr lvl="0" algn="just"/>
            <a:r>
              <a:rPr lang="vi-VN" sz="40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kế thủy ngân sẽ ra kết quả chuẩn và nhưng hơi chậm, nhiệt kế hồng ngoại và điện tử cho ra kết quả chưa chính xác nhưng lại nhanh hơn nhiệt kế hồng ngoại. </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pic>
        <p:nvPicPr>
          <p:cNvPr id="3" name="Picture 2">
            <a:extLst>
              <a:ext uri="{FF2B5EF4-FFF2-40B4-BE49-F238E27FC236}">
                <a16:creationId xmlns:a16="http://schemas.microsoft.com/office/drawing/2014/main" id="{DC86F2FD-9CAC-185C-CF71-8305E84AE504}"/>
              </a:ext>
            </a:extLst>
          </p:cNvPr>
          <p:cNvPicPr>
            <a:picLocks noChangeAspect="1"/>
          </p:cNvPicPr>
          <p:nvPr/>
        </p:nvPicPr>
        <p:blipFill>
          <a:blip r:embed="rId4"/>
          <a:stretch>
            <a:fillRect/>
          </a:stretch>
        </p:blipFill>
        <p:spPr>
          <a:xfrm>
            <a:off x="3810529" y="585855"/>
            <a:ext cx="4145639" cy="1603387"/>
          </a:xfrm>
          <a:prstGeom prst="rect">
            <a:avLst/>
          </a:prstGeom>
        </p:spPr>
      </p:pic>
    </p:spTree>
    <p:custDataLst>
      <p:tags r:id="rId1"/>
    </p:custDataLst>
    <p:extLst>
      <p:ext uri="{BB962C8B-B14F-4D97-AF65-F5344CB8AC3E}">
        <p14:creationId xmlns:p14="http://schemas.microsoft.com/office/powerpoint/2010/main" val="17753148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F11995-EB0E-F8A3-B453-CADA81FB3A4E}"/>
              </a:ext>
            </a:extLst>
          </p:cNvPr>
          <p:cNvPicPr>
            <a:picLocks noChangeAspect="1"/>
          </p:cNvPicPr>
          <p:nvPr/>
        </p:nvPicPr>
        <p:blipFill>
          <a:blip r:embed="rId4"/>
          <a:stretch>
            <a:fillRect/>
          </a:stretch>
        </p:blipFill>
        <p:spPr>
          <a:xfrm>
            <a:off x="2552317" y="150066"/>
            <a:ext cx="8023031" cy="1518036"/>
          </a:xfrm>
          <a:prstGeom prst="rect">
            <a:avLst/>
          </a:prstGeom>
        </p:spPr>
      </p:pic>
      <p:sp>
        <p:nvSpPr>
          <p:cNvPr id="3" name="TextBox 2">
            <a:extLst>
              <a:ext uri="{FF2B5EF4-FFF2-40B4-BE49-F238E27FC236}">
                <a16:creationId xmlns:a16="http://schemas.microsoft.com/office/drawing/2014/main" id="{70BBF1B0-9A51-A70B-E8DA-92D0DCD58F50}"/>
              </a:ext>
            </a:extLst>
          </p:cNvPr>
          <p:cNvSpPr txBox="1"/>
          <p:nvPr/>
        </p:nvSpPr>
        <p:spPr>
          <a:xfrm>
            <a:off x="2828260" y="2083981"/>
            <a:ext cx="8580475" cy="3583545"/>
          </a:xfrm>
          <a:prstGeom prst="rect">
            <a:avLst/>
          </a:prstGeom>
          <a:noFill/>
        </p:spPr>
        <p:txBody>
          <a:bodyPr wrap="square" rtlCol="0">
            <a:spAutoFit/>
          </a:bodyPr>
          <a:lstStyle/>
          <a:p>
            <a:pPr marL="457200" marR="0" indent="-457200" algn="just">
              <a:lnSpc>
                <a:spcPct val="120000"/>
              </a:lnSpc>
              <a:spcBef>
                <a:spcPts val="0"/>
              </a:spcBef>
              <a:spcAft>
                <a:spcPts val="0"/>
              </a:spcAft>
              <a:buFont typeface="Wingdings" panose="05000000000000000000" pitchFamily="2" charset="2"/>
              <a:buChar char="q"/>
            </a:pPr>
            <a:r>
              <a:rPr lang="nl-NL" sz="3200" b="1" dirty="0">
                <a:effectLst/>
                <a:latin typeface="Cambria" panose="02040503050406030204" pitchFamily="18" charset="0"/>
                <a:ea typeface="Cambria" panose="02040503050406030204" pitchFamily="18" charset="0"/>
              </a:rPr>
              <a:t>Trình bày được vật nóng hơn có nhiệt độ cao hơn, vật lạnh hơn có nhiệt độ thấp hơn.</a:t>
            </a:r>
            <a:endParaRPr lang="en-US" sz="3200" b="1" dirty="0">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Wingdings" panose="05000000000000000000" pitchFamily="2" charset="2"/>
              <a:buChar char="q"/>
            </a:pPr>
            <a:r>
              <a:rPr lang="nl-NL" sz="3200" b="1" dirty="0">
                <a:effectLst/>
                <a:latin typeface="Cambria" panose="02040503050406030204" pitchFamily="18" charset="0"/>
                <a:ea typeface="Cambria" panose="02040503050406030204" pitchFamily="18" charset="0"/>
              </a:rPr>
              <a:t>Biết được nhiệt kế là dụng cụ để đo nhiệt độ. Sử dụng được nhiệt kế để xác định nhiệt độ cơ thể, nhiệt dộ không khí.</a:t>
            </a:r>
            <a:endParaRPr lang="en-US" sz="3200" b="1" dirty="0">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90328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dirty="0">
                <a:solidFill>
                  <a:prstClr val="white"/>
                </a:solidFill>
                <a:latin typeface="Calibri"/>
              </a:rPr>
              <a:t>Hoạt động 4: Đo nhiệt độ trong phòng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5"/>
          <a:stretch>
            <a:fillRect/>
          </a:stretch>
        </p:blipFill>
        <p:spPr>
          <a:xfrm>
            <a:off x="1221023" y="3212276"/>
            <a:ext cx="2969009" cy="3645724"/>
          </a:xfrm>
          <a:prstGeom prst="rect">
            <a:avLst/>
          </a:prstGeom>
        </p:spPr>
      </p:pic>
      <p:pic>
        <p:nvPicPr>
          <p:cNvPr id="2" name="Picture 4" descr="Nhiệt độ không khí là gì? Hướng dẫn cách đo nhiệt độ không khí chính xác -  KHBVPTR">
            <a:extLst>
              <a:ext uri="{FF2B5EF4-FFF2-40B4-BE49-F238E27FC236}">
                <a16:creationId xmlns:a16="http://schemas.microsoft.com/office/drawing/2014/main" id="{EFAE777A-390F-DB29-E253-4609FAE530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16" r="1" b="1"/>
          <a:stretch/>
        </p:blipFill>
        <p:spPr bwMode="auto">
          <a:xfrm>
            <a:off x="8676167" y="3815135"/>
            <a:ext cx="3271284" cy="279468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74582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B60F33-69F4-380D-FFFF-B3EC5CF60FF8}"/>
              </a:ext>
            </a:extLst>
          </p:cNvPr>
          <p:cNvSpPr txBox="1">
            <a:spLocks/>
          </p:cNvSpPr>
          <p:nvPr/>
        </p:nvSpPr>
        <p:spPr>
          <a:xfrm>
            <a:off x="5149701" y="701122"/>
            <a:ext cx="6439787" cy="2233208"/>
          </a:xfrm>
          <a:custGeom>
            <a:avLst/>
            <a:gdLst>
              <a:gd name="connsiteX0" fmla="*/ -283286 w 6439787"/>
              <a:gd name="connsiteY0" fmla="*/ 1909393 h 2233208"/>
              <a:gd name="connsiteX1" fmla="*/ 237160 w 6439787"/>
              <a:gd name="connsiteY1" fmla="*/ 1537201 h 2233208"/>
              <a:gd name="connsiteX2" fmla="*/ 3010007 w 6439787"/>
              <a:gd name="connsiteY2" fmla="*/ 2375 h 2233208"/>
              <a:gd name="connsiteX3" fmla="*/ 5879840 w 6439787"/>
              <a:gd name="connsiteY3" fmla="*/ 487367 h 2233208"/>
              <a:gd name="connsiteX4" fmla="*/ 3537479 w 6439787"/>
              <a:gd name="connsiteY4" fmla="*/ 2227764 h 2233208"/>
              <a:gd name="connsiteX5" fmla="*/ 908694 w 6439787"/>
              <a:gd name="connsiteY5" fmla="*/ 1894053 h 2233208"/>
              <a:gd name="connsiteX6" fmla="*/ -283286 w 6439787"/>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9787" h="2233208" fill="none" extrusionOk="0">
                <a:moveTo>
                  <a:pt x="-283286" y="1909393"/>
                </a:moveTo>
                <a:cubicBezTo>
                  <a:pt x="-131674" y="1794546"/>
                  <a:pt x="168338" y="1624417"/>
                  <a:pt x="237160" y="1537201"/>
                </a:cubicBezTo>
                <a:cubicBezTo>
                  <a:pt x="-624603" y="881708"/>
                  <a:pt x="797582" y="-74115"/>
                  <a:pt x="3010007" y="2375"/>
                </a:cubicBezTo>
                <a:cubicBezTo>
                  <a:pt x="4167699" y="105509"/>
                  <a:pt x="5345408" y="81529"/>
                  <a:pt x="5879840" y="487367"/>
                </a:cubicBezTo>
                <a:cubicBezTo>
                  <a:pt x="7491742" y="1151262"/>
                  <a:pt x="6010105" y="2376682"/>
                  <a:pt x="3537479" y="2227764"/>
                </a:cubicBezTo>
                <a:cubicBezTo>
                  <a:pt x="2682223" y="2206866"/>
                  <a:pt x="1592020" y="2166828"/>
                  <a:pt x="908694" y="1894053"/>
                </a:cubicBezTo>
                <a:cubicBezTo>
                  <a:pt x="672382" y="1905590"/>
                  <a:pt x="-140473" y="1821512"/>
                  <a:pt x="-283286" y="1909393"/>
                </a:cubicBezTo>
                <a:close/>
              </a:path>
              <a:path w="6439787" h="2233208" stroke="0" extrusionOk="0">
                <a:moveTo>
                  <a:pt x="-283286" y="1909393"/>
                </a:moveTo>
                <a:cubicBezTo>
                  <a:pt x="-112476" y="1801298"/>
                  <a:pt x="88817" y="1610707"/>
                  <a:pt x="237160" y="1537201"/>
                </a:cubicBezTo>
                <a:cubicBezTo>
                  <a:pt x="-739889" y="785892"/>
                  <a:pt x="628372" y="274475"/>
                  <a:pt x="3010007" y="2375"/>
                </a:cubicBezTo>
                <a:cubicBezTo>
                  <a:pt x="4117978" y="44730"/>
                  <a:pt x="5138462" y="243786"/>
                  <a:pt x="5879840" y="487367"/>
                </a:cubicBezTo>
                <a:cubicBezTo>
                  <a:pt x="7064486" y="1026870"/>
                  <a:pt x="6066409" y="2099677"/>
                  <a:pt x="3537479" y="2227764"/>
                </a:cubicBezTo>
                <a:cubicBezTo>
                  <a:pt x="2579703" y="2267895"/>
                  <a:pt x="1565626" y="2004226"/>
                  <a:pt x="908694" y="1894053"/>
                </a:cubicBezTo>
                <a:cubicBezTo>
                  <a:pt x="591482" y="1838580"/>
                  <a:pt x="-24048" y="1831070"/>
                  <a:pt x="-283286"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nghiệm</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không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3" name="Picture 2">
            <a:extLst>
              <a:ext uri="{FF2B5EF4-FFF2-40B4-BE49-F238E27FC236}">
                <a16:creationId xmlns:a16="http://schemas.microsoft.com/office/drawing/2014/main" id="{2BFCFC85-CDBB-0966-8F21-2BA55E121364}"/>
              </a:ext>
            </a:extLst>
          </p:cNvPr>
          <p:cNvPicPr>
            <a:picLocks noChangeAspect="1"/>
          </p:cNvPicPr>
          <p:nvPr/>
        </p:nvPicPr>
        <p:blipFill>
          <a:blip r:embed="rId4"/>
          <a:stretch>
            <a:fillRect/>
          </a:stretch>
        </p:blipFill>
        <p:spPr>
          <a:xfrm>
            <a:off x="978196" y="2557264"/>
            <a:ext cx="5015314" cy="3706971"/>
          </a:xfrm>
          <a:prstGeom prst="rect">
            <a:avLst/>
          </a:prstGeom>
        </p:spPr>
      </p:pic>
      <p:sp>
        <p:nvSpPr>
          <p:cNvPr id="4" name="Title 3">
            <a:extLst>
              <a:ext uri="{FF2B5EF4-FFF2-40B4-BE49-F238E27FC236}">
                <a16:creationId xmlns:a16="http://schemas.microsoft.com/office/drawing/2014/main" id="{90073B0A-AB86-E9F9-6123-B20D950511FF}"/>
              </a:ext>
            </a:extLst>
          </p:cNvPr>
          <p:cNvSpPr txBox="1">
            <a:spLocks/>
          </p:cNvSpPr>
          <p:nvPr/>
        </p:nvSpPr>
        <p:spPr>
          <a:xfrm>
            <a:off x="5915246" y="3327364"/>
            <a:ext cx="6099546" cy="2233208"/>
          </a:xfrm>
          <a:custGeom>
            <a:avLst/>
            <a:gdLst>
              <a:gd name="connsiteX0" fmla="*/ -268319 w 6099546"/>
              <a:gd name="connsiteY0" fmla="*/ 1909393 h 2233208"/>
              <a:gd name="connsiteX1" fmla="*/ 224630 w 6099546"/>
              <a:gd name="connsiteY1" fmla="*/ 1537201 h 2233208"/>
              <a:gd name="connsiteX2" fmla="*/ 2828477 w 6099546"/>
              <a:gd name="connsiteY2" fmla="*/ 2944 h 2233208"/>
              <a:gd name="connsiteX3" fmla="*/ 5569957 w 6099546"/>
              <a:gd name="connsiteY3" fmla="*/ 487783 h 2233208"/>
              <a:gd name="connsiteX4" fmla="*/ 3384464 w 6099546"/>
              <a:gd name="connsiteY4" fmla="*/ 2226465 h 2233208"/>
              <a:gd name="connsiteX5" fmla="*/ 860684 w 6099546"/>
              <a:gd name="connsiteY5" fmla="*/ 1894054 h 2233208"/>
              <a:gd name="connsiteX6" fmla="*/ -268319 w 6099546"/>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546" h="2233208" fill="none" extrusionOk="0">
                <a:moveTo>
                  <a:pt x="-268319" y="1909393"/>
                </a:moveTo>
                <a:cubicBezTo>
                  <a:pt x="-150287" y="1756683"/>
                  <a:pt x="9866" y="1644671"/>
                  <a:pt x="224630" y="1537201"/>
                </a:cubicBezTo>
                <a:cubicBezTo>
                  <a:pt x="-697422" y="1042223"/>
                  <a:pt x="749018" y="-27092"/>
                  <a:pt x="2828477" y="2944"/>
                </a:cubicBezTo>
                <a:cubicBezTo>
                  <a:pt x="3922004" y="28961"/>
                  <a:pt x="5060043" y="82951"/>
                  <a:pt x="5569957" y="487783"/>
                </a:cubicBezTo>
                <a:cubicBezTo>
                  <a:pt x="6899723" y="1178280"/>
                  <a:pt x="5704244" y="2330968"/>
                  <a:pt x="3384464" y="2226465"/>
                </a:cubicBezTo>
                <a:cubicBezTo>
                  <a:pt x="2507912" y="2237596"/>
                  <a:pt x="1515648" y="2214249"/>
                  <a:pt x="860684" y="1894054"/>
                </a:cubicBezTo>
                <a:cubicBezTo>
                  <a:pt x="627171" y="1832856"/>
                  <a:pt x="-9267" y="1910113"/>
                  <a:pt x="-268319" y="1909393"/>
                </a:cubicBezTo>
                <a:close/>
              </a:path>
              <a:path w="6099546" h="2233208" stroke="0" extrusionOk="0">
                <a:moveTo>
                  <a:pt x="-268319" y="1909393"/>
                </a:moveTo>
                <a:cubicBezTo>
                  <a:pt x="-10755" y="1767866"/>
                  <a:pt x="147892" y="1555851"/>
                  <a:pt x="224630" y="1537201"/>
                </a:cubicBezTo>
                <a:cubicBezTo>
                  <a:pt x="-579450" y="827445"/>
                  <a:pt x="721192" y="106742"/>
                  <a:pt x="2828477" y="2944"/>
                </a:cubicBezTo>
                <a:cubicBezTo>
                  <a:pt x="3893996" y="19282"/>
                  <a:pt x="4890432" y="214614"/>
                  <a:pt x="5569957" y="487783"/>
                </a:cubicBezTo>
                <a:cubicBezTo>
                  <a:pt x="6792981" y="1123452"/>
                  <a:pt x="5880959" y="2036656"/>
                  <a:pt x="3384464" y="2226465"/>
                </a:cubicBezTo>
                <a:cubicBezTo>
                  <a:pt x="2527050" y="2290970"/>
                  <a:pt x="1496020" y="2038476"/>
                  <a:pt x="860684" y="1894054"/>
                </a:cubicBezTo>
                <a:cubicBezTo>
                  <a:pt x="629672" y="1901292"/>
                  <a:pt x="161782" y="1903698"/>
                  <a:pt x="-268319"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bạn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độ</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trong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phòng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lớp</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học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Tree>
    <p:custDataLst>
      <p:tags r:id="rId1"/>
    </p:custDataLst>
    <p:extLst>
      <p:ext uri="{BB962C8B-B14F-4D97-AF65-F5344CB8AC3E}">
        <p14:creationId xmlns:p14="http://schemas.microsoft.com/office/powerpoint/2010/main" val="4767130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vi-VN" sz="3600" b="1">
                <a:solidFill>
                  <a:srgbClr val="002060"/>
                </a:solidFill>
                <a:effectLst>
                  <a:outerShdw blurRad="38100" dist="38100" dir="2700000" algn="tl">
                    <a:srgbClr val="000000">
                      <a:alpha val="43137"/>
                    </a:srgbClr>
                  </a:outerShdw>
                </a:effectLst>
                <a:latin typeface="Calibri"/>
                <a:cs typeface="#9Slide03 Arima Madurai Black" panose="00000A00000000000000" pitchFamily="2" charset="0"/>
              </a:rPr>
              <a:t>Nhiệt độ trong phòng học là bao nhiêu thì an toàn cho sức khỏe con người?</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4"/>
          <a:stretch>
            <a:fillRect/>
          </a:stretch>
        </p:blipFill>
        <p:spPr>
          <a:xfrm>
            <a:off x="723014" y="2562446"/>
            <a:ext cx="4663055" cy="3446606"/>
          </a:xfrm>
          <a:prstGeom prst="rect">
            <a:avLst/>
          </a:prstGeom>
        </p:spPr>
      </p:pic>
      <p:sp>
        <p:nvSpPr>
          <p:cNvPr id="4" name="Text Box 18">
            <a:extLst>
              <a:ext uri="{FF2B5EF4-FFF2-40B4-BE49-F238E27FC236}">
                <a16:creationId xmlns:a16="http://schemas.microsoft.com/office/drawing/2014/main" id="{DEA07183-1474-FD7D-EF5E-1A25196F936D}"/>
              </a:ext>
            </a:extLst>
          </p:cNvPr>
          <p:cNvSpPr txBox="1">
            <a:spLocks noChangeArrowheads="1"/>
          </p:cNvSpPr>
          <p:nvPr/>
        </p:nvSpPr>
        <p:spPr bwMode="auto">
          <a:xfrm>
            <a:off x="5209952" y="3387587"/>
            <a:ext cx="6892081" cy="2776895"/>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nl-NL" sz="4000" b="1" i="1" dirty="0">
                <a:ea typeface="Times New Roman" panose="02020603050405020304" pitchFamily="18" charset="0"/>
              </a:rPr>
              <a:t>Nhiệt độ trong phòng học phù hợp từ 21</a:t>
            </a:r>
            <a:r>
              <a:rPr lang="nl-NL" sz="4000" b="1" i="1" baseline="30000" dirty="0">
                <a:ea typeface="Times New Roman" panose="02020603050405020304" pitchFamily="18" charset="0"/>
              </a:rPr>
              <a:t>0</a:t>
            </a:r>
            <a:r>
              <a:rPr lang="nl-NL" sz="4000" b="1" i="1" dirty="0">
                <a:ea typeface="Times New Roman" panose="02020603050405020304" pitchFamily="18" charset="0"/>
              </a:rPr>
              <a:t>C – 25 </a:t>
            </a:r>
            <a:r>
              <a:rPr lang="nl-NL" sz="4000" b="1" i="1" baseline="30000" dirty="0">
                <a:ea typeface="Times New Roman" panose="02020603050405020304" pitchFamily="18" charset="0"/>
              </a:rPr>
              <a:t>0</a:t>
            </a:r>
            <a:r>
              <a:rPr lang="nl-NL" sz="4000" b="1" i="1" dirty="0">
                <a:ea typeface="Times New Roman" panose="02020603050405020304" pitchFamily="18" charset="0"/>
              </a:rPr>
              <a:t>C để tránh tình trạng mệt mỏi, buồn ngủ, mất tập trung.</a:t>
            </a:r>
            <a:endParaRPr lang="en-US" altLang="en-US" sz="4000" b="1" dirty="0">
              <a:solidFill>
                <a:srgbClr val="00B050"/>
              </a:solidFill>
            </a:endParaRPr>
          </a:p>
        </p:txBody>
      </p:sp>
    </p:spTree>
    <p:custDataLst>
      <p:tags r:id="rId1"/>
    </p:custDataLst>
    <p:extLst>
      <p:ext uri="{BB962C8B-B14F-4D97-AF65-F5344CB8AC3E}">
        <p14:creationId xmlns:p14="http://schemas.microsoft.com/office/powerpoint/2010/main" val="206823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18426"/>
            <a:ext cx="8725221" cy="1190517"/>
            <a:chOff x="761086" y="2540001"/>
            <a:chExt cx="10520907" cy="1949367"/>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928187"/>
              <a:ext cx="8584663" cy="957518"/>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Số chỉ của nhiệt kế cho biết điều gì?</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1569660"/>
          </a:xfrm>
          <a:custGeom>
            <a:avLst/>
            <a:gdLst>
              <a:gd name="connsiteX0" fmla="*/ 0 w 8053343"/>
              <a:gd name="connsiteY0" fmla="*/ 0 h 1569660"/>
              <a:gd name="connsiteX1" fmla="*/ 8053343 w 8053343"/>
              <a:gd name="connsiteY1" fmla="*/ 0 h 1569660"/>
              <a:gd name="connsiteX2" fmla="*/ 8053343 w 8053343"/>
              <a:gd name="connsiteY2" fmla="*/ 1569660 h 1569660"/>
              <a:gd name="connsiteX3" fmla="*/ 0 w 8053343"/>
              <a:gd name="connsiteY3" fmla="*/ 1569660 h 1569660"/>
              <a:gd name="connsiteX4" fmla="*/ 0 w 8053343"/>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569660" fill="none" extrusionOk="0">
                <a:moveTo>
                  <a:pt x="0" y="0"/>
                </a:moveTo>
                <a:cubicBezTo>
                  <a:pt x="1621433" y="5222"/>
                  <a:pt x="5759900" y="24918"/>
                  <a:pt x="8053343" y="0"/>
                </a:cubicBezTo>
                <a:cubicBezTo>
                  <a:pt x="8150904" y="257633"/>
                  <a:pt x="8004952" y="890565"/>
                  <a:pt x="8053343" y="1569660"/>
                </a:cubicBezTo>
                <a:cubicBezTo>
                  <a:pt x="6875459" y="1404899"/>
                  <a:pt x="2296591" y="1687810"/>
                  <a:pt x="0" y="1569660"/>
                </a:cubicBezTo>
                <a:cubicBezTo>
                  <a:pt x="-74708" y="1232144"/>
                  <a:pt x="128259" y="683735"/>
                  <a:pt x="0" y="0"/>
                </a:cubicBezTo>
                <a:close/>
              </a:path>
              <a:path w="8053343" h="1569660" stroke="0" extrusionOk="0">
                <a:moveTo>
                  <a:pt x="0" y="0"/>
                </a:moveTo>
                <a:cubicBezTo>
                  <a:pt x="1988656" y="11849"/>
                  <a:pt x="4107823" y="-161459"/>
                  <a:pt x="8053343" y="0"/>
                </a:cubicBezTo>
                <a:cubicBezTo>
                  <a:pt x="8027455" y="662121"/>
                  <a:pt x="8122755" y="1402874"/>
                  <a:pt x="8053343" y="1569660"/>
                </a:cubicBezTo>
                <a:cubicBezTo>
                  <a:pt x="4636886" y="1423800"/>
                  <a:pt x="1290372"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4800" b="1" dirty="0">
                <a:latin typeface="Calibri" panose="020F0502020204030204" pitchFamily="34" charset="0"/>
                <a:cs typeface="Calibri" panose="020F0502020204030204" pitchFamily="34" charset="0"/>
              </a:rPr>
              <a:t>Số chỉ của nhiệt kế cho biết nhiệt độ của vật được đo.</a:t>
            </a: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1049225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09278"/>
            <a:ext cx="8725221" cy="1199665"/>
            <a:chOff x="761086" y="2525022"/>
            <a:chExt cx="10520907" cy="1964346"/>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525022"/>
              <a:ext cx="8584663" cy="1763850"/>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thế nào biết vật này nóng hơn hay lạnh hơn vật kia?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2308324"/>
          </a:xfrm>
          <a:custGeom>
            <a:avLst/>
            <a:gdLst>
              <a:gd name="connsiteX0" fmla="*/ 0 w 8053343"/>
              <a:gd name="connsiteY0" fmla="*/ 0 h 2308324"/>
              <a:gd name="connsiteX1" fmla="*/ 8053343 w 8053343"/>
              <a:gd name="connsiteY1" fmla="*/ 0 h 2308324"/>
              <a:gd name="connsiteX2" fmla="*/ 8053343 w 8053343"/>
              <a:gd name="connsiteY2" fmla="*/ 2308324 h 2308324"/>
              <a:gd name="connsiteX3" fmla="*/ 0 w 8053343"/>
              <a:gd name="connsiteY3" fmla="*/ 2308324 h 2308324"/>
              <a:gd name="connsiteX4" fmla="*/ 0 w 8053343"/>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2308324" fill="none" extrusionOk="0">
                <a:moveTo>
                  <a:pt x="0" y="0"/>
                </a:moveTo>
                <a:cubicBezTo>
                  <a:pt x="1621433" y="5222"/>
                  <a:pt x="5759900" y="24918"/>
                  <a:pt x="8053343" y="0"/>
                </a:cubicBezTo>
                <a:cubicBezTo>
                  <a:pt x="7892098" y="295473"/>
                  <a:pt x="8009583" y="1186317"/>
                  <a:pt x="8053343" y="2308324"/>
                </a:cubicBezTo>
                <a:cubicBezTo>
                  <a:pt x="6875459" y="2143563"/>
                  <a:pt x="2296591" y="2426474"/>
                  <a:pt x="0" y="2308324"/>
                </a:cubicBezTo>
                <a:cubicBezTo>
                  <a:pt x="-55725" y="1490219"/>
                  <a:pt x="17072" y="609588"/>
                  <a:pt x="0" y="0"/>
                </a:cubicBezTo>
                <a:close/>
              </a:path>
              <a:path w="8053343" h="2308324" stroke="0" extrusionOk="0">
                <a:moveTo>
                  <a:pt x="0" y="0"/>
                </a:moveTo>
                <a:cubicBezTo>
                  <a:pt x="1988656" y="11849"/>
                  <a:pt x="4107823" y="-161459"/>
                  <a:pt x="8053343" y="0"/>
                </a:cubicBezTo>
                <a:cubicBezTo>
                  <a:pt x="8056473" y="699270"/>
                  <a:pt x="7952167" y="2031698"/>
                  <a:pt x="8053343" y="2308324"/>
                </a:cubicBezTo>
                <a:cubicBezTo>
                  <a:pt x="4636886" y="2162464"/>
                  <a:pt x="129037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prstClr val="black"/>
                </a:solidFill>
                <a:latin typeface="Calibri" panose="020F0502020204030204" pitchFamily="34" charset="0"/>
                <a:cs typeface="Calibri" panose="020F0502020204030204" pitchFamily="34" charset="0"/>
              </a:rPr>
              <a:t>So sánh nhiệt độ của hai vật sẽ biết vật nào nóng hơn hay lạnh hơn vật nào.</a:t>
            </a:r>
            <a:endParaRPr kumimoji="0" lang="vi-VN"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16359011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226032"/>
            <a:ext cx="9947847" cy="2866490"/>
            <a:chOff x="761086" y="1718692"/>
            <a:chExt cx="10520907" cy="3376512"/>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1718692"/>
              <a:ext cx="8584663" cy="3376512"/>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đổ một phần nước nóng ở cốc c (hình 1c) và cốc nước (hình 1a) thì nhiệt độ của cốc nước ở cốc a tăng lên hay giảm đi?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40004" y="3683587"/>
            <a:ext cx="8053343" cy="1938992"/>
          </a:xfrm>
          <a:custGeom>
            <a:avLst/>
            <a:gdLst>
              <a:gd name="connsiteX0" fmla="*/ 0 w 8053343"/>
              <a:gd name="connsiteY0" fmla="*/ 0 h 1938992"/>
              <a:gd name="connsiteX1" fmla="*/ 8053343 w 8053343"/>
              <a:gd name="connsiteY1" fmla="*/ 0 h 1938992"/>
              <a:gd name="connsiteX2" fmla="*/ 8053343 w 8053343"/>
              <a:gd name="connsiteY2" fmla="*/ 1938992 h 1938992"/>
              <a:gd name="connsiteX3" fmla="*/ 0 w 8053343"/>
              <a:gd name="connsiteY3" fmla="*/ 1938992 h 1938992"/>
              <a:gd name="connsiteX4" fmla="*/ 0 w 8053343"/>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938992" fill="none" extrusionOk="0">
                <a:moveTo>
                  <a:pt x="0" y="0"/>
                </a:moveTo>
                <a:cubicBezTo>
                  <a:pt x="1621433" y="5222"/>
                  <a:pt x="5759900" y="24918"/>
                  <a:pt x="8053343" y="0"/>
                </a:cubicBezTo>
                <a:cubicBezTo>
                  <a:pt x="7892098" y="738305"/>
                  <a:pt x="8009583" y="1407801"/>
                  <a:pt x="8053343" y="1938992"/>
                </a:cubicBezTo>
                <a:cubicBezTo>
                  <a:pt x="6875459" y="1774231"/>
                  <a:pt x="2296591" y="2057142"/>
                  <a:pt x="0" y="1938992"/>
                </a:cubicBezTo>
                <a:cubicBezTo>
                  <a:pt x="-55725" y="1490404"/>
                  <a:pt x="17072" y="314236"/>
                  <a:pt x="0" y="0"/>
                </a:cubicBezTo>
                <a:close/>
              </a:path>
              <a:path w="8053343" h="1938992" stroke="0" extrusionOk="0">
                <a:moveTo>
                  <a:pt x="0" y="0"/>
                </a:moveTo>
                <a:cubicBezTo>
                  <a:pt x="1988656" y="11849"/>
                  <a:pt x="4107823" y="-161459"/>
                  <a:pt x="8053343" y="0"/>
                </a:cubicBezTo>
                <a:cubicBezTo>
                  <a:pt x="8056473" y="920782"/>
                  <a:pt x="7952167" y="1107979"/>
                  <a:pt x="8053343" y="1938992"/>
                </a:cubicBezTo>
                <a:cubicBezTo>
                  <a:pt x="4636886" y="1793132"/>
                  <a:pt x="1290372"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6000" b="1" dirty="0">
                <a:solidFill>
                  <a:prstClr val="black"/>
                </a:solidFill>
                <a:latin typeface="Calibri" panose="020F0502020204030204" pitchFamily="34" charset="0"/>
                <a:cs typeface="Calibri" panose="020F0502020204030204" pitchFamily="34" charset="0"/>
              </a:rPr>
              <a:t>Nhiệt độ của nước ở cốc a tăng lên.</a:t>
            </a:r>
            <a:endParaRPr kumimoji="0" lang="vi-VN"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946304" y="2607098"/>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custDataLst>
      <p:tags r:id="rId1"/>
    </p:custDataLst>
    <p:extLst>
      <p:ext uri="{BB962C8B-B14F-4D97-AF65-F5344CB8AC3E}">
        <p14:creationId xmlns:p14="http://schemas.microsoft.com/office/powerpoint/2010/main" val="41229114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F0D14D-CBD0-4E65-A315-8D21E1BE5ECC}"/>
              </a:ext>
            </a:extLst>
          </p:cNvPr>
          <p:cNvGrpSpPr/>
          <p:nvPr/>
        </p:nvGrpSpPr>
        <p:grpSpPr>
          <a:xfrm>
            <a:off x="2677886" y="0"/>
            <a:ext cx="1733869" cy="6858000"/>
            <a:chOff x="0" y="0"/>
            <a:chExt cx="1763486" cy="7053944"/>
          </a:xfrm>
          <a:solidFill>
            <a:srgbClr val="D0B998">
              <a:alpha val="20000"/>
            </a:srgbClr>
          </a:solidFill>
        </p:grpSpPr>
        <p:sp>
          <p:nvSpPr>
            <p:cNvPr id="5" name="Diamond 4">
              <a:extLst>
                <a:ext uri="{FF2B5EF4-FFF2-40B4-BE49-F238E27FC236}">
                  <a16:creationId xmlns:a16="http://schemas.microsoft.com/office/drawing/2014/main" id="{1CF525DF-6E45-41BF-9C79-DC84A5326D2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Diamond 5">
              <a:extLst>
                <a:ext uri="{FF2B5EF4-FFF2-40B4-BE49-F238E27FC236}">
                  <a16:creationId xmlns:a16="http://schemas.microsoft.com/office/drawing/2014/main" id="{F797473C-E658-47DE-B7D8-A6C2FD397467}"/>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iamond 6">
              <a:extLst>
                <a:ext uri="{FF2B5EF4-FFF2-40B4-BE49-F238E27FC236}">
                  <a16:creationId xmlns:a16="http://schemas.microsoft.com/office/drawing/2014/main" id="{5DBD0819-537F-4583-8705-51BC159F8394}"/>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iamond 7">
              <a:extLst>
                <a:ext uri="{FF2B5EF4-FFF2-40B4-BE49-F238E27FC236}">
                  <a16:creationId xmlns:a16="http://schemas.microsoft.com/office/drawing/2014/main" id="{46095371-BE99-4FFF-9555-8CBB146EB29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96DA392-DAB8-4132-B8D3-E003018D485D}"/>
              </a:ext>
            </a:extLst>
          </p:cNvPr>
          <p:cNvGrpSpPr/>
          <p:nvPr/>
        </p:nvGrpSpPr>
        <p:grpSpPr>
          <a:xfrm>
            <a:off x="4504946" y="0"/>
            <a:ext cx="1733869" cy="6858000"/>
            <a:chOff x="0" y="0"/>
            <a:chExt cx="1763486" cy="7053944"/>
          </a:xfrm>
          <a:solidFill>
            <a:srgbClr val="D0B998">
              <a:alpha val="20000"/>
            </a:srgbClr>
          </a:solidFill>
        </p:grpSpPr>
        <p:sp>
          <p:nvSpPr>
            <p:cNvPr id="10" name="Diamond 9">
              <a:extLst>
                <a:ext uri="{FF2B5EF4-FFF2-40B4-BE49-F238E27FC236}">
                  <a16:creationId xmlns:a16="http://schemas.microsoft.com/office/drawing/2014/main" id="{9425E4D2-20B1-4F2F-BFD3-66FDACD1C7A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iamond 10">
              <a:extLst>
                <a:ext uri="{FF2B5EF4-FFF2-40B4-BE49-F238E27FC236}">
                  <a16:creationId xmlns:a16="http://schemas.microsoft.com/office/drawing/2014/main" id="{8C92E44E-096D-4454-9F27-CF3841DD824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iamond 11">
              <a:extLst>
                <a:ext uri="{FF2B5EF4-FFF2-40B4-BE49-F238E27FC236}">
                  <a16:creationId xmlns:a16="http://schemas.microsoft.com/office/drawing/2014/main" id="{7C1CB120-0027-41A6-8B52-1854503DDC61}"/>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iamond 12">
              <a:extLst>
                <a:ext uri="{FF2B5EF4-FFF2-40B4-BE49-F238E27FC236}">
                  <a16:creationId xmlns:a16="http://schemas.microsoft.com/office/drawing/2014/main" id="{C1670CC8-0A46-475E-A05A-8555B37B270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1" name="Picture 40">
            <a:extLst>
              <a:ext uri="{FF2B5EF4-FFF2-40B4-BE49-F238E27FC236}">
                <a16:creationId xmlns:a16="http://schemas.microsoft.com/office/drawing/2014/main" id="{7E376D66-1F55-455C-90F3-0B868C33D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3025844" y="-198040"/>
            <a:ext cx="422297" cy="930323"/>
          </a:xfrm>
          <a:prstGeom prst="rect">
            <a:avLst/>
          </a:prstGeom>
        </p:spPr>
      </p:pic>
      <p:grpSp>
        <p:nvGrpSpPr>
          <p:cNvPr id="46" name="Group 45">
            <a:extLst>
              <a:ext uri="{FF2B5EF4-FFF2-40B4-BE49-F238E27FC236}">
                <a16:creationId xmlns:a16="http://schemas.microsoft.com/office/drawing/2014/main" id="{6D0F8D85-A6C7-42D9-93A0-7AABFF1D9DE4}"/>
              </a:ext>
            </a:extLst>
          </p:cNvPr>
          <p:cNvGrpSpPr/>
          <p:nvPr/>
        </p:nvGrpSpPr>
        <p:grpSpPr>
          <a:xfrm>
            <a:off x="5371880" y="0"/>
            <a:ext cx="1733869" cy="6858000"/>
            <a:chOff x="0" y="0"/>
            <a:chExt cx="1763486" cy="7053944"/>
          </a:xfrm>
          <a:solidFill>
            <a:srgbClr val="D0B998">
              <a:alpha val="20000"/>
            </a:srgbClr>
          </a:solidFill>
        </p:grpSpPr>
        <p:sp>
          <p:nvSpPr>
            <p:cNvPr id="47" name="Diamond 46">
              <a:extLst>
                <a:ext uri="{FF2B5EF4-FFF2-40B4-BE49-F238E27FC236}">
                  <a16:creationId xmlns:a16="http://schemas.microsoft.com/office/drawing/2014/main" id="{AB1252DB-2BF7-47D4-8C7C-71D2AAA0ADF9}"/>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Diamond 47">
              <a:extLst>
                <a:ext uri="{FF2B5EF4-FFF2-40B4-BE49-F238E27FC236}">
                  <a16:creationId xmlns:a16="http://schemas.microsoft.com/office/drawing/2014/main" id="{E48E6F27-6866-4E82-9946-DC343BD13C2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Diamond 48">
              <a:extLst>
                <a:ext uri="{FF2B5EF4-FFF2-40B4-BE49-F238E27FC236}">
                  <a16:creationId xmlns:a16="http://schemas.microsoft.com/office/drawing/2014/main" id="{BBE768CC-EED3-44FE-8B2E-5FC7C7C37B25}"/>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Diamond 49">
              <a:extLst>
                <a:ext uri="{FF2B5EF4-FFF2-40B4-BE49-F238E27FC236}">
                  <a16:creationId xmlns:a16="http://schemas.microsoft.com/office/drawing/2014/main" id="{22A79B81-4640-4EB4-AA97-ECF1E7FF9AFD}"/>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F4139B10-9C2C-4ADE-82A3-0CE97AA19EB5}"/>
              </a:ext>
            </a:extLst>
          </p:cNvPr>
          <p:cNvGrpSpPr/>
          <p:nvPr/>
        </p:nvGrpSpPr>
        <p:grpSpPr>
          <a:xfrm>
            <a:off x="7198940" y="0"/>
            <a:ext cx="1733869" cy="6858000"/>
            <a:chOff x="0" y="0"/>
            <a:chExt cx="1763486" cy="7053944"/>
          </a:xfrm>
          <a:solidFill>
            <a:srgbClr val="D0B998">
              <a:alpha val="20000"/>
            </a:srgbClr>
          </a:solidFill>
        </p:grpSpPr>
        <p:sp>
          <p:nvSpPr>
            <p:cNvPr id="52" name="Diamond 51">
              <a:extLst>
                <a:ext uri="{FF2B5EF4-FFF2-40B4-BE49-F238E27FC236}">
                  <a16:creationId xmlns:a16="http://schemas.microsoft.com/office/drawing/2014/main" id="{344DDA44-1E58-4C92-82AC-26B7105A1B91}"/>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Diamond 52">
              <a:extLst>
                <a:ext uri="{FF2B5EF4-FFF2-40B4-BE49-F238E27FC236}">
                  <a16:creationId xmlns:a16="http://schemas.microsoft.com/office/drawing/2014/main" id="{4A71DF70-DEC1-480B-AB77-36785161EB0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Diamond 53">
              <a:extLst>
                <a:ext uri="{FF2B5EF4-FFF2-40B4-BE49-F238E27FC236}">
                  <a16:creationId xmlns:a16="http://schemas.microsoft.com/office/drawing/2014/main" id="{2201F6C6-890F-405A-9FDD-9DE997C6955B}"/>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Diamond 54">
              <a:extLst>
                <a:ext uri="{FF2B5EF4-FFF2-40B4-BE49-F238E27FC236}">
                  <a16:creationId xmlns:a16="http://schemas.microsoft.com/office/drawing/2014/main" id="{2617D406-8F89-40B8-B505-F938A6A3D3E3}"/>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3" name="Picture 82">
            <a:extLst>
              <a:ext uri="{FF2B5EF4-FFF2-40B4-BE49-F238E27FC236}">
                <a16:creationId xmlns:a16="http://schemas.microsoft.com/office/drawing/2014/main" id="{28DCAD4F-8275-4387-9AC3-9CB3CF3B8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5719838" y="-198040"/>
            <a:ext cx="422297" cy="930323"/>
          </a:xfrm>
          <a:prstGeom prst="rect">
            <a:avLst/>
          </a:prstGeom>
        </p:spPr>
      </p:pic>
      <p:grpSp>
        <p:nvGrpSpPr>
          <p:cNvPr id="88" name="Group 87">
            <a:extLst>
              <a:ext uri="{FF2B5EF4-FFF2-40B4-BE49-F238E27FC236}">
                <a16:creationId xmlns:a16="http://schemas.microsoft.com/office/drawing/2014/main" id="{3025DBD2-D0D2-47CB-A575-FDBD54E2B003}"/>
              </a:ext>
            </a:extLst>
          </p:cNvPr>
          <p:cNvGrpSpPr/>
          <p:nvPr/>
        </p:nvGrpSpPr>
        <p:grpSpPr>
          <a:xfrm>
            <a:off x="8048856" y="0"/>
            <a:ext cx="1733869" cy="6858000"/>
            <a:chOff x="0" y="0"/>
            <a:chExt cx="1763486" cy="7053944"/>
          </a:xfrm>
          <a:solidFill>
            <a:srgbClr val="D0B998">
              <a:alpha val="20000"/>
            </a:srgbClr>
          </a:solidFill>
        </p:grpSpPr>
        <p:sp>
          <p:nvSpPr>
            <p:cNvPr id="89" name="Diamond 88">
              <a:extLst>
                <a:ext uri="{FF2B5EF4-FFF2-40B4-BE49-F238E27FC236}">
                  <a16:creationId xmlns:a16="http://schemas.microsoft.com/office/drawing/2014/main" id="{1CA6D175-DDDC-4CD3-AC97-5202A1F644B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Diamond 89">
              <a:extLst>
                <a:ext uri="{FF2B5EF4-FFF2-40B4-BE49-F238E27FC236}">
                  <a16:creationId xmlns:a16="http://schemas.microsoft.com/office/drawing/2014/main" id="{3015F752-16C9-4125-B289-79732644E25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Diamond 90">
              <a:extLst>
                <a:ext uri="{FF2B5EF4-FFF2-40B4-BE49-F238E27FC236}">
                  <a16:creationId xmlns:a16="http://schemas.microsoft.com/office/drawing/2014/main" id="{88E7D9C2-1CBD-4DB3-B9D1-9A44E66829F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Diamond 91">
              <a:extLst>
                <a:ext uri="{FF2B5EF4-FFF2-40B4-BE49-F238E27FC236}">
                  <a16:creationId xmlns:a16="http://schemas.microsoft.com/office/drawing/2014/main" id="{745CB2F2-D76A-4B1C-99F9-16048430E932}"/>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DA8DBBB2-4308-4035-B8A9-C9E95F2D65D0}"/>
              </a:ext>
            </a:extLst>
          </p:cNvPr>
          <p:cNvGrpSpPr/>
          <p:nvPr/>
        </p:nvGrpSpPr>
        <p:grpSpPr>
          <a:xfrm>
            <a:off x="9875916" y="0"/>
            <a:ext cx="1733869" cy="6858000"/>
            <a:chOff x="0" y="0"/>
            <a:chExt cx="1763486" cy="7053944"/>
          </a:xfrm>
          <a:solidFill>
            <a:srgbClr val="D0B998">
              <a:alpha val="20000"/>
            </a:srgbClr>
          </a:solidFill>
        </p:grpSpPr>
        <p:sp>
          <p:nvSpPr>
            <p:cNvPr id="94" name="Diamond 93">
              <a:extLst>
                <a:ext uri="{FF2B5EF4-FFF2-40B4-BE49-F238E27FC236}">
                  <a16:creationId xmlns:a16="http://schemas.microsoft.com/office/drawing/2014/main" id="{89AC63ED-5CEA-42D5-A542-B208D67385F7}"/>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Diamond 94">
              <a:extLst>
                <a:ext uri="{FF2B5EF4-FFF2-40B4-BE49-F238E27FC236}">
                  <a16:creationId xmlns:a16="http://schemas.microsoft.com/office/drawing/2014/main" id="{4C2F6820-6908-464C-9B90-0557A8F9FF0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Diamond 95">
              <a:extLst>
                <a:ext uri="{FF2B5EF4-FFF2-40B4-BE49-F238E27FC236}">
                  <a16:creationId xmlns:a16="http://schemas.microsoft.com/office/drawing/2014/main" id="{5B90FC8D-F364-447F-BE7F-B47F2D57786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Diamond 96">
              <a:extLst>
                <a:ext uri="{FF2B5EF4-FFF2-40B4-BE49-F238E27FC236}">
                  <a16:creationId xmlns:a16="http://schemas.microsoft.com/office/drawing/2014/main" id="{44A0D2D8-6002-47A2-85FC-7CE74CD056FA}"/>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5" name="Picture 124">
            <a:extLst>
              <a:ext uri="{FF2B5EF4-FFF2-40B4-BE49-F238E27FC236}">
                <a16:creationId xmlns:a16="http://schemas.microsoft.com/office/drawing/2014/main" id="{A6252BE6-6A99-4B25-9F7F-4DE731A7E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8396814" y="-198040"/>
            <a:ext cx="422297" cy="930323"/>
          </a:xfrm>
          <a:prstGeom prst="rect">
            <a:avLst/>
          </a:prstGeom>
        </p:spPr>
      </p:pic>
      <p:grpSp>
        <p:nvGrpSpPr>
          <p:cNvPr id="130" name="Group 129">
            <a:extLst>
              <a:ext uri="{FF2B5EF4-FFF2-40B4-BE49-F238E27FC236}">
                <a16:creationId xmlns:a16="http://schemas.microsoft.com/office/drawing/2014/main" id="{053E89D7-3D29-471F-AEE1-615AC09EA1B5}"/>
              </a:ext>
            </a:extLst>
          </p:cNvPr>
          <p:cNvGrpSpPr/>
          <p:nvPr/>
        </p:nvGrpSpPr>
        <p:grpSpPr>
          <a:xfrm>
            <a:off x="10711002" y="0"/>
            <a:ext cx="1733869" cy="6858000"/>
            <a:chOff x="0" y="0"/>
            <a:chExt cx="1763486" cy="7053944"/>
          </a:xfrm>
          <a:solidFill>
            <a:srgbClr val="D0B998">
              <a:alpha val="20000"/>
            </a:srgbClr>
          </a:solidFill>
        </p:grpSpPr>
        <p:sp>
          <p:nvSpPr>
            <p:cNvPr id="131" name="Diamond 130">
              <a:extLst>
                <a:ext uri="{FF2B5EF4-FFF2-40B4-BE49-F238E27FC236}">
                  <a16:creationId xmlns:a16="http://schemas.microsoft.com/office/drawing/2014/main" id="{C7837333-072F-435A-9B73-A287D0A92BDB}"/>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Diamond 131">
              <a:extLst>
                <a:ext uri="{FF2B5EF4-FFF2-40B4-BE49-F238E27FC236}">
                  <a16:creationId xmlns:a16="http://schemas.microsoft.com/office/drawing/2014/main" id="{335BBE56-5B40-4CE7-A537-EB54CCF8A84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Diamond 132">
              <a:extLst>
                <a:ext uri="{FF2B5EF4-FFF2-40B4-BE49-F238E27FC236}">
                  <a16:creationId xmlns:a16="http://schemas.microsoft.com/office/drawing/2014/main" id="{1CD51FC3-ED3C-45A9-90EB-4289287B497D}"/>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Diamond 133">
              <a:extLst>
                <a:ext uri="{FF2B5EF4-FFF2-40B4-BE49-F238E27FC236}">
                  <a16:creationId xmlns:a16="http://schemas.microsoft.com/office/drawing/2014/main" id="{DE7E067E-A898-417F-AFF4-674FA450D8C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404599C6-0A02-41CA-A60F-68EFDC1CB56D}"/>
              </a:ext>
            </a:extLst>
          </p:cNvPr>
          <p:cNvGrpSpPr/>
          <p:nvPr/>
        </p:nvGrpSpPr>
        <p:grpSpPr>
          <a:xfrm>
            <a:off x="12538062" y="0"/>
            <a:ext cx="1733869" cy="6858000"/>
            <a:chOff x="0" y="0"/>
            <a:chExt cx="1763486" cy="7053944"/>
          </a:xfrm>
          <a:solidFill>
            <a:srgbClr val="D0B998">
              <a:alpha val="20000"/>
            </a:srgbClr>
          </a:solidFill>
        </p:grpSpPr>
        <p:sp>
          <p:nvSpPr>
            <p:cNvPr id="136" name="Diamond 135">
              <a:extLst>
                <a:ext uri="{FF2B5EF4-FFF2-40B4-BE49-F238E27FC236}">
                  <a16:creationId xmlns:a16="http://schemas.microsoft.com/office/drawing/2014/main" id="{A996C61B-4152-40CE-BCE3-A0C076732FF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Diamond 136">
              <a:extLst>
                <a:ext uri="{FF2B5EF4-FFF2-40B4-BE49-F238E27FC236}">
                  <a16:creationId xmlns:a16="http://schemas.microsoft.com/office/drawing/2014/main" id="{07069140-3CEE-45EB-ACCB-277F872583C6}"/>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Diamond 137">
              <a:extLst>
                <a:ext uri="{FF2B5EF4-FFF2-40B4-BE49-F238E27FC236}">
                  <a16:creationId xmlns:a16="http://schemas.microsoft.com/office/drawing/2014/main" id="{1479F621-FCA3-49AE-983D-FF41E3A82CA7}"/>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Diamond 138">
              <a:extLst>
                <a:ext uri="{FF2B5EF4-FFF2-40B4-BE49-F238E27FC236}">
                  <a16:creationId xmlns:a16="http://schemas.microsoft.com/office/drawing/2014/main" id="{B96D89AF-B1E2-455E-BACD-DD78ADDB4FB4}"/>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7" name="Picture 166">
            <a:extLst>
              <a:ext uri="{FF2B5EF4-FFF2-40B4-BE49-F238E27FC236}">
                <a16:creationId xmlns:a16="http://schemas.microsoft.com/office/drawing/2014/main" id="{82FDDB4A-41A9-4506-9B00-CAE9C7D21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11058960" y="-198040"/>
            <a:ext cx="422297" cy="930323"/>
          </a:xfrm>
          <a:prstGeom prst="rect">
            <a:avLst/>
          </a:prstGeom>
        </p:spPr>
      </p:pic>
      <p:sp>
        <p:nvSpPr>
          <p:cNvPr id="174" name="Title 1">
            <a:extLst>
              <a:ext uri="{FF2B5EF4-FFF2-40B4-BE49-F238E27FC236}">
                <a16:creationId xmlns:a16="http://schemas.microsoft.com/office/drawing/2014/main" id="{64D507F8-ECF7-4579-8850-F1E5ABEFE2D9}"/>
              </a:ext>
            </a:extLst>
          </p:cNvPr>
          <p:cNvSpPr txBox="1">
            <a:spLocks/>
          </p:cNvSpPr>
          <p:nvPr/>
        </p:nvSpPr>
        <p:spPr>
          <a:xfrm>
            <a:off x="10138940" y="-90042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B05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00B050"/>
              </a:solidFill>
              <a:effectLst/>
              <a:uLnTx/>
              <a:uFillTx/>
              <a:latin typeface="#9Slide07 HoneyCream" pitchFamily="2" charset="0"/>
              <a:ea typeface="+mj-ea"/>
              <a:cs typeface="+mj-cs"/>
            </a:endParaRPr>
          </a:p>
        </p:txBody>
      </p:sp>
      <p:sp>
        <p:nvSpPr>
          <p:cNvPr id="57" name="TextBox 56">
            <a:extLst>
              <a:ext uri="{FF2B5EF4-FFF2-40B4-BE49-F238E27FC236}">
                <a16:creationId xmlns:a16="http://schemas.microsoft.com/office/drawing/2014/main" id="{30FC9C40-7EB5-4FD2-8101-F727FF3B51DD}"/>
              </a:ext>
            </a:extLst>
          </p:cNvPr>
          <p:cNvSpPr txBox="1"/>
          <p:nvPr/>
        </p:nvSpPr>
        <p:spPr>
          <a:xfrm>
            <a:off x="4433019" y="2731350"/>
            <a:ext cx="6412189" cy="2308324"/>
          </a:xfrm>
          <a:custGeom>
            <a:avLst/>
            <a:gdLst>
              <a:gd name="connsiteX0" fmla="*/ 0 w 6412189"/>
              <a:gd name="connsiteY0" fmla="*/ 0 h 2308324"/>
              <a:gd name="connsiteX1" fmla="*/ 582926 w 6412189"/>
              <a:gd name="connsiteY1" fmla="*/ 0 h 2308324"/>
              <a:gd name="connsiteX2" fmla="*/ 1229974 w 6412189"/>
              <a:gd name="connsiteY2" fmla="*/ 0 h 2308324"/>
              <a:gd name="connsiteX3" fmla="*/ 1877023 w 6412189"/>
              <a:gd name="connsiteY3" fmla="*/ 0 h 2308324"/>
              <a:gd name="connsiteX4" fmla="*/ 2524071 w 6412189"/>
              <a:gd name="connsiteY4" fmla="*/ 0 h 2308324"/>
              <a:gd name="connsiteX5" fmla="*/ 3235241 w 6412189"/>
              <a:gd name="connsiteY5" fmla="*/ 0 h 2308324"/>
              <a:gd name="connsiteX6" fmla="*/ 3946411 w 6412189"/>
              <a:gd name="connsiteY6" fmla="*/ 0 h 2308324"/>
              <a:gd name="connsiteX7" fmla="*/ 4657581 w 6412189"/>
              <a:gd name="connsiteY7" fmla="*/ 0 h 2308324"/>
              <a:gd name="connsiteX8" fmla="*/ 5240507 w 6412189"/>
              <a:gd name="connsiteY8" fmla="*/ 0 h 2308324"/>
              <a:gd name="connsiteX9" fmla="*/ 5695190 w 6412189"/>
              <a:gd name="connsiteY9" fmla="*/ 0 h 2308324"/>
              <a:gd name="connsiteX10" fmla="*/ 6412189 w 6412189"/>
              <a:gd name="connsiteY10" fmla="*/ 0 h 2308324"/>
              <a:gd name="connsiteX11" fmla="*/ 6412189 w 6412189"/>
              <a:gd name="connsiteY11" fmla="*/ 577081 h 2308324"/>
              <a:gd name="connsiteX12" fmla="*/ 6412189 w 6412189"/>
              <a:gd name="connsiteY12" fmla="*/ 1177245 h 2308324"/>
              <a:gd name="connsiteX13" fmla="*/ 6412189 w 6412189"/>
              <a:gd name="connsiteY13" fmla="*/ 1685077 h 2308324"/>
              <a:gd name="connsiteX14" fmla="*/ 6412189 w 6412189"/>
              <a:gd name="connsiteY14" fmla="*/ 2308324 h 2308324"/>
              <a:gd name="connsiteX15" fmla="*/ 5701019 w 6412189"/>
              <a:gd name="connsiteY15" fmla="*/ 2308324 h 2308324"/>
              <a:gd name="connsiteX16" fmla="*/ 5310458 w 6412189"/>
              <a:gd name="connsiteY16" fmla="*/ 2308324 h 2308324"/>
              <a:gd name="connsiteX17" fmla="*/ 4599288 w 6412189"/>
              <a:gd name="connsiteY17" fmla="*/ 2308324 h 2308324"/>
              <a:gd name="connsiteX18" fmla="*/ 4144606 w 6412189"/>
              <a:gd name="connsiteY18" fmla="*/ 2308324 h 2308324"/>
              <a:gd name="connsiteX19" fmla="*/ 3625801 w 6412189"/>
              <a:gd name="connsiteY19" fmla="*/ 2308324 h 2308324"/>
              <a:gd name="connsiteX20" fmla="*/ 3042875 w 6412189"/>
              <a:gd name="connsiteY20" fmla="*/ 2308324 h 2308324"/>
              <a:gd name="connsiteX21" fmla="*/ 2588193 w 6412189"/>
              <a:gd name="connsiteY21" fmla="*/ 2308324 h 2308324"/>
              <a:gd name="connsiteX22" fmla="*/ 2197632 w 6412189"/>
              <a:gd name="connsiteY22" fmla="*/ 2308324 h 2308324"/>
              <a:gd name="connsiteX23" fmla="*/ 1678828 w 6412189"/>
              <a:gd name="connsiteY23" fmla="*/ 2308324 h 2308324"/>
              <a:gd name="connsiteX24" fmla="*/ 1160023 w 6412189"/>
              <a:gd name="connsiteY24" fmla="*/ 2308324 h 2308324"/>
              <a:gd name="connsiteX25" fmla="*/ 577097 w 6412189"/>
              <a:gd name="connsiteY25" fmla="*/ 2308324 h 2308324"/>
              <a:gd name="connsiteX26" fmla="*/ 0 w 6412189"/>
              <a:gd name="connsiteY26" fmla="*/ 2308324 h 2308324"/>
              <a:gd name="connsiteX27" fmla="*/ 0 w 6412189"/>
              <a:gd name="connsiteY27" fmla="*/ 1685077 h 2308324"/>
              <a:gd name="connsiteX28" fmla="*/ 0 w 6412189"/>
              <a:gd name="connsiteY28" fmla="*/ 1131079 h 2308324"/>
              <a:gd name="connsiteX29" fmla="*/ 0 w 6412189"/>
              <a:gd name="connsiteY29" fmla="*/ 553998 h 2308324"/>
              <a:gd name="connsiteX30" fmla="*/ 0 w 6412189"/>
              <a:gd name="connsiteY30"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12189" h="2308324" fill="none" extrusionOk="0">
                <a:moveTo>
                  <a:pt x="0" y="0"/>
                </a:moveTo>
                <a:cubicBezTo>
                  <a:pt x="213538" y="-13338"/>
                  <a:pt x="363678" y="50365"/>
                  <a:pt x="582926" y="0"/>
                </a:cubicBezTo>
                <a:cubicBezTo>
                  <a:pt x="802174" y="-50365"/>
                  <a:pt x="930750" y="71983"/>
                  <a:pt x="1229974" y="0"/>
                </a:cubicBezTo>
                <a:cubicBezTo>
                  <a:pt x="1529198" y="-71983"/>
                  <a:pt x="1649052" y="24841"/>
                  <a:pt x="1877023" y="0"/>
                </a:cubicBezTo>
                <a:cubicBezTo>
                  <a:pt x="2104994" y="-24841"/>
                  <a:pt x="2246071" y="6101"/>
                  <a:pt x="2524071" y="0"/>
                </a:cubicBezTo>
                <a:cubicBezTo>
                  <a:pt x="2802071" y="-6101"/>
                  <a:pt x="3038611" y="8871"/>
                  <a:pt x="3235241" y="0"/>
                </a:cubicBezTo>
                <a:cubicBezTo>
                  <a:pt x="3431871" y="-8871"/>
                  <a:pt x="3744211" y="43469"/>
                  <a:pt x="3946411" y="0"/>
                </a:cubicBezTo>
                <a:cubicBezTo>
                  <a:pt x="4148611" y="-43469"/>
                  <a:pt x="4485398" y="17299"/>
                  <a:pt x="4657581" y="0"/>
                </a:cubicBezTo>
                <a:cubicBezTo>
                  <a:pt x="4829764" y="-17299"/>
                  <a:pt x="5050105" y="67432"/>
                  <a:pt x="5240507" y="0"/>
                </a:cubicBezTo>
                <a:cubicBezTo>
                  <a:pt x="5430909" y="-67432"/>
                  <a:pt x="5580260" y="30260"/>
                  <a:pt x="5695190" y="0"/>
                </a:cubicBezTo>
                <a:cubicBezTo>
                  <a:pt x="5810120" y="-30260"/>
                  <a:pt x="6111204" y="28127"/>
                  <a:pt x="6412189" y="0"/>
                </a:cubicBezTo>
                <a:cubicBezTo>
                  <a:pt x="6414493" y="194748"/>
                  <a:pt x="6348597" y="291263"/>
                  <a:pt x="6412189" y="577081"/>
                </a:cubicBezTo>
                <a:cubicBezTo>
                  <a:pt x="6475781" y="862899"/>
                  <a:pt x="6364672" y="1055540"/>
                  <a:pt x="6412189" y="1177245"/>
                </a:cubicBezTo>
                <a:cubicBezTo>
                  <a:pt x="6459706" y="1298950"/>
                  <a:pt x="6370733" y="1456960"/>
                  <a:pt x="6412189" y="1685077"/>
                </a:cubicBezTo>
                <a:cubicBezTo>
                  <a:pt x="6453645" y="1913194"/>
                  <a:pt x="6359918" y="2118224"/>
                  <a:pt x="6412189" y="2308324"/>
                </a:cubicBezTo>
                <a:cubicBezTo>
                  <a:pt x="6191695" y="2326004"/>
                  <a:pt x="5902872" y="2308137"/>
                  <a:pt x="5701019" y="2308324"/>
                </a:cubicBezTo>
                <a:cubicBezTo>
                  <a:pt x="5499166" y="2308511"/>
                  <a:pt x="5485414" y="2286136"/>
                  <a:pt x="5310458" y="2308324"/>
                </a:cubicBezTo>
                <a:cubicBezTo>
                  <a:pt x="5135502" y="2330512"/>
                  <a:pt x="4768923" y="2265832"/>
                  <a:pt x="4599288" y="2308324"/>
                </a:cubicBezTo>
                <a:cubicBezTo>
                  <a:pt x="4429653" y="2350816"/>
                  <a:pt x="4353198" y="2291507"/>
                  <a:pt x="4144606" y="2308324"/>
                </a:cubicBezTo>
                <a:cubicBezTo>
                  <a:pt x="3936014" y="2325141"/>
                  <a:pt x="3875340" y="2282175"/>
                  <a:pt x="3625801" y="2308324"/>
                </a:cubicBezTo>
                <a:cubicBezTo>
                  <a:pt x="3376262" y="2334473"/>
                  <a:pt x="3163650" y="2299442"/>
                  <a:pt x="3042875" y="2308324"/>
                </a:cubicBezTo>
                <a:cubicBezTo>
                  <a:pt x="2922100" y="2317206"/>
                  <a:pt x="2755922" y="2273841"/>
                  <a:pt x="2588193" y="2308324"/>
                </a:cubicBezTo>
                <a:cubicBezTo>
                  <a:pt x="2420464" y="2342807"/>
                  <a:pt x="2357005" y="2284464"/>
                  <a:pt x="2197632" y="2308324"/>
                </a:cubicBezTo>
                <a:cubicBezTo>
                  <a:pt x="2038259" y="2332184"/>
                  <a:pt x="1812686" y="2279114"/>
                  <a:pt x="1678828" y="2308324"/>
                </a:cubicBezTo>
                <a:cubicBezTo>
                  <a:pt x="1544970" y="2337534"/>
                  <a:pt x="1405397" y="2260601"/>
                  <a:pt x="1160023" y="2308324"/>
                </a:cubicBezTo>
                <a:cubicBezTo>
                  <a:pt x="914650" y="2356047"/>
                  <a:pt x="713807" y="2257097"/>
                  <a:pt x="577097" y="2308324"/>
                </a:cubicBezTo>
                <a:cubicBezTo>
                  <a:pt x="440387" y="2359551"/>
                  <a:pt x="185995" y="2294745"/>
                  <a:pt x="0" y="2308324"/>
                </a:cubicBezTo>
                <a:cubicBezTo>
                  <a:pt x="-2629" y="2067268"/>
                  <a:pt x="60233" y="1948493"/>
                  <a:pt x="0" y="1685077"/>
                </a:cubicBezTo>
                <a:cubicBezTo>
                  <a:pt x="-60233" y="1421661"/>
                  <a:pt x="9575" y="1316364"/>
                  <a:pt x="0" y="1131079"/>
                </a:cubicBezTo>
                <a:cubicBezTo>
                  <a:pt x="-9575" y="945794"/>
                  <a:pt x="33282" y="827220"/>
                  <a:pt x="0" y="553998"/>
                </a:cubicBezTo>
                <a:cubicBezTo>
                  <a:pt x="-33282" y="280776"/>
                  <a:pt x="40940" y="121000"/>
                  <a:pt x="0" y="0"/>
                </a:cubicBezTo>
                <a:close/>
              </a:path>
              <a:path w="6412189" h="2308324" stroke="0" extrusionOk="0">
                <a:moveTo>
                  <a:pt x="0" y="0"/>
                </a:moveTo>
                <a:cubicBezTo>
                  <a:pt x="239674" y="-6658"/>
                  <a:pt x="472933" y="76718"/>
                  <a:pt x="647048" y="0"/>
                </a:cubicBezTo>
                <a:cubicBezTo>
                  <a:pt x="821163" y="-76718"/>
                  <a:pt x="979051" y="24226"/>
                  <a:pt x="1229974" y="0"/>
                </a:cubicBezTo>
                <a:cubicBezTo>
                  <a:pt x="1480897" y="-24226"/>
                  <a:pt x="1609170" y="32549"/>
                  <a:pt x="1748779" y="0"/>
                </a:cubicBezTo>
                <a:cubicBezTo>
                  <a:pt x="1888388" y="-32549"/>
                  <a:pt x="2161631" y="23072"/>
                  <a:pt x="2395827" y="0"/>
                </a:cubicBezTo>
                <a:cubicBezTo>
                  <a:pt x="2630023" y="-23072"/>
                  <a:pt x="2739281" y="4527"/>
                  <a:pt x="3042875" y="0"/>
                </a:cubicBezTo>
                <a:cubicBezTo>
                  <a:pt x="3346469" y="-4527"/>
                  <a:pt x="3478380" y="42888"/>
                  <a:pt x="3689923" y="0"/>
                </a:cubicBezTo>
                <a:cubicBezTo>
                  <a:pt x="3901466" y="-42888"/>
                  <a:pt x="4106123" y="45226"/>
                  <a:pt x="4272850" y="0"/>
                </a:cubicBezTo>
                <a:cubicBezTo>
                  <a:pt x="4439577" y="-45226"/>
                  <a:pt x="4568948" y="17219"/>
                  <a:pt x="4855776" y="0"/>
                </a:cubicBezTo>
                <a:cubicBezTo>
                  <a:pt x="5142604" y="-17219"/>
                  <a:pt x="5156986" y="21450"/>
                  <a:pt x="5310458" y="0"/>
                </a:cubicBezTo>
                <a:cubicBezTo>
                  <a:pt x="5463930" y="-21450"/>
                  <a:pt x="5882348" y="99623"/>
                  <a:pt x="6412189" y="0"/>
                </a:cubicBezTo>
                <a:cubicBezTo>
                  <a:pt x="6437103" y="120816"/>
                  <a:pt x="6397599" y="321439"/>
                  <a:pt x="6412189" y="577081"/>
                </a:cubicBezTo>
                <a:cubicBezTo>
                  <a:pt x="6426779" y="832723"/>
                  <a:pt x="6361632" y="950529"/>
                  <a:pt x="6412189" y="1200328"/>
                </a:cubicBezTo>
                <a:cubicBezTo>
                  <a:pt x="6462746" y="1450127"/>
                  <a:pt x="6365296" y="1608264"/>
                  <a:pt x="6412189" y="1731243"/>
                </a:cubicBezTo>
                <a:cubicBezTo>
                  <a:pt x="6459082" y="1854222"/>
                  <a:pt x="6378076" y="2154813"/>
                  <a:pt x="6412189" y="2308324"/>
                </a:cubicBezTo>
                <a:cubicBezTo>
                  <a:pt x="6281690" y="2344710"/>
                  <a:pt x="6149284" y="2270090"/>
                  <a:pt x="6021628" y="2308324"/>
                </a:cubicBezTo>
                <a:cubicBezTo>
                  <a:pt x="5893972" y="2346558"/>
                  <a:pt x="5647638" y="2253779"/>
                  <a:pt x="5310458" y="2308324"/>
                </a:cubicBezTo>
                <a:cubicBezTo>
                  <a:pt x="4973278" y="2362869"/>
                  <a:pt x="4938901" y="2291654"/>
                  <a:pt x="4727532" y="2308324"/>
                </a:cubicBezTo>
                <a:cubicBezTo>
                  <a:pt x="4516163" y="2324994"/>
                  <a:pt x="4199774" y="2295952"/>
                  <a:pt x="4016362" y="2308324"/>
                </a:cubicBezTo>
                <a:cubicBezTo>
                  <a:pt x="3832950" y="2320696"/>
                  <a:pt x="3588257" y="2269983"/>
                  <a:pt x="3369314" y="2308324"/>
                </a:cubicBezTo>
                <a:cubicBezTo>
                  <a:pt x="3150371" y="2346665"/>
                  <a:pt x="2963417" y="2294230"/>
                  <a:pt x="2850509" y="2308324"/>
                </a:cubicBezTo>
                <a:cubicBezTo>
                  <a:pt x="2737601" y="2322418"/>
                  <a:pt x="2472029" y="2252645"/>
                  <a:pt x="2331705" y="2308324"/>
                </a:cubicBezTo>
                <a:cubicBezTo>
                  <a:pt x="2191381" y="2364003"/>
                  <a:pt x="1994861" y="2276129"/>
                  <a:pt x="1877023" y="2308324"/>
                </a:cubicBezTo>
                <a:cubicBezTo>
                  <a:pt x="1759185" y="2340519"/>
                  <a:pt x="1437369" y="2272983"/>
                  <a:pt x="1229974" y="2308324"/>
                </a:cubicBezTo>
                <a:cubicBezTo>
                  <a:pt x="1022579" y="2343665"/>
                  <a:pt x="992540" y="2292031"/>
                  <a:pt x="839414" y="2308324"/>
                </a:cubicBezTo>
                <a:cubicBezTo>
                  <a:pt x="686288" y="2324617"/>
                  <a:pt x="345817" y="2225248"/>
                  <a:pt x="0" y="2308324"/>
                </a:cubicBezTo>
                <a:cubicBezTo>
                  <a:pt x="-59155" y="2149028"/>
                  <a:pt x="1471" y="1991553"/>
                  <a:pt x="0" y="1731243"/>
                </a:cubicBezTo>
                <a:cubicBezTo>
                  <a:pt x="-1471" y="1470933"/>
                  <a:pt x="8781" y="1245457"/>
                  <a:pt x="0" y="1107996"/>
                </a:cubicBezTo>
                <a:cubicBezTo>
                  <a:pt x="-8781" y="970535"/>
                  <a:pt x="68078" y="785864"/>
                  <a:pt x="0" y="507831"/>
                </a:cubicBezTo>
                <a:cubicBezTo>
                  <a:pt x="-68078" y="229798"/>
                  <a:pt x="20246" y="104881"/>
                  <a:pt x="0" y="0"/>
                </a:cubicBezTo>
                <a:close/>
              </a:path>
            </a:pathLst>
          </a:custGeom>
          <a:solidFill>
            <a:srgbClr val="FDE3E9"/>
          </a:solidFill>
          <a:ln w="28575">
            <a:solidFill>
              <a:srgbClr val="70391B"/>
            </a:solidFill>
            <a:prstDash val="dashDot"/>
            <a:extLst>
              <a:ext uri="{C807C97D-BFC1-408E-A445-0C87EB9F89A2}">
                <ask:lineSketchStyleProps xmlns="" xmlns:ask="http://schemas.microsoft.com/office/drawing/2018/sketchyshapes" sd="2711469338">
                  <a:prstGeom prst="rect">
                    <a:avLst/>
                  </a:prstGeom>
                  <ask:type>
                    <ask:lineSketchScribble/>
                  </ask:type>
                </ask:lineSketchStyleProps>
              </a:ext>
            </a:extLst>
          </a:ln>
        </p:spPr>
        <p:txBody>
          <a:bodyPr wrap="square">
            <a:spAutoFit/>
          </a:bodyPr>
          <a:lstStyle/>
          <a:p>
            <a:pPr algn="just"/>
            <a:r>
              <a:rPr lang="nl-NL" sz="4800" b="1" dirty="0">
                <a:latin typeface="Cambria" panose="02040503050406030204" pitchFamily="18" charset="0"/>
                <a:ea typeface="Cambria" panose="02040503050406030204" pitchFamily="18" charset="0"/>
              </a:rPr>
              <a:t>Về nhà: Đo thân nhiệt cho người thân trong gia đình.</a:t>
            </a:r>
            <a:endParaRPr lang="en-US" sz="4800" b="1" dirty="0">
              <a:latin typeface="Cambria" panose="02040503050406030204" pitchFamily="18" charset="0"/>
              <a:ea typeface="Cambria" panose="02040503050406030204" pitchFamily="18" charset="0"/>
            </a:endParaRPr>
          </a:p>
        </p:txBody>
      </p:sp>
      <p:pic>
        <p:nvPicPr>
          <p:cNvPr id="58" name="Picture 57">
            <a:extLst>
              <a:ext uri="{FF2B5EF4-FFF2-40B4-BE49-F238E27FC236}">
                <a16:creationId xmlns:a16="http://schemas.microsoft.com/office/drawing/2014/main" id="{BE5B6587-91A6-49CA-AD84-4E11FDCDA09B}"/>
              </a:ext>
            </a:extLst>
          </p:cNvPr>
          <p:cNvPicPr>
            <a:picLocks noChangeAspect="1"/>
          </p:cNvPicPr>
          <p:nvPr/>
        </p:nvPicPr>
        <p:blipFill>
          <a:blip r:embed="rId5"/>
          <a:stretch>
            <a:fillRect/>
          </a:stretch>
        </p:blipFill>
        <p:spPr>
          <a:xfrm>
            <a:off x="-461927" y="2801284"/>
            <a:ext cx="4998721" cy="4046004"/>
          </a:xfrm>
          <a:prstGeom prst="rect">
            <a:avLst/>
          </a:prstGeom>
        </p:spPr>
      </p:pic>
      <p:pic>
        <p:nvPicPr>
          <p:cNvPr id="2" name="Picture 1">
            <a:extLst>
              <a:ext uri="{FF2B5EF4-FFF2-40B4-BE49-F238E27FC236}">
                <a16:creationId xmlns:a16="http://schemas.microsoft.com/office/drawing/2014/main" id="{AD109044-7B5F-B009-93B6-841155A94D41}"/>
              </a:ext>
            </a:extLst>
          </p:cNvPr>
          <p:cNvPicPr>
            <a:picLocks noChangeAspect="1"/>
          </p:cNvPicPr>
          <p:nvPr/>
        </p:nvPicPr>
        <p:blipFill>
          <a:blip r:embed="rId6"/>
          <a:stretch>
            <a:fillRect/>
          </a:stretch>
        </p:blipFill>
        <p:spPr>
          <a:xfrm>
            <a:off x="4229470" y="648586"/>
            <a:ext cx="6986622" cy="1926503"/>
          </a:xfrm>
          <a:prstGeom prst="rect">
            <a:avLst/>
          </a:prstGeom>
        </p:spPr>
      </p:pic>
    </p:spTree>
    <p:custDataLst>
      <p:tags r:id="rId1"/>
    </p:custDataLst>
    <p:extLst>
      <p:ext uri="{BB962C8B-B14F-4D97-AF65-F5344CB8AC3E}">
        <p14:creationId xmlns:p14="http://schemas.microsoft.com/office/powerpoint/2010/main" val="10282311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by="(-#ppt_w*2)" calcmode="lin" valueType="num">
                                      <p:cBhvr rctx="PPT">
                                        <p:cTn id="7" dur="500" autoRev="1" fill="hold">
                                          <p:stCondLst>
                                            <p:cond delay="0"/>
                                          </p:stCondLst>
                                        </p:cTn>
                                        <p:tgtEl>
                                          <p:spTgt spid="57"/>
                                        </p:tgtEl>
                                        <p:attrNameLst>
                                          <p:attrName>ppt_w</p:attrName>
                                        </p:attrNameLst>
                                      </p:cBhvr>
                                    </p:anim>
                                    <p:anim by="(#ppt_w*0.50)" calcmode="lin" valueType="num">
                                      <p:cBhvr>
                                        <p:cTn id="8" dur="500" decel="50000" autoRev="1" fill="hold">
                                          <p:stCondLst>
                                            <p:cond delay="0"/>
                                          </p:stCondLst>
                                        </p:cTn>
                                        <p:tgtEl>
                                          <p:spTgt spid="57"/>
                                        </p:tgtEl>
                                        <p:attrNameLst>
                                          <p:attrName>ppt_x</p:attrName>
                                        </p:attrNameLst>
                                      </p:cBhvr>
                                    </p:anim>
                                    <p:anim from="(-#ppt_h/2)" to="(#ppt_y)" calcmode="lin" valueType="num">
                                      <p:cBhvr>
                                        <p:cTn id="9" dur="1000" fill="hold">
                                          <p:stCondLst>
                                            <p:cond delay="0"/>
                                          </p:stCondLst>
                                        </p:cTn>
                                        <p:tgtEl>
                                          <p:spTgt spid="57"/>
                                        </p:tgtEl>
                                        <p:attrNameLst>
                                          <p:attrName>ppt_y</p:attrName>
                                        </p:attrNameLst>
                                      </p:cBhvr>
                                    </p:anim>
                                    <p:animRot by="21600000">
                                      <p:cBhvr>
                                        <p:cTn id="10" dur="1000" fill="hold">
                                          <p:stCondLst>
                                            <p:cond delay="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F0D14D-CBD0-4E65-A315-8D21E1BE5ECC}"/>
              </a:ext>
            </a:extLst>
          </p:cNvPr>
          <p:cNvGrpSpPr/>
          <p:nvPr/>
        </p:nvGrpSpPr>
        <p:grpSpPr>
          <a:xfrm>
            <a:off x="2677886" y="0"/>
            <a:ext cx="1733869" cy="6858000"/>
            <a:chOff x="0" y="0"/>
            <a:chExt cx="1763486" cy="7053944"/>
          </a:xfrm>
          <a:solidFill>
            <a:srgbClr val="D0B998">
              <a:alpha val="20000"/>
            </a:srgbClr>
          </a:solidFill>
        </p:grpSpPr>
        <p:sp>
          <p:nvSpPr>
            <p:cNvPr id="5" name="Diamond 4">
              <a:extLst>
                <a:ext uri="{FF2B5EF4-FFF2-40B4-BE49-F238E27FC236}">
                  <a16:creationId xmlns:a16="http://schemas.microsoft.com/office/drawing/2014/main" id="{1CF525DF-6E45-41BF-9C79-DC84A5326D2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Diamond 5">
              <a:extLst>
                <a:ext uri="{FF2B5EF4-FFF2-40B4-BE49-F238E27FC236}">
                  <a16:creationId xmlns:a16="http://schemas.microsoft.com/office/drawing/2014/main" id="{F797473C-E658-47DE-B7D8-A6C2FD397467}"/>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iamond 6">
              <a:extLst>
                <a:ext uri="{FF2B5EF4-FFF2-40B4-BE49-F238E27FC236}">
                  <a16:creationId xmlns:a16="http://schemas.microsoft.com/office/drawing/2014/main" id="{5DBD0819-537F-4583-8705-51BC159F8394}"/>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iamond 7">
              <a:extLst>
                <a:ext uri="{FF2B5EF4-FFF2-40B4-BE49-F238E27FC236}">
                  <a16:creationId xmlns:a16="http://schemas.microsoft.com/office/drawing/2014/main" id="{46095371-BE99-4FFF-9555-8CBB146EB29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96DA392-DAB8-4132-B8D3-E003018D485D}"/>
              </a:ext>
            </a:extLst>
          </p:cNvPr>
          <p:cNvGrpSpPr/>
          <p:nvPr/>
        </p:nvGrpSpPr>
        <p:grpSpPr>
          <a:xfrm>
            <a:off x="4504946" y="0"/>
            <a:ext cx="1733869" cy="6858000"/>
            <a:chOff x="0" y="0"/>
            <a:chExt cx="1763486" cy="7053944"/>
          </a:xfrm>
          <a:solidFill>
            <a:srgbClr val="D0B998">
              <a:alpha val="20000"/>
            </a:srgbClr>
          </a:solidFill>
        </p:grpSpPr>
        <p:sp>
          <p:nvSpPr>
            <p:cNvPr id="10" name="Diamond 9">
              <a:extLst>
                <a:ext uri="{FF2B5EF4-FFF2-40B4-BE49-F238E27FC236}">
                  <a16:creationId xmlns:a16="http://schemas.microsoft.com/office/drawing/2014/main" id="{9425E4D2-20B1-4F2F-BFD3-66FDACD1C7A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iamond 10">
              <a:extLst>
                <a:ext uri="{FF2B5EF4-FFF2-40B4-BE49-F238E27FC236}">
                  <a16:creationId xmlns:a16="http://schemas.microsoft.com/office/drawing/2014/main" id="{8C92E44E-096D-4454-9F27-CF3841DD824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iamond 11">
              <a:extLst>
                <a:ext uri="{FF2B5EF4-FFF2-40B4-BE49-F238E27FC236}">
                  <a16:creationId xmlns:a16="http://schemas.microsoft.com/office/drawing/2014/main" id="{7C1CB120-0027-41A6-8B52-1854503DDC61}"/>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iamond 12">
              <a:extLst>
                <a:ext uri="{FF2B5EF4-FFF2-40B4-BE49-F238E27FC236}">
                  <a16:creationId xmlns:a16="http://schemas.microsoft.com/office/drawing/2014/main" id="{C1670CC8-0A46-475E-A05A-8555B37B270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1" name="Picture 40">
            <a:extLst>
              <a:ext uri="{FF2B5EF4-FFF2-40B4-BE49-F238E27FC236}">
                <a16:creationId xmlns:a16="http://schemas.microsoft.com/office/drawing/2014/main" id="{7E376D66-1F55-455C-90F3-0B868C33D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3025844" y="-198040"/>
            <a:ext cx="422297" cy="930323"/>
          </a:xfrm>
          <a:prstGeom prst="rect">
            <a:avLst/>
          </a:prstGeom>
        </p:spPr>
      </p:pic>
      <p:pic>
        <p:nvPicPr>
          <p:cNvPr id="83" name="Picture 82">
            <a:extLst>
              <a:ext uri="{FF2B5EF4-FFF2-40B4-BE49-F238E27FC236}">
                <a16:creationId xmlns:a16="http://schemas.microsoft.com/office/drawing/2014/main" id="{28DCAD4F-8275-4387-9AC3-9CB3CF3B8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5719838" y="-198040"/>
            <a:ext cx="422297" cy="930323"/>
          </a:xfrm>
          <a:prstGeom prst="rect">
            <a:avLst/>
          </a:prstGeom>
        </p:spPr>
      </p:pic>
      <p:grpSp>
        <p:nvGrpSpPr>
          <p:cNvPr id="88" name="Group 87">
            <a:extLst>
              <a:ext uri="{FF2B5EF4-FFF2-40B4-BE49-F238E27FC236}">
                <a16:creationId xmlns:a16="http://schemas.microsoft.com/office/drawing/2014/main" id="{3025DBD2-D0D2-47CB-A575-FDBD54E2B003}"/>
              </a:ext>
            </a:extLst>
          </p:cNvPr>
          <p:cNvGrpSpPr/>
          <p:nvPr/>
        </p:nvGrpSpPr>
        <p:grpSpPr>
          <a:xfrm>
            <a:off x="8048856" y="0"/>
            <a:ext cx="1733869" cy="6858000"/>
            <a:chOff x="0" y="0"/>
            <a:chExt cx="1763486" cy="7053944"/>
          </a:xfrm>
          <a:solidFill>
            <a:srgbClr val="D0B998">
              <a:alpha val="20000"/>
            </a:srgbClr>
          </a:solidFill>
        </p:grpSpPr>
        <p:sp>
          <p:nvSpPr>
            <p:cNvPr id="89" name="Diamond 88">
              <a:extLst>
                <a:ext uri="{FF2B5EF4-FFF2-40B4-BE49-F238E27FC236}">
                  <a16:creationId xmlns:a16="http://schemas.microsoft.com/office/drawing/2014/main" id="{1CA6D175-DDDC-4CD3-AC97-5202A1F644B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Diamond 89">
              <a:extLst>
                <a:ext uri="{FF2B5EF4-FFF2-40B4-BE49-F238E27FC236}">
                  <a16:creationId xmlns:a16="http://schemas.microsoft.com/office/drawing/2014/main" id="{3015F752-16C9-4125-B289-79732644E25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Diamond 90">
              <a:extLst>
                <a:ext uri="{FF2B5EF4-FFF2-40B4-BE49-F238E27FC236}">
                  <a16:creationId xmlns:a16="http://schemas.microsoft.com/office/drawing/2014/main" id="{88E7D9C2-1CBD-4DB3-B9D1-9A44E66829F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Diamond 91">
              <a:extLst>
                <a:ext uri="{FF2B5EF4-FFF2-40B4-BE49-F238E27FC236}">
                  <a16:creationId xmlns:a16="http://schemas.microsoft.com/office/drawing/2014/main" id="{745CB2F2-D76A-4B1C-99F9-16048430E932}"/>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DA8DBBB2-4308-4035-B8A9-C9E95F2D65D0}"/>
              </a:ext>
            </a:extLst>
          </p:cNvPr>
          <p:cNvGrpSpPr/>
          <p:nvPr/>
        </p:nvGrpSpPr>
        <p:grpSpPr>
          <a:xfrm>
            <a:off x="9875916" y="0"/>
            <a:ext cx="1733869" cy="6858000"/>
            <a:chOff x="0" y="0"/>
            <a:chExt cx="1763486" cy="7053944"/>
          </a:xfrm>
          <a:solidFill>
            <a:srgbClr val="D0B998">
              <a:alpha val="20000"/>
            </a:srgbClr>
          </a:solidFill>
        </p:grpSpPr>
        <p:sp>
          <p:nvSpPr>
            <p:cNvPr id="94" name="Diamond 93">
              <a:extLst>
                <a:ext uri="{FF2B5EF4-FFF2-40B4-BE49-F238E27FC236}">
                  <a16:creationId xmlns:a16="http://schemas.microsoft.com/office/drawing/2014/main" id="{89AC63ED-5CEA-42D5-A542-B208D67385F7}"/>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Diamond 94">
              <a:extLst>
                <a:ext uri="{FF2B5EF4-FFF2-40B4-BE49-F238E27FC236}">
                  <a16:creationId xmlns:a16="http://schemas.microsoft.com/office/drawing/2014/main" id="{4C2F6820-6908-464C-9B90-0557A8F9FF0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Diamond 95">
              <a:extLst>
                <a:ext uri="{FF2B5EF4-FFF2-40B4-BE49-F238E27FC236}">
                  <a16:creationId xmlns:a16="http://schemas.microsoft.com/office/drawing/2014/main" id="{5B90FC8D-F364-447F-BE7F-B47F2D57786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Diamond 96">
              <a:extLst>
                <a:ext uri="{FF2B5EF4-FFF2-40B4-BE49-F238E27FC236}">
                  <a16:creationId xmlns:a16="http://schemas.microsoft.com/office/drawing/2014/main" id="{44A0D2D8-6002-47A2-85FC-7CE74CD056FA}"/>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5" name="Picture 124">
            <a:extLst>
              <a:ext uri="{FF2B5EF4-FFF2-40B4-BE49-F238E27FC236}">
                <a16:creationId xmlns:a16="http://schemas.microsoft.com/office/drawing/2014/main" id="{A6252BE6-6A99-4B25-9F7F-4DE731A7E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8396814" y="-198040"/>
            <a:ext cx="422297" cy="930323"/>
          </a:xfrm>
          <a:prstGeom prst="rect">
            <a:avLst/>
          </a:prstGeom>
        </p:spPr>
      </p:pic>
      <p:grpSp>
        <p:nvGrpSpPr>
          <p:cNvPr id="130" name="Group 129">
            <a:extLst>
              <a:ext uri="{FF2B5EF4-FFF2-40B4-BE49-F238E27FC236}">
                <a16:creationId xmlns:a16="http://schemas.microsoft.com/office/drawing/2014/main" id="{053E89D7-3D29-471F-AEE1-615AC09EA1B5}"/>
              </a:ext>
            </a:extLst>
          </p:cNvPr>
          <p:cNvGrpSpPr/>
          <p:nvPr/>
        </p:nvGrpSpPr>
        <p:grpSpPr>
          <a:xfrm>
            <a:off x="10711002" y="0"/>
            <a:ext cx="1733869" cy="6858000"/>
            <a:chOff x="0" y="0"/>
            <a:chExt cx="1763486" cy="7053944"/>
          </a:xfrm>
          <a:solidFill>
            <a:srgbClr val="D0B998">
              <a:alpha val="20000"/>
            </a:srgbClr>
          </a:solidFill>
        </p:grpSpPr>
        <p:sp>
          <p:nvSpPr>
            <p:cNvPr id="131" name="Diamond 130">
              <a:extLst>
                <a:ext uri="{FF2B5EF4-FFF2-40B4-BE49-F238E27FC236}">
                  <a16:creationId xmlns:a16="http://schemas.microsoft.com/office/drawing/2014/main" id="{C7837333-072F-435A-9B73-A287D0A92BDB}"/>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Diamond 131">
              <a:extLst>
                <a:ext uri="{FF2B5EF4-FFF2-40B4-BE49-F238E27FC236}">
                  <a16:creationId xmlns:a16="http://schemas.microsoft.com/office/drawing/2014/main" id="{335BBE56-5B40-4CE7-A537-EB54CCF8A84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Diamond 132">
              <a:extLst>
                <a:ext uri="{FF2B5EF4-FFF2-40B4-BE49-F238E27FC236}">
                  <a16:creationId xmlns:a16="http://schemas.microsoft.com/office/drawing/2014/main" id="{1CD51FC3-ED3C-45A9-90EB-4289287B497D}"/>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Diamond 133">
              <a:extLst>
                <a:ext uri="{FF2B5EF4-FFF2-40B4-BE49-F238E27FC236}">
                  <a16:creationId xmlns:a16="http://schemas.microsoft.com/office/drawing/2014/main" id="{DE7E067E-A898-417F-AFF4-674FA450D8C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404599C6-0A02-41CA-A60F-68EFDC1CB56D}"/>
              </a:ext>
            </a:extLst>
          </p:cNvPr>
          <p:cNvGrpSpPr/>
          <p:nvPr/>
        </p:nvGrpSpPr>
        <p:grpSpPr>
          <a:xfrm>
            <a:off x="12538062" y="0"/>
            <a:ext cx="1733869" cy="6858000"/>
            <a:chOff x="0" y="0"/>
            <a:chExt cx="1763486" cy="7053944"/>
          </a:xfrm>
          <a:solidFill>
            <a:srgbClr val="D0B998">
              <a:alpha val="20000"/>
            </a:srgbClr>
          </a:solidFill>
        </p:grpSpPr>
        <p:sp>
          <p:nvSpPr>
            <p:cNvPr id="136" name="Diamond 135">
              <a:extLst>
                <a:ext uri="{FF2B5EF4-FFF2-40B4-BE49-F238E27FC236}">
                  <a16:creationId xmlns:a16="http://schemas.microsoft.com/office/drawing/2014/main" id="{A996C61B-4152-40CE-BCE3-A0C076732FF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Diamond 136">
              <a:extLst>
                <a:ext uri="{FF2B5EF4-FFF2-40B4-BE49-F238E27FC236}">
                  <a16:creationId xmlns:a16="http://schemas.microsoft.com/office/drawing/2014/main" id="{07069140-3CEE-45EB-ACCB-277F872583C6}"/>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Diamond 137">
              <a:extLst>
                <a:ext uri="{FF2B5EF4-FFF2-40B4-BE49-F238E27FC236}">
                  <a16:creationId xmlns:a16="http://schemas.microsoft.com/office/drawing/2014/main" id="{1479F621-FCA3-49AE-983D-FF41E3A82CA7}"/>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Diamond 138">
              <a:extLst>
                <a:ext uri="{FF2B5EF4-FFF2-40B4-BE49-F238E27FC236}">
                  <a16:creationId xmlns:a16="http://schemas.microsoft.com/office/drawing/2014/main" id="{B96D89AF-B1E2-455E-BACD-DD78ADDB4FB4}"/>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7" name="Picture 166">
            <a:extLst>
              <a:ext uri="{FF2B5EF4-FFF2-40B4-BE49-F238E27FC236}">
                <a16:creationId xmlns:a16="http://schemas.microsoft.com/office/drawing/2014/main" id="{82FDDB4A-41A9-4506-9B00-CAE9C7D21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857187">
            <a:off x="11058960" y="-198040"/>
            <a:ext cx="422297" cy="930323"/>
          </a:xfrm>
          <a:prstGeom prst="rect">
            <a:avLst/>
          </a:prstGeom>
        </p:spPr>
      </p:pic>
      <p:sp>
        <p:nvSpPr>
          <p:cNvPr id="174" name="Title 1">
            <a:extLst>
              <a:ext uri="{FF2B5EF4-FFF2-40B4-BE49-F238E27FC236}">
                <a16:creationId xmlns:a16="http://schemas.microsoft.com/office/drawing/2014/main" id="{64D507F8-ECF7-4579-8850-F1E5ABEFE2D9}"/>
              </a:ext>
            </a:extLst>
          </p:cNvPr>
          <p:cNvSpPr txBox="1">
            <a:spLocks/>
          </p:cNvSpPr>
          <p:nvPr/>
        </p:nvSpPr>
        <p:spPr>
          <a:xfrm>
            <a:off x="10138940" y="-90042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B05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00B050"/>
              </a:solidFill>
              <a:effectLst/>
              <a:uLnTx/>
              <a:uFillTx/>
              <a:latin typeface="#9Slide07 HoneyCream" pitchFamily="2" charset="0"/>
              <a:ea typeface="+mj-ea"/>
              <a:cs typeface="+mj-cs"/>
            </a:endParaRPr>
          </a:p>
        </p:txBody>
      </p:sp>
      <p:pic>
        <p:nvPicPr>
          <p:cNvPr id="58" name="Picture 57">
            <a:extLst>
              <a:ext uri="{FF2B5EF4-FFF2-40B4-BE49-F238E27FC236}">
                <a16:creationId xmlns:a16="http://schemas.microsoft.com/office/drawing/2014/main" id="{BE5B6587-91A6-49CA-AD84-4E11FDCDA09B}"/>
              </a:ext>
            </a:extLst>
          </p:cNvPr>
          <p:cNvPicPr>
            <a:picLocks noChangeAspect="1"/>
          </p:cNvPicPr>
          <p:nvPr/>
        </p:nvPicPr>
        <p:blipFill>
          <a:blip r:embed="rId5"/>
          <a:stretch>
            <a:fillRect/>
          </a:stretch>
        </p:blipFill>
        <p:spPr>
          <a:xfrm>
            <a:off x="-461927" y="2801284"/>
            <a:ext cx="4998721" cy="4046004"/>
          </a:xfrm>
          <a:prstGeom prst="rect">
            <a:avLst/>
          </a:prstGeom>
        </p:spPr>
      </p:pic>
      <p:sp>
        <p:nvSpPr>
          <p:cNvPr id="3" name="Oval Callout 2"/>
          <p:cNvSpPr/>
          <p:nvPr/>
        </p:nvSpPr>
        <p:spPr>
          <a:xfrm>
            <a:off x="3868812" y="290945"/>
            <a:ext cx="7615589" cy="3948147"/>
          </a:xfrm>
          <a:prstGeom prst="wedgeEllipseCallout">
            <a:avLst>
              <a:gd name="adj1" fmla="val -43950"/>
              <a:gd name="adj2" fmla="val 5918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56" name="Picture 55">
            <a:extLst>
              <a:ext uri="{FF2B5EF4-FFF2-40B4-BE49-F238E27FC236}">
                <a16:creationId xmlns:a16="http://schemas.microsoft.com/office/drawing/2014/main" id="{860FC26D-0207-53DF-682E-28B63F4463FB}"/>
              </a:ext>
            </a:extLst>
          </p:cNvPr>
          <p:cNvPicPr>
            <a:picLocks noChangeAspect="1"/>
          </p:cNvPicPr>
          <p:nvPr/>
        </p:nvPicPr>
        <p:blipFill>
          <a:blip r:embed="rId6"/>
          <a:stretch>
            <a:fillRect/>
          </a:stretch>
        </p:blipFill>
        <p:spPr>
          <a:xfrm>
            <a:off x="4411755" y="905734"/>
            <a:ext cx="6962875" cy="3008168"/>
          </a:xfrm>
          <a:prstGeom prst="rect">
            <a:avLst/>
          </a:prstGeom>
        </p:spPr>
      </p:pic>
    </p:spTree>
    <p:custDataLst>
      <p:tags r:id="rId1"/>
    </p:custDataLst>
    <p:extLst>
      <p:ext uri="{BB962C8B-B14F-4D97-AF65-F5344CB8AC3E}">
        <p14:creationId xmlns:p14="http://schemas.microsoft.com/office/powerpoint/2010/main" val="33305087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sp>
        <p:nvSpPr>
          <p:cNvPr id="6" name="Rectangle 5">
            <a:extLst>
              <a:ext uri="{FF2B5EF4-FFF2-40B4-BE49-F238E27FC236}">
                <a16:creationId xmlns:a16="http://schemas.microsoft.com/office/drawing/2014/main" id="{BE1B3076-A183-40F4-B109-D5E71264D35B}"/>
              </a:ext>
            </a:extLst>
          </p:cNvPr>
          <p:cNvSpPr/>
          <p:nvPr/>
        </p:nvSpPr>
        <p:spPr>
          <a:xfrm>
            <a:off x="3526947" y="1937649"/>
            <a:ext cx="8018224"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Khởi</a:t>
            </a:r>
            <a:r>
              <a:rPr lang="en-US" sz="6600" b="1" dirty="0">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 </a:t>
            </a: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động</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Thanh Nhac TL" panose="02040603050506020204" pitchFamily="18" charset="0"/>
              <a:ea typeface="UVF Typewriterhand" panose="02000603000000000000" pitchFamily="2" charset="0"/>
              <a:cs typeface="Times New Roman" pitchFamily="18" charset="0"/>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spTree>
    <p:custDataLst>
      <p:tags r:id="rId1"/>
    </p:custDataLst>
    <p:extLst>
      <p:ext uri="{BB962C8B-B14F-4D97-AF65-F5344CB8AC3E}">
        <p14:creationId xmlns:p14="http://schemas.microsoft.com/office/powerpoint/2010/main" val="1841705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4600575" y="-75450"/>
            <a:ext cx="5321544" cy="2622721"/>
          </a:xfrm>
          <a:custGeom>
            <a:avLst/>
            <a:gdLst>
              <a:gd name="connsiteX0" fmla="*/ 4760015 w 5321544"/>
              <a:gd name="connsiteY0" fmla="*/ 3303947 h 2622721"/>
              <a:gd name="connsiteX1" fmla="*/ 3413787 w 5321544"/>
              <a:gd name="connsiteY1" fmla="*/ 2569110 h 2622721"/>
              <a:gd name="connsiteX2" fmla="*/ 1230996 w 5321544"/>
              <a:gd name="connsiteY2" fmla="*/ 2417305 h 2622721"/>
              <a:gd name="connsiteX3" fmla="*/ 1499799 w 5321544"/>
              <a:gd name="connsiteY3" fmla="*/ 131414 h 2622721"/>
              <a:gd name="connsiteX4" fmla="*/ 3636474 w 5321544"/>
              <a:gd name="connsiteY4" fmla="*/ 91349 h 2622721"/>
              <a:gd name="connsiteX5" fmla="*/ 4314949 w 5321544"/>
              <a:gd name="connsiteY5" fmla="*/ 2338500 h 2622721"/>
              <a:gd name="connsiteX6" fmla="*/ 4760015 w 5321544"/>
              <a:gd name="connsiteY6" fmla="*/ 3303947 h 26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2622721" fill="none" extrusionOk="0">
                <a:moveTo>
                  <a:pt x="4760015" y="3303947"/>
                </a:moveTo>
                <a:cubicBezTo>
                  <a:pt x="4467444" y="3141285"/>
                  <a:pt x="3678433" y="2559482"/>
                  <a:pt x="3413787" y="2569110"/>
                </a:cubicBezTo>
                <a:cubicBezTo>
                  <a:pt x="2626388" y="2748785"/>
                  <a:pt x="1870582" y="2563750"/>
                  <a:pt x="1230996" y="2417305"/>
                </a:cubicBezTo>
                <a:cubicBezTo>
                  <a:pt x="-491374" y="2070913"/>
                  <a:pt x="-310484" y="532477"/>
                  <a:pt x="1499799" y="131414"/>
                </a:cubicBezTo>
                <a:cubicBezTo>
                  <a:pt x="2217344" y="-36081"/>
                  <a:pt x="2964765" y="77151"/>
                  <a:pt x="3636474" y="91349"/>
                </a:cubicBezTo>
                <a:cubicBezTo>
                  <a:pt x="5633790" y="421117"/>
                  <a:pt x="5919652" y="1742171"/>
                  <a:pt x="4314949" y="2338500"/>
                </a:cubicBezTo>
                <a:cubicBezTo>
                  <a:pt x="4420988" y="2530865"/>
                  <a:pt x="4506446" y="2906958"/>
                  <a:pt x="4760015" y="3303947"/>
                </a:cubicBezTo>
                <a:close/>
              </a:path>
              <a:path w="5321544" h="2622721" stroke="0" extrusionOk="0">
                <a:moveTo>
                  <a:pt x="4760015" y="3303947"/>
                </a:moveTo>
                <a:cubicBezTo>
                  <a:pt x="4188560" y="2995006"/>
                  <a:pt x="3895736" y="2957851"/>
                  <a:pt x="3413787" y="2569110"/>
                </a:cubicBezTo>
                <a:cubicBezTo>
                  <a:pt x="2658649" y="2671165"/>
                  <a:pt x="1841572" y="2665961"/>
                  <a:pt x="1230996" y="2417305"/>
                </a:cubicBezTo>
                <a:cubicBezTo>
                  <a:pt x="-553667" y="1934375"/>
                  <a:pt x="-474208" y="662860"/>
                  <a:pt x="1499799" y="131414"/>
                </a:cubicBezTo>
                <a:cubicBezTo>
                  <a:pt x="2120092" y="-69624"/>
                  <a:pt x="3055306" y="-94565"/>
                  <a:pt x="3636474" y="91349"/>
                </a:cubicBezTo>
                <a:cubicBezTo>
                  <a:pt x="5642863" y="495442"/>
                  <a:pt x="5888627" y="1552921"/>
                  <a:pt x="4314949" y="2338500"/>
                </a:cubicBezTo>
                <a:cubicBezTo>
                  <a:pt x="4425098" y="2659712"/>
                  <a:pt x="4546681" y="2941387"/>
                  <a:pt x="4760015" y="3303947"/>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39448"/>
                      <a:gd name="adj2" fmla="val 75974"/>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Làm thế nào để biết được vật nào nóng lên, vật nào lạnh hơn?</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4"/>
          <a:stretch>
            <a:fillRect/>
          </a:stretch>
        </p:blipFill>
        <p:spPr>
          <a:xfrm>
            <a:off x="6770877" y="2262189"/>
            <a:ext cx="5889246" cy="4352921"/>
          </a:xfrm>
          <a:prstGeom prst="rect">
            <a:avLst/>
          </a:prstGeom>
        </p:spPr>
      </p:pic>
      <p:sp>
        <p:nvSpPr>
          <p:cNvPr id="6" name="Title 3">
            <a:extLst>
              <a:ext uri="{FF2B5EF4-FFF2-40B4-BE49-F238E27FC236}">
                <a16:creationId xmlns:a16="http://schemas.microsoft.com/office/drawing/2014/main" id="{87E5963D-9771-5BB9-6FF3-C3D56B987A1B}"/>
              </a:ext>
            </a:extLst>
          </p:cNvPr>
          <p:cNvSpPr txBox="1">
            <a:spLocks/>
          </p:cNvSpPr>
          <p:nvPr/>
        </p:nvSpPr>
        <p:spPr>
          <a:xfrm>
            <a:off x="1828800" y="2217360"/>
            <a:ext cx="5321544" cy="1999500"/>
          </a:xfrm>
          <a:custGeom>
            <a:avLst/>
            <a:gdLst>
              <a:gd name="connsiteX0" fmla="*/ 5893504 w 5321544"/>
              <a:gd name="connsiteY0" fmla="*/ 1705554 h 1999500"/>
              <a:gd name="connsiteX1" fmla="*/ 4664009 w 5321544"/>
              <a:gd name="connsiteY1" fmla="*/ 1657746 h 1999500"/>
              <a:gd name="connsiteX2" fmla="*/ 2385062 w 5321544"/>
              <a:gd name="connsiteY2" fmla="*/ 1994119 h 1999500"/>
              <a:gd name="connsiteX3" fmla="*/ 384405 w 5321544"/>
              <a:gd name="connsiteY3" fmla="*/ 482124 h 1999500"/>
              <a:gd name="connsiteX4" fmla="*/ 2838891 w 5321544"/>
              <a:gd name="connsiteY4" fmla="*/ 2243 h 1999500"/>
              <a:gd name="connsiteX5" fmla="*/ 5174157 w 5321544"/>
              <a:gd name="connsiteY5" fmla="*/ 1327871 h 1999500"/>
              <a:gd name="connsiteX6" fmla="*/ 5893504 w 5321544"/>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1999500" fill="none" extrusionOk="0">
                <a:moveTo>
                  <a:pt x="5893504" y="1705554"/>
                </a:moveTo>
                <a:cubicBezTo>
                  <a:pt x="5575070" y="1626322"/>
                  <a:pt x="5257110" y="1647795"/>
                  <a:pt x="4664009" y="1657746"/>
                </a:cubicBezTo>
                <a:cubicBezTo>
                  <a:pt x="4075354" y="1930976"/>
                  <a:pt x="3233979" y="1959299"/>
                  <a:pt x="2385062" y="1994119"/>
                </a:cubicBezTo>
                <a:cubicBezTo>
                  <a:pt x="473239" y="2094065"/>
                  <a:pt x="-547890" y="1051673"/>
                  <a:pt x="384405" y="482124"/>
                </a:cubicBezTo>
                <a:cubicBezTo>
                  <a:pt x="1007711" y="145472"/>
                  <a:pt x="1852089" y="11073"/>
                  <a:pt x="2838891" y="2243"/>
                </a:cubicBezTo>
                <a:cubicBezTo>
                  <a:pt x="4657594" y="16491"/>
                  <a:pt x="5749716" y="757140"/>
                  <a:pt x="5174157" y="1327871"/>
                </a:cubicBezTo>
                <a:cubicBezTo>
                  <a:pt x="5485265" y="1562302"/>
                  <a:pt x="5723728" y="1654460"/>
                  <a:pt x="5893504" y="1705554"/>
                </a:cubicBezTo>
                <a:close/>
              </a:path>
              <a:path w="5321544" h="1999500" stroke="0" extrusionOk="0">
                <a:moveTo>
                  <a:pt x="5893504" y="1705554"/>
                </a:moveTo>
                <a:cubicBezTo>
                  <a:pt x="5598335" y="1728079"/>
                  <a:pt x="4934360" y="1631734"/>
                  <a:pt x="4664009" y="1657746"/>
                </a:cubicBezTo>
                <a:cubicBezTo>
                  <a:pt x="3983769" y="1868426"/>
                  <a:pt x="3141879" y="2148823"/>
                  <a:pt x="2385062" y="1994119"/>
                </a:cubicBezTo>
                <a:cubicBezTo>
                  <a:pt x="401848" y="2019492"/>
                  <a:pt x="-768343" y="1227876"/>
                  <a:pt x="384405" y="482124"/>
                </a:cubicBezTo>
                <a:cubicBezTo>
                  <a:pt x="802444" y="81484"/>
                  <a:pt x="2013687" y="-100276"/>
                  <a:pt x="2838891" y="2243"/>
                </a:cubicBezTo>
                <a:cubicBezTo>
                  <a:pt x="4614448" y="54435"/>
                  <a:pt x="5719817" y="551347"/>
                  <a:pt x="5174157" y="1327871"/>
                </a:cubicBezTo>
                <a:cubicBezTo>
                  <a:pt x="5274918" y="1315313"/>
                  <a:pt x="5581331" y="1503610"/>
                  <a:pt x="5893504"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Có thể làm cho vật nóng lên hay lạnh đi như nào?</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7" name="Title 3">
            <a:extLst>
              <a:ext uri="{FF2B5EF4-FFF2-40B4-BE49-F238E27FC236}">
                <a16:creationId xmlns:a16="http://schemas.microsoft.com/office/drawing/2014/main" id="{E04626B0-A21A-90B1-B562-92D1C4EFE92E}"/>
              </a:ext>
            </a:extLst>
          </p:cNvPr>
          <p:cNvSpPr txBox="1">
            <a:spLocks/>
          </p:cNvSpPr>
          <p:nvPr/>
        </p:nvSpPr>
        <p:spPr>
          <a:xfrm>
            <a:off x="1847850" y="4350960"/>
            <a:ext cx="5445369" cy="1999500"/>
          </a:xfrm>
          <a:custGeom>
            <a:avLst/>
            <a:gdLst>
              <a:gd name="connsiteX0" fmla="*/ 6030637 w 5445369"/>
              <a:gd name="connsiteY0" fmla="*/ 1705554 h 1999500"/>
              <a:gd name="connsiteX1" fmla="*/ 4772534 w 5445369"/>
              <a:gd name="connsiteY1" fmla="*/ 1657746 h 1999500"/>
              <a:gd name="connsiteX2" fmla="*/ 2453046 w 5445369"/>
              <a:gd name="connsiteY2" fmla="*/ 1994586 h 1999500"/>
              <a:gd name="connsiteX3" fmla="*/ 393595 w 5445369"/>
              <a:gd name="connsiteY3" fmla="*/ 481975 h 1999500"/>
              <a:gd name="connsiteX4" fmla="*/ 2896847 w 5445369"/>
              <a:gd name="connsiteY4" fmla="*/ 2048 h 1999500"/>
              <a:gd name="connsiteX5" fmla="*/ 5294553 w 5445369"/>
              <a:gd name="connsiteY5" fmla="*/ 1327870 h 1999500"/>
              <a:gd name="connsiteX6" fmla="*/ 6030637 w 5445369"/>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369" h="1999500" fill="none" extrusionOk="0">
                <a:moveTo>
                  <a:pt x="6030637" y="1705554"/>
                </a:moveTo>
                <a:cubicBezTo>
                  <a:pt x="5748737" y="1755801"/>
                  <a:pt x="5333660" y="1698322"/>
                  <a:pt x="4772534" y="1657746"/>
                </a:cubicBezTo>
                <a:cubicBezTo>
                  <a:pt x="4149116" y="1965484"/>
                  <a:pt x="3326205" y="2009034"/>
                  <a:pt x="2453046" y="1994586"/>
                </a:cubicBezTo>
                <a:cubicBezTo>
                  <a:pt x="498042" y="2149968"/>
                  <a:pt x="-568102" y="1055208"/>
                  <a:pt x="393595" y="481975"/>
                </a:cubicBezTo>
                <a:cubicBezTo>
                  <a:pt x="1081977" y="137830"/>
                  <a:pt x="1896909" y="53473"/>
                  <a:pt x="2896847" y="2048"/>
                </a:cubicBezTo>
                <a:cubicBezTo>
                  <a:pt x="4813228" y="-9366"/>
                  <a:pt x="5884203" y="789030"/>
                  <a:pt x="5294553" y="1327870"/>
                </a:cubicBezTo>
                <a:cubicBezTo>
                  <a:pt x="5473187" y="1433409"/>
                  <a:pt x="5776734" y="1637653"/>
                  <a:pt x="6030637" y="1705554"/>
                </a:cubicBezTo>
                <a:close/>
              </a:path>
              <a:path w="5445369" h="1999500" stroke="0" extrusionOk="0">
                <a:moveTo>
                  <a:pt x="6030637" y="1705554"/>
                </a:moveTo>
                <a:cubicBezTo>
                  <a:pt x="5884511" y="1722017"/>
                  <a:pt x="5137423" y="1665150"/>
                  <a:pt x="4772534" y="1657746"/>
                </a:cubicBezTo>
                <a:cubicBezTo>
                  <a:pt x="4176558" y="1896055"/>
                  <a:pt x="3218592" y="2156187"/>
                  <a:pt x="2453046" y="1994586"/>
                </a:cubicBezTo>
                <a:cubicBezTo>
                  <a:pt x="380484" y="2112486"/>
                  <a:pt x="-708382" y="1164980"/>
                  <a:pt x="393595" y="481975"/>
                </a:cubicBezTo>
                <a:cubicBezTo>
                  <a:pt x="874071" y="125583"/>
                  <a:pt x="2008012" y="-79184"/>
                  <a:pt x="2896847" y="2048"/>
                </a:cubicBezTo>
                <a:cubicBezTo>
                  <a:pt x="4804588" y="81981"/>
                  <a:pt x="5872916" y="641441"/>
                  <a:pt x="5294553" y="1327870"/>
                </a:cubicBezTo>
                <a:cubicBezTo>
                  <a:pt x="5593537" y="1422891"/>
                  <a:pt x="5973360" y="1601107"/>
                  <a:pt x="6030637"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Đại lượng nào đặc trưng cho sự nóng hay lạnh của vật và làm thế nào để đo được nó?</a:t>
            </a: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Tree>
    <p:custDataLst>
      <p:tags r:id="rId1"/>
    </p:custDataLst>
    <p:extLst>
      <p:ext uri="{BB962C8B-B14F-4D97-AF65-F5344CB8AC3E}">
        <p14:creationId xmlns:p14="http://schemas.microsoft.com/office/powerpoint/2010/main" val="14980760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102AFAFA-45EE-8251-2129-FBB273CDD393}"/>
              </a:ext>
            </a:extLst>
          </p:cNvPr>
          <p:cNvPicPr>
            <a:picLocks noChangeAspect="1"/>
          </p:cNvPicPr>
          <p:nvPr/>
        </p:nvPicPr>
        <p:blipFill>
          <a:blip r:embed="rId6"/>
          <a:stretch>
            <a:fillRect/>
          </a:stretch>
        </p:blipFill>
        <p:spPr>
          <a:xfrm>
            <a:off x="3453995" y="1737863"/>
            <a:ext cx="8016935" cy="1841152"/>
          </a:xfrm>
          <a:prstGeom prst="rect">
            <a:avLst/>
          </a:prstGeom>
        </p:spPr>
      </p:pic>
    </p:spTree>
    <p:custDataLst>
      <p:tags r:id="rId1"/>
    </p:custDataLst>
    <p:extLst>
      <p:ext uri="{BB962C8B-B14F-4D97-AF65-F5344CB8AC3E}">
        <p14:creationId xmlns:p14="http://schemas.microsoft.com/office/powerpoint/2010/main" val="25611951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prstClr val="white"/>
                </a:solidFill>
              </a:rPr>
              <a:t>Hoạt</a:t>
            </a:r>
            <a:r>
              <a:rPr lang="en-US" sz="5400" b="1" dirty="0">
                <a:solidFill>
                  <a:prstClr val="white"/>
                </a:solidFill>
              </a:rPr>
              <a:t> </a:t>
            </a:r>
            <a:r>
              <a:rPr lang="en-US" sz="5400" b="1" dirty="0" err="1">
                <a:solidFill>
                  <a:prstClr val="white"/>
                </a:solidFill>
              </a:rPr>
              <a:t>động</a:t>
            </a:r>
            <a:r>
              <a:rPr lang="en-US" sz="5400" b="1" dirty="0">
                <a:solidFill>
                  <a:prstClr val="white"/>
                </a:solidFill>
              </a:rPr>
              <a:t> 1: </a:t>
            </a:r>
            <a:r>
              <a:rPr lang="en-US" sz="5400" b="1" dirty="0" err="1">
                <a:solidFill>
                  <a:prstClr val="white"/>
                </a:solidFill>
              </a:rPr>
              <a:t>Nóng</a:t>
            </a:r>
            <a:r>
              <a:rPr lang="en-US" sz="5400" b="1" dirty="0">
                <a:solidFill>
                  <a:prstClr val="white"/>
                </a:solidFill>
              </a:rPr>
              <a:t>, </a:t>
            </a:r>
            <a:r>
              <a:rPr lang="en-US" sz="5400" b="1" dirty="0" err="1">
                <a:solidFill>
                  <a:prstClr val="white"/>
                </a:solidFill>
              </a:rPr>
              <a:t>lạnh</a:t>
            </a:r>
            <a:r>
              <a:rPr lang="en-US" sz="5400" b="1" dirty="0">
                <a:solidFill>
                  <a:prstClr val="white"/>
                </a:solidFill>
              </a:rPr>
              <a:t> </a:t>
            </a:r>
            <a:r>
              <a:rPr lang="en-US" sz="5400" b="1" dirty="0" err="1">
                <a:solidFill>
                  <a:prstClr val="white"/>
                </a:solidFill>
              </a:rPr>
              <a:t>và</a:t>
            </a:r>
            <a:r>
              <a:rPr lang="en-US" sz="5400" b="1" dirty="0">
                <a:solidFill>
                  <a:prstClr val="white"/>
                </a:solidFill>
              </a:rPr>
              <a:t> </a:t>
            </a:r>
            <a:r>
              <a:rPr lang="en-US" sz="5400" b="1" dirty="0" err="1">
                <a:solidFill>
                  <a:prstClr val="white"/>
                </a:solidFill>
              </a:rPr>
              <a:t>nhiệt</a:t>
            </a:r>
            <a:r>
              <a:rPr lang="en-US" sz="5400" b="1" dirty="0">
                <a:solidFill>
                  <a:prstClr val="white"/>
                </a:solidFill>
              </a:rPr>
              <a:t> </a:t>
            </a:r>
            <a:r>
              <a:rPr lang="en-US" sz="5400" b="1" dirty="0" err="1">
                <a:solidFill>
                  <a:prstClr val="white"/>
                </a:solidFill>
              </a:rPr>
              <a:t>độ</a:t>
            </a:r>
            <a:endParaRPr kumimoji="0" lang="en-US" sz="5400" b="1" i="0" u="none" strike="noStrike" kern="1200" cap="none" spc="0" normalizeH="0" baseline="0" noProof="0" dirty="0">
              <a:ln>
                <a:noFill/>
              </a:ln>
              <a:solidFill>
                <a:prstClr val="white"/>
              </a:solidFill>
              <a:effectLst/>
              <a:uLnTx/>
              <a:uFillTx/>
              <a:latin typeface="Calibri"/>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5"/>
          <a:stretch>
            <a:fillRect/>
          </a:stretch>
        </p:blipFill>
        <p:spPr>
          <a:xfrm>
            <a:off x="1221023" y="3212276"/>
            <a:ext cx="2969009" cy="3645724"/>
          </a:xfrm>
          <a:prstGeom prst="rect">
            <a:avLst/>
          </a:prstGeom>
        </p:spPr>
      </p:pic>
    </p:spTree>
    <p:custDataLst>
      <p:tags r:id="rId1"/>
    </p:custDataLst>
    <p:extLst>
      <p:ext uri="{BB962C8B-B14F-4D97-AF65-F5344CB8AC3E}">
        <p14:creationId xmlns:p14="http://schemas.microsoft.com/office/powerpoint/2010/main" val="29232075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C3144-8E23-4123-B747-77A623BDFED4}"/>
              </a:ext>
            </a:extLst>
          </p:cNvPr>
          <p:cNvPicPr>
            <a:picLocks noChangeAspect="1"/>
          </p:cNvPicPr>
          <p:nvPr/>
        </p:nvPicPr>
        <p:blipFill>
          <a:blip r:embed="rId4"/>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ABA3B54-32B0-4178-8E53-162BEA70B7A3}"/>
              </a:ext>
            </a:extLst>
          </p:cNvPr>
          <p:cNvSpPr txBox="1"/>
          <p:nvPr/>
        </p:nvSpPr>
        <p:spPr>
          <a:xfrm>
            <a:off x="1040927" y="3779375"/>
            <a:ext cx="10556713" cy="2862322"/>
          </a:xfrm>
          <a:prstGeom prst="rect">
            <a:avLst/>
          </a:prstGeom>
          <a:noFill/>
        </p:spPr>
        <p:txBody>
          <a:bodyPr wrap="square">
            <a:spAutoFit/>
          </a:bodyPr>
          <a:lstStyle/>
          <a:p>
            <a:pPr lvl="0" algn="just"/>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độ của một vật cho biết sự nóng, lạnh của vật đó. Vật nóng hơn có nhiệt độ cao hơn, vật lạnh hơn có nhiệt độ thấp hơn. Nhiệt kế là dụng cụ đo nhiệt độ, đơn vị</a:t>
            </a: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đo nhiệt độ thường dùng theo thang nhiệt độ Xen-xi-út là độ C, kí hiệu C.</a:t>
            </a:r>
          </a:p>
        </p:txBody>
      </p:sp>
    </p:spTree>
    <p:custDataLst>
      <p:tags r:id="rId1"/>
    </p:custDataLst>
    <p:extLst>
      <p:ext uri="{BB962C8B-B14F-4D97-AF65-F5344CB8AC3E}">
        <p14:creationId xmlns:p14="http://schemas.microsoft.com/office/powerpoint/2010/main" val="1139472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4461328" y="358786"/>
            <a:ext cx="3716617" cy="1325563"/>
          </a:xfrm>
          <a:prstGeom prst="rect">
            <a:avLst/>
          </a:prstGeom>
        </p:spPr>
        <p:txBody>
          <a:bodyPr/>
          <a:lstStyle/>
          <a:p>
            <a:r>
              <a:rPr lang="en-US" sz="5400" dirty="0" err="1">
                <a:solidFill>
                  <a:srgbClr val="FFFF00"/>
                </a:solidFill>
                <a:latin typeface="Cambria" panose="02040503050406030204" pitchFamily="18" charset="0"/>
                <a:ea typeface="Cambria" panose="02040503050406030204" pitchFamily="18" charset="0"/>
              </a:rPr>
              <a:t>Thí</a:t>
            </a:r>
            <a:r>
              <a:rPr lang="en-US" sz="5400" dirty="0">
                <a:solidFill>
                  <a:srgbClr val="FFFF00"/>
                </a:solidFill>
                <a:latin typeface="Cambria" panose="02040503050406030204" pitchFamily="18" charset="0"/>
                <a:ea typeface="Cambria" panose="02040503050406030204" pitchFamily="18" charset="0"/>
              </a:rPr>
              <a:t> </a:t>
            </a:r>
            <a:r>
              <a:rPr lang="en-US" sz="5400" dirty="0" err="1">
                <a:solidFill>
                  <a:srgbClr val="FFFF00"/>
                </a:solidFill>
                <a:latin typeface="Cambria" panose="02040503050406030204" pitchFamily="18" charset="0"/>
                <a:ea typeface="Cambria" panose="02040503050406030204" pitchFamily="18" charset="0"/>
              </a:rPr>
              <a:t>nghiệm</a:t>
            </a:r>
            <a:endParaRPr lang="en-US" sz="5400" dirty="0">
              <a:solidFill>
                <a:srgbClr val="FFFF0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1E4DAEF7-0719-441B-90BB-1E98F613DD7F}"/>
              </a:ext>
            </a:extLst>
          </p:cNvPr>
          <p:cNvSpPr txBox="1"/>
          <p:nvPr/>
        </p:nvSpPr>
        <p:spPr>
          <a:xfrm>
            <a:off x="454009" y="1328812"/>
            <a:ext cx="11337498" cy="954107"/>
          </a:xfrm>
          <a:prstGeom prst="rect">
            <a:avLst/>
          </a:prstGeom>
          <a:noFill/>
        </p:spPr>
        <p:txBody>
          <a:bodyPr wrap="square">
            <a:spAutoFit/>
          </a:bodyPr>
          <a:lstStyle/>
          <a:p>
            <a:pPr lvl="0" algn="just"/>
            <a:r>
              <a:rPr lang="en-US" altLang="vi-VN" sz="2800" b="1" i="1" dirty="0" err="1">
                <a:solidFill>
                  <a:srgbClr val="FFFF00"/>
                </a:solidFill>
                <a:latin typeface="Cambria" panose="02040503050406030204" pitchFamily="18" charset="0"/>
                <a:ea typeface="Cambria" panose="02040503050406030204" pitchFamily="18" charset="0"/>
              </a:rPr>
              <a:t>Chuẩn</a:t>
            </a:r>
            <a:r>
              <a:rPr lang="en-US" altLang="vi-VN" sz="2800" b="1" i="1" dirty="0">
                <a:solidFill>
                  <a:srgbClr val="FFFF00"/>
                </a:solidFill>
                <a:latin typeface="Cambria" panose="02040503050406030204" pitchFamily="18" charset="0"/>
                <a:ea typeface="Cambria" panose="02040503050406030204" pitchFamily="18" charset="0"/>
              </a:rPr>
              <a:t> </a:t>
            </a:r>
            <a:r>
              <a:rPr lang="en-US" altLang="vi-VN" sz="2800" b="1" i="1" dirty="0" err="1">
                <a:solidFill>
                  <a:srgbClr val="FFFF00"/>
                </a:solidFill>
                <a:latin typeface="Cambria" panose="02040503050406030204" pitchFamily="18" charset="0"/>
                <a:ea typeface="Cambria" panose="02040503050406030204" pitchFamily="18" charset="0"/>
              </a:rPr>
              <a:t>bị</a:t>
            </a:r>
            <a:r>
              <a:rPr lang="en-US" altLang="vi-VN" sz="2800" b="1" i="1" dirty="0">
                <a:solidFill>
                  <a:srgbClr val="FFFF00"/>
                </a:solidFill>
                <a:latin typeface="Cambria" panose="02040503050406030204" pitchFamily="18" charset="0"/>
                <a:ea typeface="Cambria" panose="02040503050406030204" pitchFamily="18" charset="0"/>
              </a:rPr>
              <a:t>: </a:t>
            </a:r>
            <a:r>
              <a:rPr lang="vi-VN" altLang="vi-VN" sz="2800" b="1" dirty="0">
                <a:solidFill>
                  <a:prstClr val="white"/>
                </a:solidFill>
                <a:latin typeface="Cambria" panose="02040503050406030204" pitchFamily="18" charset="0"/>
                <a:ea typeface="Cambria" panose="02040503050406030204" pitchFamily="18" charset="0"/>
              </a:rPr>
              <a:t>Đồ dùng là 3 cốc nước có lượng nước và nhiệt đ</a:t>
            </a:r>
            <a:r>
              <a:rPr lang="en-US" altLang="vi-VN" sz="2800" b="1" dirty="0">
                <a:solidFill>
                  <a:prstClr val="white"/>
                </a:solidFill>
                <a:latin typeface="Cambria" panose="02040503050406030204" pitchFamily="18" charset="0"/>
                <a:ea typeface="Cambria" panose="02040503050406030204" pitchFamily="18" charset="0"/>
              </a:rPr>
              <a:t>ộ </a:t>
            </a:r>
            <a:r>
              <a:rPr lang="vi-VN" altLang="vi-VN" sz="2800" b="1" dirty="0">
                <a:solidFill>
                  <a:prstClr val="white"/>
                </a:solidFill>
                <a:latin typeface="Cambria" panose="02040503050406030204" pitchFamily="18" charset="0"/>
                <a:ea typeface="Cambria" panose="02040503050406030204" pitchFamily="18" charset="0"/>
              </a:rPr>
              <a:t>như nhau, nước đá, nước nóng</a:t>
            </a:r>
            <a:endParaRPr kumimoji="0" lang="en-US" alt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03832091-AAB4-FE19-16D9-2F6EC80AD2E1}"/>
              </a:ext>
            </a:extLst>
          </p:cNvPr>
          <p:cNvSpPr txBox="1"/>
          <p:nvPr/>
        </p:nvSpPr>
        <p:spPr>
          <a:xfrm>
            <a:off x="446569" y="2158409"/>
            <a:ext cx="11313040" cy="2492990"/>
          </a:xfrm>
          <a:prstGeom prst="rect">
            <a:avLst/>
          </a:prstGeom>
          <a:noFill/>
        </p:spPr>
        <p:txBody>
          <a:bodyPr wrap="square" rtlCol="0">
            <a:spAutoFit/>
          </a:bodyPr>
          <a:lstStyle/>
          <a:p>
            <a:pPr algn="just"/>
            <a:r>
              <a:rPr lang="vi-VN" sz="2600" b="1" i="1" dirty="0">
                <a:solidFill>
                  <a:srgbClr val="FFFF00"/>
                </a:solidFill>
                <a:effectLst/>
                <a:latin typeface="Cambria" panose="02040503050406030204" pitchFamily="18" charset="0"/>
                <a:ea typeface="Cambria" panose="02040503050406030204" pitchFamily="18" charset="0"/>
              </a:rPr>
              <a:t>Tiến hành:</a:t>
            </a:r>
            <a:endParaRPr lang="vi-VN" sz="2600" b="1" i="0" dirty="0">
              <a:solidFill>
                <a:srgbClr val="FFFF00"/>
              </a:solidFill>
              <a:effectLst/>
              <a:latin typeface="Cambria" panose="02040503050406030204" pitchFamily="18" charset="0"/>
              <a:ea typeface="Cambria" panose="02040503050406030204" pitchFamily="18" charset="0"/>
            </a:endParaRPr>
          </a:p>
          <a:p>
            <a:pPr algn="just"/>
            <a:r>
              <a:rPr lang="vi-VN" sz="2600" b="1" i="0" dirty="0">
                <a:solidFill>
                  <a:schemeClr val="bg1"/>
                </a:solidFill>
                <a:effectLst/>
                <a:latin typeface="Cambria" panose="02040503050406030204" pitchFamily="18" charset="0"/>
                <a:ea typeface="Cambria" panose="02040503050406030204" pitchFamily="18" charset="0"/>
              </a:rPr>
              <a:t>- Cho nước đá vào cốc b, rót nước nóng vào cốc c (Hình 1). Hãy cho biết nước ở cốc nào nóng nhất, nước ở cốc nào lạnh nhất?</a:t>
            </a:r>
          </a:p>
          <a:p>
            <a:pPr algn="just"/>
            <a:r>
              <a:rPr lang="vi-VN" sz="2600" b="1" i="0" dirty="0">
                <a:solidFill>
                  <a:schemeClr val="bg1"/>
                </a:solidFill>
                <a:effectLst/>
                <a:latin typeface="Cambria" panose="02040503050406030204" pitchFamily="18" charset="0"/>
                <a:ea typeface="Cambria" panose="02040503050406030204" pitchFamily="18" charset="0"/>
              </a:rPr>
              <a:t>- Dự đoán nhiệt độ của nước ở cốc nào cao nhất, ở cốc nào thấp nhất.</a:t>
            </a:r>
          </a:p>
          <a:p>
            <a:pPr algn="just"/>
            <a:r>
              <a:rPr lang="vi-VN" sz="2600" b="1" i="0" dirty="0">
                <a:solidFill>
                  <a:schemeClr val="bg1"/>
                </a:solidFill>
                <a:effectLst/>
                <a:latin typeface="Cambria" panose="02040503050406030204" pitchFamily="18" charset="0"/>
                <a:ea typeface="Cambria" panose="02040503050406030204" pitchFamily="18" charset="0"/>
              </a:rPr>
              <a:t>- Sử dụng nhiệt kế đo nhiệt độ của nước ở mỗi cốc và so sánh kết quả với dự đoán.</a:t>
            </a:r>
          </a:p>
        </p:txBody>
      </p:sp>
      <p:pic>
        <p:nvPicPr>
          <p:cNvPr id="31" name="Picture 30">
            <a:extLst>
              <a:ext uri="{FF2B5EF4-FFF2-40B4-BE49-F238E27FC236}">
                <a16:creationId xmlns:a16="http://schemas.microsoft.com/office/drawing/2014/main" id="{EF524DB3-B46E-ACCF-1A3E-A5305B2EE70D}"/>
              </a:ext>
            </a:extLst>
          </p:cNvPr>
          <p:cNvPicPr>
            <a:picLocks noChangeAspect="1"/>
          </p:cNvPicPr>
          <p:nvPr/>
        </p:nvPicPr>
        <p:blipFill>
          <a:blip r:embed="rId4"/>
          <a:stretch>
            <a:fillRect/>
          </a:stretch>
        </p:blipFill>
        <p:spPr>
          <a:xfrm>
            <a:off x="3795823" y="4340129"/>
            <a:ext cx="5241961" cy="2110511"/>
          </a:xfrm>
          <a:prstGeom prst="rect">
            <a:avLst/>
          </a:prstGeom>
        </p:spPr>
      </p:pic>
    </p:spTree>
    <p:custDataLst>
      <p:tags r:id="rId1"/>
    </p:custDataLst>
    <p:extLst>
      <p:ext uri="{BB962C8B-B14F-4D97-AF65-F5344CB8AC3E}">
        <p14:creationId xmlns:p14="http://schemas.microsoft.com/office/powerpoint/2010/main" val="29055350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1967023" y="576716"/>
            <a:ext cx="5626565" cy="2700623"/>
          </a:xfrm>
          <a:custGeom>
            <a:avLst/>
            <a:gdLst>
              <a:gd name="connsiteX0" fmla="*/ 5875991 w 5626565"/>
              <a:gd name="connsiteY0" fmla="*/ 2723281 h 2700623"/>
              <a:gd name="connsiteX1" fmla="*/ 4465113 w 5626565"/>
              <a:gd name="connsiteY1" fmla="*/ 2443355 h 2700623"/>
              <a:gd name="connsiteX2" fmla="*/ 2081582 w 5626565"/>
              <a:gd name="connsiteY2" fmla="*/ 2654152 h 2700623"/>
              <a:gd name="connsiteX3" fmla="*/ 800280 w 5626565"/>
              <a:gd name="connsiteY3" fmla="*/ 407013 h 2700623"/>
              <a:gd name="connsiteX4" fmla="*/ 3320858 w 5626565"/>
              <a:gd name="connsiteY4" fmla="*/ 22158 h 2700623"/>
              <a:gd name="connsiteX5" fmla="*/ 5197917 w 5626565"/>
              <a:gd name="connsiteY5" fmla="*/ 2066760 h 2700623"/>
              <a:gd name="connsiteX6" fmla="*/ 5875991 w 5626565"/>
              <a:gd name="connsiteY6" fmla="*/ 2723281 h 270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6565" h="2700623" fill="none" extrusionOk="0">
                <a:moveTo>
                  <a:pt x="5875991" y="2723281"/>
                </a:moveTo>
                <a:cubicBezTo>
                  <a:pt x="5409947" y="2562399"/>
                  <a:pt x="5131926" y="2574349"/>
                  <a:pt x="4465113" y="2443355"/>
                </a:cubicBezTo>
                <a:cubicBezTo>
                  <a:pt x="3770226" y="2693525"/>
                  <a:pt x="2877467" y="2610510"/>
                  <a:pt x="2081582" y="2654152"/>
                </a:cubicBezTo>
                <a:cubicBezTo>
                  <a:pt x="21235" y="2476243"/>
                  <a:pt x="-529395" y="1018098"/>
                  <a:pt x="800280" y="407013"/>
                </a:cubicBezTo>
                <a:cubicBezTo>
                  <a:pt x="1478939" y="81537"/>
                  <a:pt x="2407661" y="-11632"/>
                  <a:pt x="3320858" y="22158"/>
                </a:cubicBezTo>
                <a:cubicBezTo>
                  <a:pt x="5306110" y="180504"/>
                  <a:pt x="6251018" y="1354616"/>
                  <a:pt x="5197917" y="2066760"/>
                </a:cubicBezTo>
                <a:cubicBezTo>
                  <a:pt x="5433957" y="2215504"/>
                  <a:pt x="5692661" y="2658661"/>
                  <a:pt x="5875991" y="2723281"/>
                </a:cubicBezTo>
                <a:close/>
              </a:path>
              <a:path w="5626565" h="2700623" stroke="0" extrusionOk="0">
                <a:moveTo>
                  <a:pt x="5875991" y="2723281"/>
                </a:moveTo>
                <a:cubicBezTo>
                  <a:pt x="5535111" y="2758677"/>
                  <a:pt x="4666983" y="2588268"/>
                  <a:pt x="4465113" y="2443355"/>
                </a:cubicBezTo>
                <a:cubicBezTo>
                  <a:pt x="3729379" y="2667989"/>
                  <a:pt x="2829006" y="2845411"/>
                  <a:pt x="2081582" y="2654152"/>
                </a:cubicBezTo>
                <a:cubicBezTo>
                  <a:pt x="-59673" y="2542986"/>
                  <a:pt x="-810061" y="1235784"/>
                  <a:pt x="800280" y="407013"/>
                </a:cubicBezTo>
                <a:cubicBezTo>
                  <a:pt x="1368138" y="13279"/>
                  <a:pt x="2487046" y="-99453"/>
                  <a:pt x="3320858" y="22158"/>
                </a:cubicBezTo>
                <a:cubicBezTo>
                  <a:pt x="5405282" y="238115"/>
                  <a:pt x="6234779" y="1170647"/>
                  <a:pt x="5197917" y="2066760"/>
                </a:cubicBezTo>
                <a:cubicBezTo>
                  <a:pt x="5302872" y="2204217"/>
                  <a:pt x="5630992" y="2458149"/>
                  <a:pt x="5875991" y="2723281"/>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 xmlns:ask="http://schemas.microsoft.com/office/drawing/2018/sketchyshapes" sd="2632578232">
                  <a:prstGeom prst="wedgeEllipseCallout">
                    <a:avLst>
                      <a:gd name="adj1" fmla="val 54433"/>
                      <a:gd name="adj2" fmla="val 5083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Từ kết quả thí nghiệm rút ra nhận xét.</a:t>
            </a:r>
            <a:endParaRPr kumimoji="0" lang="en-US"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4"/>
          <a:stretch>
            <a:fillRect/>
          </a:stretch>
        </p:blipFill>
        <p:spPr>
          <a:xfrm>
            <a:off x="6770877" y="2262189"/>
            <a:ext cx="5889246" cy="4352921"/>
          </a:xfrm>
          <a:prstGeom prst="rect">
            <a:avLst/>
          </a:prstGeom>
        </p:spPr>
      </p:pic>
    </p:spTree>
    <p:custDataLst>
      <p:tags r:id="rId1"/>
    </p:custDataLst>
    <p:extLst>
      <p:ext uri="{BB962C8B-B14F-4D97-AF65-F5344CB8AC3E}">
        <p14:creationId xmlns:p14="http://schemas.microsoft.com/office/powerpoint/2010/main" val="27652854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B104F2F-AF91-471F-B6EA-76789594273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C:\\Users\\Admin\\Downloads\\BGĐT TUẦN 12\\TUẦN 12\\KH- Tuần 12\\KH- Tuần 1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OA HỌC-BÀI 12.TIẾT 1-NHIỆT ĐỘ VÀ SỰ TRUYỀN NHIỆ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68D7E3D-DD92-474B-A054-A984F48F930F}: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0860BFF9-1493-4701-AB38-3E2B9F1D644E}: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13588FCD-EF22-41B5-9DAE-3228CCEFF922}: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D2494929-3BE7-433F-9B7E-43252058AFCB}: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6FBA6648-FCF4-4D25-8D05-0D7B4CF49BED}: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F5805EBD-82BB-4017-AC75-458B6D242605}: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5DEB583A-39D3-4FF6-9906-1980FA4FA5C3}: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C14EB670-2EE3-489E-9718-97C79A2381B5}: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9AE1DC11-A246-4D77-9CD3-0ABE03FE333D}: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5C71CB65-EB7F-41F6-A8E1-2921EEC26668}:274"/>
</p:tagLst>
</file>

<file path=ppt/tags/tag2.xml><?xml version="1.0" encoding="utf-8"?>
<p:tagLst xmlns:a="http://schemas.openxmlformats.org/drawingml/2006/main" xmlns:r="http://schemas.openxmlformats.org/officeDocument/2006/relationships" xmlns:p="http://schemas.openxmlformats.org/presentationml/2006/main">
  <p:tag name="GENSWF_SLIDE_UID" val="{DAA6FFB2-B1E7-48F0-93CE-7AC771C678E2}:284"/>
</p:tagLst>
</file>

<file path=ppt/tags/tag20.xml><?xml version="1.0" encoding="utf-8"?>
<p:tagLst xmlns:a="http://schemas.openxmlformats.org/drawingml/2006/main" xmlns:r="http://schemas.openxmlformats.org/officeDocument/2006/relationships" xmlns:p="http://schemas.openxmlformats.org/presentationml/2006/main">
  <p:tag name="GENSWF_SLIDE_UID" val="{43766003-D8E3-4B9F-AB8B-348BA918188A}: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75C28F04-FD60-4B1D-92A9-B57056E5825D}:276"/>
</p:tagLst>
</file>

<file path=ppt/tags/tag22.xml><?xml version="1.0" encoding="utf-8"?>
<p:tagLst xmlns:a="http://schemas.openxmlformats.org/drawingml/2006/main" xmlns:r="http://schemas.openxmlformats.org/officeDocument/2006/relationships" xmlns:p="http://schemas.openxmlformats.org/presentationml/2006/main">
  <p:tag name="GENSWF_SLIDE_UID" val="{00B8ADED-8DDD-4EC9-B785-B4ACA7421377}: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CF5C0356-9B76-44A1-BE95-72FE237BA2B0}:278"/>
</p:tagLst>
</file>

<file path=ppt/tags/tag24.xml><?xml version="1.0" encoding="utf-8"?>
<p:tagLst xmlns:a="http://schemas.openxmlformats.org/drawingml/2006/main" xmlns:r="http://schemas.openxmlformats.org/officeDocument/2006/relationships" xmlns:p="http://schemas.openxmlformats.org/presentationml/2006/main">
  <p:tag name="GENSWF_SLIDE_UID" val="{BAA77ADB-0990-4EDC-B10D-61180D8343D5}:279"/>
</p:tagLst>
</file>

<file path=ppt/tags/tag25.xml><?xml version="1.0" encoding="utf-8"?>
<p:tagLst xmlns:a="http://schemas.openxmlformats.org/drawingml/2006/main" xmlns:r="http://schemas.openxmlformats.org/officeDocument/2006/relationships" xmlns:p="http://schemas.openxmlformats.org/presentationml/2006/main">
  <p:tag name="GENSWF_SLIDE_UID" val="{BA20A53E-0726-4017-9403-3F7987E4BD10}:280"/>
</p:tagLst>
</file>

<file path=ppt/tags/tag26.xml><?xml version="1.0" encoding="utf-8"?>
<p:tagLst xmlns:a="http://schemas.openxmlformats.org/drawingml/2006/main" xmlns:r="http://schemas.openxmlformats.org/officeDocument/2006/relationships" xmlns:p="http://schemas.openxmlformats.org/presentationml/2006/main">
  <p:tag name="GENSWF_SLIDE_UID" val="{124B2F56-FB65-4C98-925F-3ED5412E9EB6}:281"/>
</p:tagLst>
</file>

<file path=ppt/tags/tag27.xml><?xml version="1.0" encoding="utf-8"?>
<p:tagLst xmlns:a="http://schemas.openxmlformats.org/drawingml/2006/main" xmlns:r="http://schemas.openxmlformats.org/officeDocument/2006/relationships" xmlns:p="http://schemas.openxmlformats.org/presentationml/2006/main">
  <p:tag name="GENSWF_SLIDE_UID" val="{074F9E7C-FFE0-4FE1-847F-C7F62763DC84}:282"/>
</p:tagLst>
</file>

<file path=ppt/tags/tag28.xml><?xml version="1.0" encoding="utf-8"?>
<p:tagLst xmlns:a="http://schemas.openxmlformats.org/drawingml/2006/main" xmlns:r="http://schemas.openxmlformats.org/officeDocument/2006/relationships" xmlns:p="http://schemas.openxmlformats.org/presentationml/2006/main">
  <p:tag name="GENSWF_SLIDE_UID" val="{31A214FA-2078-40F7-A1BE-BA6E09864525}:285"/>
</p:tagLst>
</file>

<file path=ppt/tags/tag3.xml><?xml version="1.0" encoding="utf-8"?>
<p:tagLst xmlns:a="http://schemas.openxmlformats.org/drawingml/2006/main" xmlns:r="http://schemas.openxmlformats.org/officeDocument/2006/relationships" xmlns:p="http://schemas.openxmlformats.org/presentationml/2006/main">
  <p:tag name="GENSWF_SLIDE_UID" val="{95EF5259-0D3C-40E0-899C-F9F88077475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5405B480-CB7B-4A41-871D-B4CF5E385EFD}:258"/>
</p:tagLst>
</file>

<file path=ppt/tags/tag5.xml><?xml version="1.0" encoding="utf-8"?>
<p:tagLst xmlns:a="http://schemas.openxmlformats.org/drawingml/2006/main" xmlns:r="http://schemas.openxmlformats.org/officeDocument/2006/relationships" xmlns:p="http://schemas.openxmlformats.org/presentationml/2006/main">
  <p:tag name="GENSWF_SLIDE_UID" val="{D44B7FA6-6908-4602-A978-9CDBD7926FB0}:259"/>
</p:tagLst>
</file>

<file path=ppt/tags/tag6.xml><?xml version="1.0" encoding="utf-8"?>
<p:tagLst xmlns:a="http://schemas.openxmlformats.org/drawingml/2006/main" xmlns:r="http://schemas.openxmlformats.org/officeDocument/2006/relationships" xmlns:p="http://schemas.openxmlformats.org/presentationml/2006/main">
  <p:tag name="GENSWF_SLIDE_UID" val="{B7744DE6-C401-4B98-B6B4-C2E4E22474EE}:260"/>
</p:tagLst>
</file>

<file path=ppt/tags/tag7.xml><?xml version="1.0" encoding="utf-8"?>
<p:tagLst xmlns:a="http://schemas.openxmlformats.org/drawingml/2006/main" xmlns:r="http://schemas.openxmlformats.org/officeDocument/2006/relationships" xmlns:p="http://schemas.openxmlformats.org/presentationml/2006/main">
  <p:tag name="GENSWF_SLIDE_UID" val="{F64C69E0-6B2D-4EC0-A813-7EB241FBF8EF}:261"/>
</p:tagLst>
</file>

<file path=ppt/tags/tag8.xml><?xml version="1.0" encoding="utf-8"?>
<p:tagLst xmlns:a="http://schemas.openxmlformats.org/drawingml/2006/main" xmlns:r="http://schemas.openxmlformats.org/officeDocument/2006/relationships" xmlns:p="http://schemas.openxmlformats.org/presentationml/2006/main">
  <p:tag name="GENSWF_SLIDE_UID" val="{9537C5FF-2DFC-472A-9C38-C8E7EC331628}:262"/>
</p:tagLst>
</file>

<file path=ppt/tags/tag9.xml><?xml version="1.0" encoding="utf-8"?>
<p:tagLst xmlns:a="http://schemas.openxmlformats.org/drawingml/2006/main" xmlns:r="http://schemas.openxmlformats.org/officeDocument/2006/relationships" xmlns:p="http://schemas.openxmlformats.org/presentationml/2006/main">
  <p:tag name="GENSWF_SLIDE_UID" val="{C9606FC1-B793-4188-9A75-C8ECCDC7F63C}: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849</Words>
  <Application>Microsoft Office PowerPoint</Application>
  <PresentationFormat>Widescreen</PresentationFormat>
  <Paragraphs>76</Paragraphs>
  <Slides>27</Slides>
  <Notes>27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微软雅黑</vt:lpstr>
      <vt:lpstr>#9Slide03 Arima Madurai Black</vt:lpstr>
      <vt:lpstr>#9Slide03 Arima Madurai Medium</vt:lpstr>
      <vt:lpstr>#9Slide07 HoneyCream</vt:lpstr>
      <vt:lpstr>Arial</vt:lpstr>
      <vt:lpstr>Calibri</vt:lpstr>
      <vt:lpstr>Calibri Light</vt:lpstr>
      <vt:lpstr>Cambria</vt:lpstr>
      <vt:lpstr>Times New Roman</vt:lpstr>
      <vt:lpstr>UTM Thanh Nhac TL</vt:lpstr>
      <vt:lpstr>UVF Typewriterhand</vt:lpstr>
      <vt:lpstr>UVF TypoSlabserif</vt:lpstr>
      <vt:lpstr>Webdings</vt:lpstr>
      <vt:lpstr>Wingdings</vt:lpstr>
      <vt:lpstr>仓耳章鱼小丸子体 W01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2. Quan sát hình 2 và cho biết nhiệt kế nào dùng để đo nhiệt độ cơ thể người, nhiệt kế nào dùng để đo nhiệt độ không khí.</vt:lpstr>
      <vt:lpstr>PowerPoint Presentation</vt:lpstr>
      <vt:lpstr>PowerPoint Presentation</vt:lpstr>
      <vt:lpstr>PowerPoint Presentation</vt:lpstr>
      <vt:lpstr>PowerPoint Presentation</vt:lpstr>
      <vt:lpstr>Thực hành: Đo nhiệt độ cơ thể bằng nhiệt kế thủy ngân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HỌC-BÀI 12.TIẾT 1-NHIỆT ĐỘ VÀ SỰ TRUYỀN NHIỆT</dc:title>
  <dc:creator>Admin</dc:creator>
  <cp:lastModifiedBy>Admin</cp:lastModifiedBy>
  <cp:revision>5</cp:revision>
  <dcterms:created xsi:type="dcterms:W3CDTF">2024-11-16T14:55:25Z</dcterms:created>
  <dcterms:modified xsi:type="dcterms:W3CDTF">2024-11-16T15:14:19Z</dcterms:modified>
</cp:coreProperties>
</file>