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1" r:id="rId2"/>
    <p:sldId id="257" r:id="rId3"/>
    <p:sldId id="258" r:id="rId4"/>
    <p:sldId id="256" r:id="rId5"/>
    <p:sldId id="259"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56EAF-09D5-410F-9DBE-E314E255128D}"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2F8DB-92DB-42E6-B62E-FF4DB91F1A20}" type="slidenum">
              <a:rPr lang="en-US" smtClean="0"/>
              <a:t>‹#›</a:t>
            </a:fld>
            <a:endParaRPr lang="en-US"/>
          </a:p>
        </p:txBody>
      </p:sp>
    </p:spTree>
    <p:extLst>
      <p:ext uri="{BB962C8B-B14F-4D97-AF65-F5344CB8AC3E}">
        <p14:creationId xmlns:p14="http://schemas.microsoft.com/office/powerpoint/2010/main" val="250232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254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4</a:t>
            </a:fld>
            <a:endParaRPr lang="en-US"/>
          </a:p>
        </p:txBody>
      </p:sp>
    </p:spTree>
    <p:extLst>
      <p:ext uri="{BB962C8B-B14F-4D97-AF65-F5344CB8AC3E}">
        <p14:creationId xmlns:p14="http://schemas.microsoft.com/office/powerpoint/2010/main" val="224616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8</a:t>
            </a:fld>
            <a:endParaRPr lang="en-US"/>
          </a:p>
        </p:txBody>
      </p:sp>
    </p:spTree>
    <p:extLst>
      <p:ext uri="{BB962C8B-B14F-4D97-AF65-F5344CB8AC3E}">
        <p14:creationId xmlns:p14="http://schemas.microsoft.com/office/powerpoint/2010/main" val="2685549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14</a:t>
            </a:fld>
            <a:endParaRPr lang="en-US"/>
          </a:p>
        </p:txBody>
      </p:sp>
    </p:spTree>
    <p:extLst>
      <p:ext uri="{BB962C8B-B14F-4D97-AF65-F5344CB8AC3E}">
        <p14:creationId xmlns:p14="http://schemas.microsoft.com/office/powerpoint/2010/main" val="3736882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7.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0.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B5E61D-F03F-4D81-882C-F913B7CB90A1}"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156891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B5E61D-F03F-4D81-882C-F913B7CB90A1}"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376862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B5E61D-F03F-4D81-882C-F913B7CB90A1}"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2207282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2045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1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607878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102747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B5E61D-F03F-4D81-882C-F913B7CB90A1}"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102946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B5E61D-F03F-4D81-882C-F913B7CB90A1}"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178353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B5E61D-F03F-4D81-882C-F913B7CB90A1}"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63899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B5E61D-F03F-4D81-882C-F913B7CB90A1}"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155461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5E61D-F03F-4D81-882C-F913B7CB90A1}"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2875252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B5E61D-F03F-4D81-882C-F913B7CB90A1}"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68082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5B5E61D-F03F-4D81-882C-F913B7CB90A1}"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3923741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5B5E61D-F03F-4D81-882C-F913B7CB90A1}"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999BD-502E-4C2A-8649-FB5D9633AAA2}" type="slidenum">
              <a:rPr lang="en-US" smtClean="0"/>
              <a:t>‹#›</a:t>
            </a:fld>
            <a:endParaRPr lang="en-US"/>
          </a:p>
        </p:txBody>
      </p:sp>
    </p:spTree>
    <p:extLst>
      <p:ext uri="{BB962C8B-B14F-4D97-AF65-F5344CB8AC3E}">
        <p14:creationId xmlns:p14="http://schemas.microsoft.com/office/powerpoint/2010/main" val="374456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5E61D-F03F-4D81-882C-F913B7CB90A1}" type="datetimeFigureOut">
              <a:rPr lang="en-US" smtClean="0"/>
              <a:t>11/24/2024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999BD-502E-4C2A-8649-FB5D9633AAA2}" type="slidenum">
              <a:rPr lang="en-US" smtClean="0"/>
              <a:t>‹#›</a:t>
            </a:fld>
            <a:endParaRPr lang="en-US"/>
          </a:p>
        </p:txBody>
      </p:sp>
    </p:spTree>
    <p:extLst>
      <p:ext uri="{BB962C8B-B14F-4D97-AF65-F5344CB8AC3E}">
        <p14:creationId xmlns:p14="http://schemas.microsoft.com/office/powerpoint/2010/main" val="289986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8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3.svg"/><Relationship Id="rId10"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62.sv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26.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8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
            <a:ext cx="12192000" cy="68552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68" y="4211142"/>
            <a:ext cx="2129033" cy="26479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2981" y="1"/>
            <a:ext cx="1853031" cy="902133"/>
          </a:xfrm>
          <a:prstGeom prst="rect">
            <a:avLst/>
          </a:prstGeom>
        </p:spPr>
      </p:pic>
      <p:sp>
        <p:nvSpPr>
          <p:cNvPr id="12" name="Content Placeholder 2"/>
          <p:cNvSpPr txBox="1">
            <a:spLocks/>
          </p:cNvSpPr>
          <p:nvPr/>
        </p:nvSpPr>
        <p:spPr>
          <a:xfrm>
            <a:off x="304800" y="902134"/>
            <a:ext cx="11379200" cy="50612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2800" b="1" dirty="0" smtClean="0">
                <a:solidFill>
                  <a:srgbClr val="C00000"/>
                </a:solidFill>
                <a:latin typeface="Times New Roman" panose="02020603050405020304" pitchFamily="18" charset="0"/>
                <a:cs typeface="Times New Roman" panose="02020603050405020304" pitchFamily="18" charset="0"/>
              </a:rPr>
              <a:t>ỦY </a:t>
            </a:r>
            <a:r>
              <a:rPr lang="en-US" sz="2800" b="1" dirty="0">
                <a:solidFill>
                  <a:srgbClr val="C00000"/>
                </a:solidFill>
                <a:latin typeface="Times New Roman" panose="02020603050405020304" pitchFamily="18" charset="0"/>
                <a:cs typeface="Times New Roman" panose="02020603050405020304" pitchFamily="18" charset="0"/>
              </a:rPr>
              <a:t>BAN NHÂN DÂN HUYỆN AN LÃO</a:t>
            </a:r>
          </a:p>
          <a:p>
            <a:r>
              <a:rPr lang="en-US" sz="2800" b="1" dirty="0" smtClean="0">
                <a:solidFill>
                  <a:srgbClr val="002060"/>
                </a:solidFill>
                <a:latin typeface="Times New Roman" panose="02020603050405020304" pitchFamily="18" charset="0"/>
                <a:cs typeface="Times New Roman" panose="02020603050405020304" pitchFamily="18" charset="0"/>
              </a:rPr>
              <a:t>TRƯỜNG </a:t>
            </a:r>
            <a:r>
              <a:rPr lang="en-US" sz="2800" b="1" dirty="0">
                <a:solidFill>
                  <a:srgbClr val="002060"/>
                </a:solidFill>
                <a:latin typeface="Times New Roman" panose="02020603050405020304" pitchFamily="18" charset="0"/>
                <a:cs typeface="Times New Roman" panose="02020603050405020304" pitchFamily="18" charset="0"/>
              </a:rPr>
              <a:t>TIỂU HỌC BÁT TRANG</a:t>
            </a:r>
          </a:p>
          <a:p>
            <a:r>
              <a:rPr lang="en-US" sz="4800" b="1" dirty="0" smtClean="0">
                <a:solidFill>
                  <a:srgbClr val="FF0000"/>
                </a:solidFill>
                <a:latin typeface="Times New Roman" panose="02020603050405020304" pitchFamily="18" charset="0"/>
                <a:cs typeface="Times New Roman" panose="02020603050405020304" pitchFamily="18" charset="0"/>
              </a:rPr>
              <a:t>BÀI GIẢNG ĐIỆN TỬ TUẦN 12</a:t>
            </a:r>
          </a:p>
          <a:p>
            <a:r>
              <a:rPr lang="en-US" b="1" dirty="0" smtClean="0">
                <a:solidFill>
                  <a:schemeClr val="accent2"/>
                </a:solidFill>
                <a:latin typeface="Times New Roman" panose="02020603050405020304" pitchFamily="18" charset="0"/>
                <a:cs typeface="Times New Roman" panose="02020603050405020304" pitchFamily="18" charset="0"/>
              </a:rPr>
              <a:t>GV: NGUYỄN THỊ VĨNH</a:t>
            </a:r>
            <a:endParaRPr lang="en-US" b="1" dirty="0">
              <a:solidFill>
                <a:schemeClr val="accent2"/>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400" b="1" dirty="0" err="1">
              <a:solidFill>
                <a:srgbClr val="002060"/>
              </a:solidFill>
              <a:latin typeface="Times New Roman" panose="02020603050405020304" pitchFamily="18" charset="0"/>
              <a:cs typeface="Times New Roman" panose="02020603050405020304" pitchFamily="18" charset="0"/>
            </a:endParaRPr>
          </a:p>
        </p:txBody>
      </p:sp>
      <p:pic>
        <p:nvPicPr>
          <p:cNvPr id="18" name="图片 8" descr="1559c224c4d5100e6cd23e0b878086d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3109595"/>
            <a:ext cx="3741420" cy="3741420"/>
          </a:xfrm>
          <a:prstGeom prst="rect">
            <a:avLst/>
          </a:prstGeom>
        </p:spPr>
      </p:pic>
      <p:pic>
        <p:nvPicPr>
          <p:cNvPr id="19" name="图片 12" descr="2e2443d50be4edde0f92218bf07fa4eb"/>
          <p:cNvPicPr>
            <a:picLocks noChangeAspect="1"/>
          </p:cNvPicPr>
          <p:nvPr/>
        </p:nvPicPr>
        <p:blipFill>
          <a:blip r:embed="rId7"/>
          <a:stretch>
            <a:fillRect/>
          </a:stretch>
        </p:blipFill>
        <p:spPr>
          <a:xfrm>
            <a:off x="1198633" y="-90650"/>
            <a:ext cx="1263015" cy="1191260"/>
          </a:xfrm>
          <a:prstGeom prst="rect">
            <a:avLst/>
          </a:prstGeom>
        </p:spPr>
      </p:pic>
      <p:pic>
        <p:nvPicPr>
          <p:cNvPr id="20"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7" y="231775"/>
            <a:ext cx="1769745" cy="1663700"/>
          </a:xfrm>
          <a:prstGeom prst="rect">
            <a:avLst/>
          </a:prstGeom>
        </p:spPr>
      </p:pic>
      <p:pic>
        <p:nvPicPr>
          <p:cNvPr id="21"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29644" y="3848100"/>
            <a:ext cx="3062357" cy="2660766"/>
          </a:xfrm>
          <a:prstGeom prst="rect">
            <a:avLst/>
          </a:prstGeom>
        </p:spPr>
      </p:pic>
      <p:pic>
        <p:nvPicPr>
          <p:cNvPr id="22"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1110" y="-58994"/>
            <a:ext cx="5380724" cy="740900"/>
          </a:xfrm>
          <a:prstGeom prst="rect">
            <a:avLst/>
          </a:prstGeom>
        </p:spPr>
      </p:pic>
      <p:pic>
        <p:nvPicPr>
          <p:cNvPr id="23" name="图片 2">
            <a:extLst>
              <a:ext uri="{FF2B5EF4-FFF2-40B4-BE49-F238E27FC236}">
                <a16:creationId xmlns:a16="http://schemas.microsoft.com/office/drawing/2014/main" id="{46C6F2F0-99D1-47C3-959F-ECAC63A90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0386" y="-58994"/>
            <a:ext cx="5380724" cy="740900"/>
          </a:xfrm>
          <a:prstGeom prst="rect">
            <a:avLst/>
          </a:prstGeom>
        </p:spPr>
      </p:pic>
      <p:cxnSp>
        <p:nvCxnSpPr>
          <p:cNvPr id="3" name="Straight Connector 2"/>
          <p:cNvCxnSpPr/>
          <p:nvPr/>
        </p:nvCxnSpPr>
        <p:spPr>
          <a:xfrm flipV="1">
            <a:off x="4225636" y="2369127"/>
            <a:ext cx="3034146" cy="1385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2450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63393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29555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8826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70767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1542502" y="1846308"/>
            <a:ext cx="9944421" cy="1754326"/>
          </a:xfrm>
          <a:prstGeom prst="rect">
            <a:avLst/>
          </a:prstGeom>
          <a:noFill/>
        </p:spPr>
        <p:txBody>
          <a:bodyPr wrap="square">
            <a:spAutoFit/>
          </a:bodyPr>
          <a:lstStyle/>
          <a:p>
            <a:pPr lvl="0" algn="just">
              <a:defRPr/>
            </a:pPr>
            <a:r>
              <a:rPr lang="en-US" altLang="zh-CN" sz="3600" b="1" dirty="0" err="1">
                <a:solidFill>
                  <a:srgbClr val="339933"/>
                </a:solidFill>
                <a:latin typeface="HP001 5 hàng 1 ô ly" panose="020B0603050302020204" pitchFamily="34" charset="0"/>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3600" b="1" dirty="0">
                <a:solidFill>
                  <a:srgbClr val="339933"/>
                </a:solidFill>
                <a:latin typeface="HP001 5 hàng 1 ô ly" panose="020B0603050302020204" pitchFamily="34" charset="0"/>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3600" b="1" dirty="0" err="1">
                <a:solidFill>
                  <a:srgbClr val="339933"/>
                </a:solidFill>
                <a:latin typeface="HP001 5 hàng 1 ô ly" panose="020B0603050302020204" pitchFamily="34" charset="0"/>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3600" b="1" dirty="0">
                <a:solidFill>
                  <a:srgbClr val="339933"/>
                </a:solidFill>
                <a:latin typeface="HP001 5 hàng 1 ô ly" panose="020B0603050302020204" pitchFamily="34" charset="0"/>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3600" b="1" dirty="0">
                <a:solidFill>
                  <a:srgbClr val="339933"/>
                </a:solidFill>
                <a:latin typeface="HP001 5 hàng 1 ô ly" panose="020B0603050302020204" pitchFamily="34" charset="0"/>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3600" b="1" i="0" u="none" strike="noStrike" kern="1200" cap="none" spc="0" normalizeH="0" baseline="0" noProof="0" dirty="0">
              <a:ln>
                <a:noFill/>
              </a:ln>
              <a:solidFill>
                <a:srgbClr val="F79646">
                  <a:lumMod val="50000"/>
                </a:srgbClr>
              </a:solidFill>
              <a:effectLst/>
              <a:uLnTx/>
              <a:uFillTx/>
              <a:latin typeface="HP001 5 hàng 1 ô ly" panose="020B0603050302020204" pitchFamily="34"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698606" y="60057"/>
            <a:ext cx="4828450" cy="1603387"/>
          </a:xfrm>
          <a:prstGeom prst="rect">
            <a:avLst/>
          </a:prstGeom>
        </p:spPr>
      </p:pic>
    </p:spTree>
    <p:extLst>
      <p:ext uri="{BB962C8B-B14F-4D97-AF65-F5344CB8AC3E}">
        <p14:creationId xmlns:p14="http://schemas.microsoft.com/office/powerpoint/2010/main" val="405550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672519" y="1593412"/>
            <a:ext cx="9406943" cy="3438442"/>
          </a:xfrm>
          <a:prstGeom prst="rect">
            <a:avLst/>
          </a:prstGeom>
        </p:spPr>
      </p:pic>
    </p:spTree>
    <p:extLst>
      <p:ext uri="{BB962C8B-B14F-4D97-AF65-F5344CB8AC3E}">
        <p14:creationId xmlns:p14="http://schemas.microsoft.com/office/powerpoint/2010/main" val="203158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2726607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3916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74150" y="26580"/>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8" name="Picture 11"/>
          <p:cNvPicPr>
            <a:picLocks noChangeAspect="1"/>
          </p:cNvPicPr>
          <p:nvPr/>
        </p:nvPicPr>
        <p:blipFill>
          <a:blip r:embed="rId9"/>
          <a:srcRect/>
          <a:stretch>
            <a:fillRect/>
          </a:stretch>
        </p:blipFill>
        <p:spPr>
          <a:xfrm rot="8577343">
            <a:off x="564945" y="5010860"/>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8712" y="1830838"/>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9803" y="684135"/>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6943" y="2091466"/>
            <a:ext cx="1791664" cy="630400"/>
          </a:xfrm>
          <a:prstGeom prst="rect">
            <a:avLst/>
          </a:prstGeom>
        </p:spPr>
      </p:pic>
      <p:pic>
        <p:nvPicPr>
          <p:cNvPr id="4"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715790" y="3651772"/>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193265" y="1313016"/>
            <a:ext cx="3182388" cy="1457070"/>
          </a:xfrm>
          <a:prstGeom prst="rect">
            <a:avLst/>
          </a:prstGeom>
        </p:spPr>
      </p:pic>
      <p:pic>
        <p:nvPicPr>
          <p:cNvPr id="9" name="Picture 8">
            <a:extLst>
              <a:ext uri="{FF2B5EF4-FFF2-40B4-BE49-F238E27FC236}">
                <a16:creationId xmlns:a16="http://schemas.microsoft.com/office/drawing/2014/main" id="{E3611703-D509-B7C8-607C-151574846D92}"/>
              </a:ext>
            </a:extLst>
          </p:cNvPr>
          <p:cNvPicPr>
            <a:picLocks noChangeAspect="1"/>
          </p:cNvPicPr>
          <p:nvPr/>
        </p:nvPicPr>
        <p:blipFill>
          <a:blip r:embed="rId17"/>
          <a:stretch>
            <a:fillRect/>
          </a:stretch>
        </p:blipFill>
        <p:spPr>
          <a:xfrm>
            <a:off x="1962490" y="2770086"/>
            <a:ext cx="7200000" cy="2767824"/>
          </a:xfrm>
          <a:prstGeom prst="rect">
            <a:avLst/>
          </a:prstGeom>
        </p:spPr>
      </p:pic>
      <p:sp>
        <p:nvSpPr>
          <p:cNvPr id="19" name="Content Placeholder 2"/>
          <p:cNvSpPr txBox="1">
            <a:spLocks/>
          </p:cNvSpPr>
          <p:nvPr/>
        </p:nvSpPr>
        <p:spPr>
          <a:xfrm>
            <a:off x="5096798" y="379348"/>
            <a:ext cx="2135627" cy="1211085"/>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4000" b="1" dirty="0" smtClean="0">
                <a:solidFill>
                  <a:srgbClr val="C00000"/>
                </a:solidFill>
                <a:latin typeface="Times New Roman" panose="02020603050405020304" pitchFamily="18" charset="0"/>
                <a:cs typeface="Times New Roman" panose="02020603050405020304" pitchFamily="18" charset="0"/>
              </a:rPr>
              <a:t>BÀI 21</a:t>
            </a:r>
            <a:endParaRPr lang="en-US" sz="4000" b="1" dirty="0" smtClean="0">
              <a:solidFill>
                <a:schemeClr val="accent2"/>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400" b="1" dirty="0" err="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793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96968" y="5146687"/>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3044793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002060"/>
                  </a:solidFill>
                  <a:effectLst/>
                  <a:latin typeface="CAMew Roman"/>
                  <a:ea typeface="Calibri" panose="020F0502020204030204" pitchFamily="34" charset="0"/>
                </a:rPr>
                <a:t>Bài</a:t>
              </a:r>
              <a:r>
                <a:rPr lang="en-US" sz="3200" b="1" dirty="0">
                  <a:solidFill>
                    <a:srgbClr val="002060"/>
                  </a:solidFill>
                  <a:effectLst/>
                  <a:latin typeface="CAMew Roman"/>
                  <a:ea typeface="Calibri" panose="020F0502020204030204" pitchFamily="34" charset="0"/>
                </a:rPr>
                <a:t> 1. </a:t>
              </a:r>
              <a:r>
                <a:rPr lang="en-US" sz="3200" b="1" dirty="0" err="1">
                  <a:solidFill>
                    <a:srgbClr val="002060"/>
                  </a:solidFill>
                  <a:effectLst/>
                  <a:latin typeface="CAMew Roman"/>
                  <a:ea typeface="Calibri" panose="020F0502020204030204" pitchFamily="34" charset="0"/>
                </a:rPr>
                <a:t>Đọc</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bài</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hướng</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dẫn</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dưới</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đây</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và</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thực</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hiện</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yêu</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cầu</a:t>
              </a:r>
              <a:endParaRPr lang="en-US" sz="32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29157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2420141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33218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625679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561</Words>
  <Application>Microsoft Office PowerPoint</Application>
  <PresentationFormat>Widescreen</PresentationFormat>
  <Paragraphs>38</Paragraphs>
  <Slides>15</Slides>
  <Notes>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맑은 고딕</vt:lpstr>
      <vt:lpstr>Arial</vt:lpstr>
      <vt:lpstr>Arial-Rounded</vt:lpstr>
      <vt:lpstr>Calibri</vt:lpstr>
      <vt:lpstr>Calibri Light</vt:lpstr>
      <vt:lpstr>CAMew Roman</vt:lpstr>
      <vt:lpstr>HP001 5 hàng 1 ô ly</vt:lpstr>
      <vt:lpstr>Nunito black</vt:lpstr>
      <vt:lpstr>Times New Roman</vt:lpstr>
      <vt:lpstr>UTM Avo</vt:lpstr>
      <vt:lpstr>Wingdings</vt:lpstr>
      <vt:lpstr>三极真喵简体</vt:lpstr>
      <vt:lpstr>思源黑体 CN Normal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2024-11-24T16:01:43Z</dcterms:created>
  <dcterms:modified xsi:type="dcterms:W3CDTF">2024-11-24T16:13:12Z</dcterms:modified>
</cp:coreProperties>
</file>