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282" r:id="rId2"/>
    <p:sldId id="4307" r:id="rId3"/>
    <p:sldId id="4284" r:id="rId4"/>
    <p:sldId id="4302" r:id="rId5"/>
    <p:sldId id="4336" r:id="rId6"/>
    <p:sldId id="4290" r:id="rId7"/>
    <p:sldId id="4337" r:id="rId8"/>
    <p:sldId id="4338" r:id="rId9"/>
    <p:sldId id="4339" r:id="rId10"/>
    <p:sldId id="4340" r:id="rId11"/>
    <p:sldId id="4363" r:id="rId12"/>
    <p:sldId id="4341" r:id="rId13"/>
    <p:sldId id="4297" r:id="rId14"/>
    <p:sldId id="4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4" d="100"/>
          <a:sy n="74" d="100"/>
        </p:scale>
        <p:origin x="3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8701E-C7A6-4E9E-B321-4D7A453F2EE1}"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03738-5365-4619-8992-E9247C3D0AC9}" type="slidenum">
              <a:rPr lang="en-US" smtClean="0"/>
              <a:t>‹#›</a:t>
            </a:fld>
            <a:endParaRPr lang="en-US"/>
          </a:p>
        </p:txBody>
      </p:sp>
    </p:spTree>
    <p:extLst>
      <p:ext uri="{BB962C8B-B14F-4D97-AF65-F5344CB8AC3E}">
        <p14:creationId xmlns:p14="http://schemas.microsoft.com/office/powerpoint/2010/main" val="5656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473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258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5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94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các em có biết vật gì dùng để giữ nhiệt cả mùa đông và mùa hè? (Bình giữ nhiệt). Nó dùng để làm gì? (giữ ấm vào mùa đông, giữ lạnh vào mùa hè)</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ý tưởng thực hiện: nước lạnh tác dụng như thế nào đối với sự vật xung quanh? Nếu để thìa ở trên mặt cốc thì như thế nào? Nếu thả thìa trực tiếp vào cốc nước đá thì hienj tượng gì sẽ xảy ra?</a:t>
            </a:r>
          </a:p>
          <a:p>
            <a:r>
              <a:rPr lang="en-US"/>
              <a:t>(</a:t>
            </a:r>
            <a:r>
              <a:rPr lang="vi-VN"/>
              <a:t>Sau một thời gian thì phần cán thìa lạnh đi, vì kim loại dẫn nhiệt rất tốt, phần thìa ngập trong nước nhận được nhiệt năng của nước truyền cho, sau đó nó dẫn nhiệt đến cán thìa và làm cán thìa lạnh đi</a:t>
            </a:r>
            <a:r>
              <a:rPr lang="en-US"/>
              <a:t>)</a:t>
            </a:r>
          </a:p>
          <a:p>
            <a:r>
              <a:rPr lang="en-US"/>
              <a:t>Như</a:t>
            </a:r>
            <a:r>
              <a:rPr lang="en-US" baseline="0"/>
              <a:t> vậy, chúng ta nên làm thí nghiệm như thế nào? (thả 4 thìa vào cốc nước đá, sau một thời gian dung tay sờ cán thìa xem độ lạnh như thế nào, từ đó kết luận về tính dẫn nhiệt của các loại thìa)</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thực hiện thí nghiệm như đã đề xuất, ghi chép lại kết quả thí nghiệm</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và 2 kết hợp với bảng thí nghiệm của hoạt động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358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905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095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3F94-E87A-5FAD-3BD8-2D9F129CE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2818BF-2F00-1685-5747-E334ABF69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3485A7-892A-7241-AA74-905C537DFD0F}"/>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5" name="Footer Placeholder 4">
            <a:extLst>
              <a:ext uri="{FF2B5EF4-FFF2-40B4-BE49-F238E27FC236}">
                <a16:creationId xmlns:a16="http://schemas.microsoft.com/office/drawing/2014/main" id="{C4402616-C659-C326-64E8-F1A99127D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623E5-C9EB-6B18-0A6F-0B80A168A06E}"/>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370502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ED1DA-2073-B93C-46D4-2CB4548985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11C5A7-F21B-A4F2-4A1B-5C356FA86F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2926F-8F6F-FD47-ACCE-330506A3BDDE}"/>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5" name="Footer Placeholder 4">
            <a:extLst>
              <a:ext uri="{FF2B5EF4-FFF2-40B4-BE49-F238E27FC236}">
                <a16:creationId xmlns:a16="http://schemas.microsoft.com/office/drawing/2014/main" id="{C9FABBC9-0995-1DFF-74AD-45FE70060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7092A-FD30-31A6-1096-BD5C91D50B88}"/>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142107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4F9CF5-B20A-918D-468D-2B372C491B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3E1A7E-CB0E-8CB8-7E1C-CC77CE29C0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4ADCE-1265-261E-D0F1-4A7CBDFAF75C}"/>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5" name="Footer Placeholder 4">
            <a:extLst>
              <a:ext uri="{FF2B5EF4-FFF2-40B4-BE49-F238E27FC236}">
                <a16:creationId xmlns:a16="http://schemas.microsoft.com/office/drawing/2014/main" id="{7F0C7147-4F53-2644-4E67-32768BDC6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96E79-BBA7-9488-FB62-3D47B15E77DD}"/>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289118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F008-BE1A-F519-2C72-B54DD1197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3D99F-3502-B390-31D2-F8857C225A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DC605-EB49-61C2-48D1-70CCEE49B0BE}"/>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5" name="Footer Placeholder 4">
            <a:extLst>
              <a:ext uri="{FF2B5EF4-FFF2-40B4-BE49-F238E27FC236}">
                <a16:creationId xmlns:a16="http://schemas.microsoft.com/office/drawing/2014/main" id="{3FF8180B-F1EC-69E5-7B49-34C72F872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18B1B-F73F-FCDD-7DB0-77A5E8F8FB47}"/>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362073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EE9F-72D3-6E29-322F-BDBE64B7B9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A825C0-E268-F8E1-0BB0-67E598438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97D4A-34E7-528F-C325-4E5857D8B1C1}"/>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5" name="Footer Placeholder 4">
            <a:extLst>
              <a:ext uri="{FF2B5EF4-FFF2-40B4-BE49-F238E27FC236}">
                <a16:creationId xmlns:a16="http://schemas.microsoft.com/office/drawing/2014/main" id="{3FA50538-EF60-4417-A6C3-569580278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941C2-2643-CF87-B5AE-5FB0D9B00F29}"/>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416451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CD71-5613-3D1C-58E6-76EB99B424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E97C8B-D5B6-1F82-56B0-58298CFB88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04BC7C-95B3-B7AF-3883-83C1FBD32C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C2C0F-7137-7109-314B-5A411D981AFD}"/>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6" name="Footer Placeholder 5">
            <a:extLst>
              <a:ext uri="{FF2B5EF4-FFF2-40B4-BE49-F238E27FC236}">
                <a16:creationId xmlns:a16="http://schemas.microsoft.com/office/drawing/2014/main" id="{5C208A1A-EF77-9EBF-2EDC-4C3931300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EE356-C7DC-EE22-643C-DB6FAB0C4BC1}"/>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368122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1FEB-58E4-FDBE-A333-77158944A3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5B680B-52F6-D092-E87F-A2EBD886BB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0668C6-6195-18EC-729B-07E74DC85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260E4-A367-70CB-A137-15E871C85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ADB67D-0ECB-E769-05A8-87AE5ED9F8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3A9D8C-08A9-64D0-CDA8-B4D2CD16F02B}"/>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8" name="Footer Placeholder 7">
            <a:extLst>
              <a:ext uri="{FF2B5EF4-FFF2-40B4-BE49-F238E27FC236}">
                <a16:creationId xmlns:a16="http://schemas.microsoft.com/office/drawing/2014/main" id="{F69E3EE1-D600-7A04-E3EF-45263D5E80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7784E4-D409-ADE3-C146-EC2C149BD426}"/>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79606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AF68-936A-E4FE-2ACB-B1480ED83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C8234-A58A-9AF4-EA3B-891A24563274}"/>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4" name="Footer Placeholder 3">
            <a:extLst>
              <a:ext uri="{FF2B5EF4-FFF2-40B4-BE49-F238E27FC236}">
                <a16:creationId xmlns:a16="http://schemas.microsoft.com/office/drawing/2014/main" id="{6592C65D-248F-48CA-CEE9-FEA2DA3A63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C0B45D-83C8-A5E1-17F8-173D859C3F32}"/>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429011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ACD0B7-875E-1496-4ADE-DED19B471E21}"/>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3" name="Footer Placeholder 2">
            <a:extLst>
              <a:ext uri="{FF2B5EF4-FFF2-40B4-BE49-F238E27FC236}">
                <a16:creationId xmlns:a16="http://schemas.microsoft.com/office/drawing/2014/main" id="{CB8D6AD7-F1EE-DA9F-DEA1-971D2590C3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D4805B-1765-3C9C-E551-8BA37A0523BA}"/>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27461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A927-7CE9-A727-8C2A-5B3C7AD8A6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86E428-77E3-3666-2534-80FD1E225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975A03-646B-D45D-BB4B-FCB08E8C5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B887A-13C5-245B-ADE8-FA48356586E6}"/>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6" name="Footer Placeholder 5">
            <a:extLst>
              <a:ext uri="{FF2B5EF4-FFF2-40B4-BE49-F238E27FC236}">
                <a16:creationId xmlns:a16="http://schemas.microsoft.com/office/drawing/2014/main" id="{517BFBF4-96F2-BD0C-2CCC-12F635F32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624E2B-6ABD-E7D5-23A5-BADB85B08CB1}"/>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152390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DF30-9618-BC1A-529C-0902D739CA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EBB2D6-E0A7-7DCD-587E-411CD96E26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900C7F-A1C6-59B5-80FE-571B19EF4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12FB9-E77B-92B9-5442-C421508971C1}"/>
              </a:ext>
            </a:extLst>
          </p:cNvPr>
          <p:cNvSpPr>
            <a:spLocks noGrp="1"/>
          </p:cNvSpPr>
          <p:nvPr>
            <p:ph type="dt" sz="half" idx="10"/>
          </p:nvPr>
        </p:nvSpPr>
        <p:spPr/>
        <p:txBody>
          <a:bodyPr/>
          <a:lstStyle/>
          <a:p>
            <a:fld id="{54C4BF11-C355-43CE-950E-75D0A50FFE43}" type="datetimeFigureOut">
              <a:rPr lang="en-US" smtClean="0"/>
              <a:t>12/4/2024</a:t>
            </a:fld>
            <a:endParaRPr lang="en-US"/>
          </a:p>
        </p:txBody>
      </p:sp>
      <p:sp>
        <p:nvSpPr>
          <p:cNvPr id="6" name="Footer Placeholder 5">
            <a:extLst>
              <a:ext uri="{FF2B5EF4-FFF2-40B4-BE49-F238E27FC236}">
                <a16:creationId xmlns:a16="http://schemas.microsoft.com/office/drawing/2014/main" id="{E133B391-DA0D-8225-5733-6606A3F65A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A3D65-1787-0BBF-451F-C46746ED00F1}"/>
              </a:ext>
            </a:extLst>
          </p:cNvPr>
          <p:cNvSpPr>
            <a:spLocks noGrp="1"/>
          </p:cNvSpPr>
          <p:nvPr>
            <p:ph type="sldNum" sz="quarter" idx="12"/>
          </p:nvPr>
        </p:nvSpPr>
        <p:spPr/>
        <p:txBody>
          <a:bodyPr/>
          <a:lstStyle/>
          <a:p>
            <a:fld id="{5C9930D9-666C-41AA-8DA8-5135AB224454}" type="slidenum">
              <a:rPr lang="en-US" smtClean="0"/>
              <a:t>‹#›</a:t>
            </a:fld>
            <a:endParaRPr lang="en-US"/>
          </a:p>
        </p:txBody>
      </p:sp>
    </p:spTree>
    <p:extLst>
      <p:ext uri="{BB962C8B-B14F-4D97-AF65-F5344CB8AC3E}">
        <p14:creationId xmlns:p14="http://schemas.microsoft.com/office/powerpoint/2010/main" val="37905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38A5F-2F31-3D95-D65D-2C596FD58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B62E9D-6C4B-7F5B-8FDA-83910AE68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F0A21-48D3-07EC-0622-22FB5DDF19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4BF11-C355-43CE-950E-75D0A50FFE43}" type="datetimeFigureOut">
              <a:rPr lang="en-US" smtClean="0"/>
              <a:t>12/4/2024</a:t>
            </a:fld>
            <a:endParaRPr lang="en-US"/>
          </a:p>
        </p:txBody>
      </p:sp>
      <p:sp>
        <p:nvSpPr>
          <p:cNvPr id="5" name="Footer Placeholder 4">
            <a:extLst>
              <a:ext uri="{FF2B5EF4-FFF2-40B4-BE49-F238E27FC236}">
                <a16:creationId xmlns:a16="http://schemas.microsoft.com/office/drawing/2014/main" id="{9367F304-4C29-0BD7-8A6F-DEC33B1C9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C39634-187E-A888-B18B-FB5DC18CF7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930D9-666C-41AA-8DA8-5135AB224454}" type="slidenum">
              <a:rPr lang="en-US" smtClean="0"/>
              <a:t>‹#›</a:t>
            </a:fld>
            <a:endParaRPr lang="en-US"/>
          </a:p>
        </p:txBody>
      </p:sp>
    </p:spTree>
    <p:extLst>
      <p:ext uri="{BB962C8B-B14F-4D97-AF65-F5344CB8AC3E}">
        <p14:creationId xmlns:p14="http://schemas.microsoft.com/office/powerpoint/2010/main" val="369980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2730358" y="681013"/>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36537" y="5758000"/>
            <a:ext cx="1089462" cy="981138"/>
            <a:chOff x="3686897" y="5777471"/>
            <a:chExt cx="1089462" cy="981138"/>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7" y="5777471"/>
              <a:ext cx="1089462" cy="981138"/>
            </a:xfrm>
            <a:custGeom>
              <a:avLst/>
              <a:gdLst>
                <a:gd name="connsiteX0" fmla="*/ 0 w 975161"/>
                <a:gd name="connsiteY0" fmla="*/ 490569 h 981137"/>
                <a:gd name="connsiteX1" fmla="*/ 487581 w 975161"/>
                <a:gd name="connsiteY1" fmla="*/ 0 h 981137"/>
                <a:gd name="connsiteX2" fmla="*/ 975162 w 975161"/>
                <a:gd name="connsiteY2" fmla="*/ 490569 h 981137"/>
                <a:gd name="connsiteX3" fmla="*/ 487581 w 975161"/>
                <a:gd name="connsiteY3" fmla="*/ 981138 h 981137"/>
                <a:gd name="connsiteX4" fmla="*/ 0 w 975161"/>
                <a:gd name="connsiteY4" fmla="*/ 490569 h 981137"/>
                <a:gd name="connsiteX0" fmla="*/ 0 w 1089462"/>
                <a:gd name="connsiteY0" fmla="*/ 490569 h 981138"/>
                <a:gd name="connsiteX1" fmla="*/ 487581 w 1089462"/>
                <a:gd name="connsiteY1" fmla="*/ 0 h 981138"/>
                <a:gd name="connsiteX2" fmla="*/ 1089462 w 1089462"/>
                <a:gd name="connsiteY2" fmla="*/ 490569 h 981138"/>
                <a:gd name="connsiteX3" fmla="*/ 487581 w 1089462"/>
                <a:gd name="connsiteY3" fmla="*/ 981138 h 981138"/>
                <a:gd name="connsiteX4" fmla="*/ 0 w 1089462"/>
                <a:gd name="connsiteY4" fmla="*/ 490569 h 98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62" h="981138">
                  <a:moveTo>
                    <a:pt x="0" y="490569"/>
                  </a:moveTo>
                  <a:cubicBezTo>
                    <a:pt x="0" y="219635"/>
                    <a:pt x="306004" y="0"/>
                    <a:pt x="487581" y="0"/>
                  </a:cubicBezTo>
                  <a:cubicBezTo>
                    <a:pt x="669158" y="0"/>
                    <a:pt x="1089462" y="219635"/>
                    <a:pt x="1089462" y="490569"/>
                  </a:cubicBezTo>
                  <a:cubicBezTo>
                    <a:pt x="1089462" y="761503"/>
                    <a:pt x="669158" y="981138"/>
                    <a:pt x="487581" y="981138"/>
                  </a:cubicBezTo>
                  <a:cubicBezTo>
                    <a:pt x="306004" y="981138"/>
                    <a:pt x="0" y="761503"/>
                    <a:pt x="0" y="490569"/>
                  </a:cubicBezTo>
                  <a:close/>
                </a:path>
              </a:pathLst>
            </a:custGeom>
            <a:solidFill>
              <a:srgbClr val="FFC0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slop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971823" y="986916"/>
            <a:ext cx="9231027" cy="13234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2" name="Picture 1"/>
          <p:cNvPicPr>
            <a:picLocks noChangeAspect="1"/>
          </p:cNvPicPr>
          <p:nvPr/>
        </p:nvPicPr>
        <p:blipFill>
          <a:blip r:embed="rId4"/>
          <a:stretch>
            <a:fillRect/>
          </a:stretch>
        </p:blipFill>
        <p:spPr>
          <a:xfrm>
            <a:off x="3258359" y="3105619"/>
            <a:ext cx="6028571" cy="3752381"/>
          </a:xfrm>
          <a:prstGeom prst="rect">
            <a:avLst/>
          </a:prstGeom>
        </p:spPr>
      </p:pic>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sp>
        <p:nvSpPr>
          <p:cNvPr id="31" name="TextBox 30"/>
          <p:cNvSpPr txBox="1"/>
          <p:nvPr/>
        </p:nvSpPr>
        <p:spPr>
          <a:xfrm>
            <a:off x="1550593" y="5738866"/>
            <a:ext cx="2269467"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Bàn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là điện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Mặt bàn là</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stCxn id="32" idx="1"/>
          </p:cNvCxnSpPr>
          <p:nvPr/>
        </p:nvCxnSpPr>
        <p:spPr>
          <a:xfrm flipH="1">
            <a:off x="3075709" y="5238740"/>
            <a:ext cx="1239672" cy="2251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4" idx="1"/>
          </p:cNvCxnSpPr>
          <p:nvPr/>
        </p:nvCxnSpPr>
        <p:spPr>
          <a:xfrm flipH="1" flipV="1">
            <a:off x="3436536" y="4092467"/>
            <a:ext cx="878845" cy="20699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459951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phẳng quần áo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Bàn là gồm những bộ phận nào?</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9697" b="96364" l="7240" r="95928"/>
                    </a14:imgEffect>
                  </a14:imgLayer>
                </a14:imgProps>
              </a:ext>
            </a:extLst>
          </a:blip>
          <a:stretch>
            <a:fillRect/>
          </a:stretch>
        </p:blipFill>
        <p:spPr>
          <a:xfrm>
            <a:off x="1366377" y="3648421"/>
            <a:ext cx="2637900" cy="1969473"/>
          </a:xfrm>
          <a:prstGeom prst="rect">
            <a:avLst/>
          </a:prstGeom>
        </p:spPr>
      </p:pic>
    </p:spTree>
    <p:extLst>
      <p:ext uri="{BB962C8B-B14F-4D97-AF65-F5344CB8AC3E}">
        <p14:creationId xmlns:p14="http://schemas.microsoft.com/office/powerpoint/2010/main" val="32916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873731" y="740241"/>
            <a:ext cx="8948182" cy="2062103"/>
          </a:xfrm>
          <a:prstGeom prst="rect">
            <a:avLst/>
          </a:prstGeom>
          <a:noFill/>
        </p:spPr>
        <p:txBody>
          <a:bodyPr wrap="square" rtlCol="0">
            <a:spAutoFit/>
          </a:bodyPr>
          <a:lstStyle/>
          <a:p>
            <a:pPr lvl="0" algn="ctr">
              <a:defRPr/>
            </a:pPr>
            <a:r>
              <a:rPr lang="vi-VN" sz="3200">
                <a:solidFill>
                  <a:srgbClr val="002060"/>
                </a:solidFill>
                <a:latin typeface="Roboto" panose="02000000000000000000" pitchFamily="2" charset="0"/>
                <a:ea typeface="Roboto" panose="02000000000000000000" pitchFamily="2" charset="0"/>
              </a:rPr>
              <a:t>Khi tìm hiểu về đới lạnh, bạn An nhận thấy nhiều con vật như gấu, tuần lộc</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có bộ lông dày hơn những con vật ở đới ôn hoà hay đới nóng. Theo em,</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bộ lông dày có vai trò gì với các con vật?</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9" name="TextBox 28"/>
          <p:cNvSpPr txBox="1"/>
          <p:nvPr/>
        </p:nvSpPr>
        <p:spPr>
          <a:xfrm>
            <a:off x="2609434" y="5730968"/>
            <a:ext cx="7045448" cy="830997"/>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Bộ lông dày </a:t>
            </a:r>
            <a:r>
              <a:rPr lang="vi-VN" sz="2400">
                <a:solidFill>
                  <a:schemeClr val="bg1"/>
                </a:solidFill>
                <a:latin typeface="Roboto" panose="02000000000000000000" pitchFamily="2" charset="0"/>
                <a:ea typeface="Roboto" panose="02000000000000000000" pitchFamily="2" charset="0"/>
              </a:rPr>
              <a:t>đóng vai trò quan trọng đối với việc giữ ấm cơ thể</a:t>
            </a:r>
            <a:r>
              <a:rPr lang="en-US" sz="2400">
                <a:solidFill>
                  <a:schemeClr val="bg1"/>
                </a:solidFill>
                <a:latin typeface="Roboto" panose="02000000000000000000" pitchFamily="2" charset="0"/>
                <a:ea typeface="Roboto" panose="02000000000000000000" pitchFamily="2" charset="0"/>
              </a:rPr>
              <a:t> giúp chúng chịu được lạnh </a:t>
            </a:r>
          </a:p>
        </p:txBody>
      </p:sp>
      <p:pic>
        <p:nvPicPr>
          <p:cNvPr id="3" name="Picture 2"/>
          <p:cNvPicPr>
            <a:picLocks noChangeAspect="1"/>
          </p:cNvPicPr>
          <p:nvPr/>
        </p:nvPicPr>
        <p:blipFill>
          <a:blip r:embed="rId4"/>
          <a:stretch>
            <a:fillRect/>
          </a:stretch>
        </p:blipFill>
        <p:spPr>
          <a:xfrm>
            <a:off x="2740727" y="3015764"/>
            <a:ext cx="2929974" cy="239725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5"/>
          <a:stretch>
            <a:fillRect/>
          </a:stretch>
        </p:blipFill>
        <p:spPr>
          <a:xfrm>
            <a:off x="6347822" y="2984948"/>
            <a:ext cx="2929974" cy="24588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779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40319" y="2712054"/>
            <a:ext cx="5282930" cy="3600986"/>
          </a:xfrm>
          <a:prstGeom prst="rect">
            <a:avLst/>
          </a:prstGeom>
          <a:noFill/>
        </p:spPr>
        <p:txBody>
          <a:bodyPr wrap="square" rtlCol="0">
            <a:spAutoFit/>
          </a:bodyPr>
          <a:lstStyle/>
          <a:p>
            <a:r>
              <a:rPr lang="en-US" sz="2400" b="1">
                <a:solidFill>
                  <a:srgbClr val="002060"/>
                </a:solidFill>
                <a:latin typeface="Roboto" panose="02000000000000000000" pitchFamily="2" charset="0"/>
                <a:ea typeface="Roboto" panose="02000000000000000000" pitchFamily="2" charset="0"/>
              </a:rPr>
              <a:t>2. Em hãy nêu cấu tạo chính của giỏ giữ nhiệt cho ấm trà.</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endParaRPr lang="en-US" sz="2400">
              <a:solidFill>
                <a:srgbClr val="002060"/>
              </a:solidFill>
              <a:latin typeface="Roboto" panose="02000000000000000000" pitchFamily="2" charset="0"/>
              <a:ea typeface="Roboto" panose="02000000000000000000" pitchFamily="2" charset="0"/>
            </a:endParaRPr>
          </a:p>
          <a:p>
            <a:pPr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8" y="31772"/>
            <a:ext cx="1946043" cy="1342983"/>
          </a:xfrm>
          <a:prstGeom prst="rect">
            <a:avLst/>
          </a:prstGeom>
        </p:spPr>
      </p:pic>
      <p:sp>
        <p:nvSpPr>
          <p:cNvPr id="7" name="TextBox 6"/>
          <p:cNvSpPr txBox="1"/>
          <p:nvPr/>
        </p:nvSpPr>
        <p:spPr>
          <a:xfrm>
            <a:off x="1246425" y="1678135"/>
            <a:ext cx="9481826" cy="1046440"/>
          </a:xfrm>
          <a:prstGeom prst="rect">
            <a:avLst/>
          </a:prstGeom>
          <a:noFill/>
        </p:spPr>
        <p:txBody>
          <a:bodyPr wrap="square" rtlCol="0">
            <a:spAutoFit/>
          </a:bodyPr>
          <a:lstStyle/>
          <a:p>
            <a:pPr lvl="0" algn="just">
              <a:defRPr/>
            </a:pPr>
            <a:r>
              <a:rPr lang="vi-VN" sz="2400" b="1">
                <a:solidFill>
                  <a:srgbClr val="002060"/>
                </a:solidFill>
                <a:latin typeface="Roboto" panose="02000000000000000000" pitchFamily="2" charset="0"/>
                <a:ea typeface="Roboto" panose="02000000000000000000" pitchFamily="2" charset="0"/>
              </a:rPr>
              <a:t>1. Vì sao nhựa, len, dạ… thường được dùng để làm vật cách nhiệt</a:t>
            </a:r>
            <a:r>
              <a:rPr lang="en-US" sz="2400" b="1">
                <a:solidFill>
                  <a:srgbClr val="002060"/>
                </a:solidFill>
                <a:latin typeface="Roboto" panose="02000000000000000000" pitchFamily="2" charset="0"/>
                <a:ea typeface="Roboto" panose="02000000000000000000" pitchFamily="2" charset="0"/>
              </a:rPr>
              <a:t>?</a:t>
            </a:r>
          </a:p>
          <a:p>
            <a:pPr lvl="0" algn="just">
              <a:defRPr/>
            </a:pPr>
            <a:endParaRPr lang="en-US" sz="1400" b="1">
              <a:solidFill>
                <a:srgbClr val="002060"/>
              </a:solidFill>
              <a:latin typeface="Roboto" panose="02000000000000000000" pitchFamily="2" charset="0"/>
              <a:ea typeface="Roboto" panose="02000000000000000000" pitchFamily="2" charset="0"/>
            </a:endParaRPr>
          </a:p>
          <a:p>
            <a:pPr lvl="0" algn="just">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2" name="Rounded Rectangle 1"/>
          <p:cNvSpPr/>
          <p:nvPr/>
        </p:nvSpPr>
        <p:spPr>
          <a:xfrm>
            <a:off x="871870" y="1392865"/>
            <a:ext cx="9856381"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110848" y="2121082"/>
            <a:ext cx="70649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Vì</a:t>
            </a:r>
            <a:r>
              <a:rPr kumimoji="0" lang="en-US" sz="280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chúng có khả năng dẫn nhiệt kém</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5005493" y="3388058"/>
            <a:ext cx="5614016" cy="2638158"/>
          </a:xfrm>
          <a:prstGeom prst="rect">
            <a:avLst/>
          </a:prstGeom>
          <a:noFill/>
        </p:spPr>
        <p:txBody>
          <a:bodyPr wrap="square" rtlCol="0">
            <a:spAutoFit/>
          </a:bodyPr>
          <a:lstStyle/>
          <a:p>
            <a:pPr lvl="0" algn="just">
              <a:lnSpc>
                <a:spcPct val="120000"/>
              </a:lnSpc>
              <a:defRPr/>
            </a:pPr>
            <a:r>
              <a:rPr lang="vi-VN" sz="2800">
                <a:solidFill>
                  <a:schemeClr val="bg1"/>
                </a:solidFill>
                <a:latin typeface="Roboto" panose="02000000000000000000" pitchFamily="2" charset="0"/>
                <a:ea typeface="Roboto" panose="02000000000000000000" pitchFamily="2" charset="0"/>
              </a:rPr>
              <a:t>Giỏ ủ thường được làm từ các chất liệu như tre, nứa, lục bình, sứ</a:t>
            </a:r>
            <a:r>
              <a:rPr lang="en-US" sz="2800">
                <a:solidFill>
                  <a:schemeClr val="bg1"/>
                </a:solidFill>
                <a:latin typeface="Roboto" panose="02000000000000000000" pitchFamily="2" charset="0"/>
                <a:ea typeface="Roboto" panose="02000000000000000000" pitchFamily="2" charset="0"/>
              </a:rPr>
              <a:t>; bên trong có lớp lót bằng vải và xốp là các vật cách nhiệt giúp giữ nhiệt cho bình trà</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290777" y="2794402"/>
            <a:ext cx="2124075" cy="1691640"/>
          </a:xfrm>
          <a:prstGeom prst="rect">
            <a:avLst/>
          </a:prstGeom>
        </p:spPr>
      </p:pic>
    </p:spTree>
    <p:extLst>
      <p:ext uri="{BB962C8B-B14F-4D97-AF65-F5344CB8AC3E}">
        <p14:creationId xmlns:p14="http://schemas.microsoft.com/office/powerpoint/2010/main" val="573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357135" y="195440"/>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dụng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069141"/>
            <a:ext cx="8207519" cy="2149406"/>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40375" y="405483"/>
            <a:ext cx="7637921"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 CHƠI </a:t>
            </a:r>
            <a:r>
              <a:rPr lang="vi-VN" altLang="zh-CN" sz="3200" b="1">
                <a:solidFill>
                  <a:srgbClr val="002060"/>
                </a:solidFill>
                <a:latin typeface="Roboto" panose="02000000000000000000" pitchFamily="2" charset="0"/>
                <a:ea typeface="Roboto" panose="02000000000000000000" pitchFamily="2" charset="0"/>
              </a:rPr>
              <a:t>“</a:t>
            </a:r>
            <a:r>
              <a:rPr lang="en-US" altLang="zh-CN" sz="3200" b="1">
                <a:solidFill>
                  <a:srgbClr val="002060"/>
                </a:solidFill>
                <a:latin typeface="Roboto" panose="02000000000000000000" pitchFamily="2" charset="0"/>
                <a:ea typeface="Roboto" panose="02000000000000000000" pitchFamily="2" charset="0"/>
              </a:rPr>
              <a:t>AI NHANH HƠN</a:t>
            </a:r>
            <a:r>
              <a:rPr lang="vi-VN" altLang="zh-CN" sz="3200" b="1">
                <a:solidFill>
                  <a:srgbClr val="002060"/>
                </a:solidFill>
                <a:latin typeface="Roboto" panose="02000000000000000000" pitchFamily="2" charset="0"/>
                <a:ea typeface="Roboto" panose="02000000000000000000" pitchFamily="2" charset="0"/>
              </a:rPr>
              <a: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3121565" y="1181155"/>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742"/>
            <a:ext cx="2246550" cy="1550366"/>
          </a:xfrm>
          <a:prstGeom prst="rect">
            <a:avLst/>
          </a:prstGeom>
        </p:spPr>
      </p:pic>
      <p:sp>
        <p:nvSpPr>
          <p:cNvPr id="16" name="TextBox 15"/>
          <p:cNvSpPr txBox="1"/>
          <p:nvPr/>
        </p:nvSpPr>
        <p:spPr>
          <a:xfrm>
            <a:off x="178676" y="2336403"/>
            <a:ext cx="4694659" cy="1569660"/>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Thành viên các nhóm lần lượt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ghi các vật giúp giữ ấm vào mùa đông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 các vật giúp giữ mát vào mùa hè lên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178676" y="4096960"/>
            <a:ext cx="4694660" cy="830997"/>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Đội nào ghi được nhiều hơn sẽ</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thắng cuộc</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4"/>
          <a:stretch>
            <a:fillRect/>
          </a:stretch>
        </p:blipFill>
        <p:spPr>
          <a:xfrm>
            <a:off x="4030004" y="4610897"/>
            <a:ext cx="3685714" cy="2133333"/>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stretch>
            <a:fillRect/>
          </a:stretch>
        </p:blipFill>
        <p:spPr>
          <a:xfrm>
            <a:off x="8098513" y="4610897"/>
            <a:ext cx="3601012" cy="213333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6"/>
          <a:stretch>
            <a:fillRect/>
          </a:stretch>
        </p:blipFill>
        <p:spPr>
          <a:xfrm>
            <a:off x="6068291" y="1213943"/>
            <a:ext cx="4297919" cy="30445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089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8775061" flipH="1">
            <a:off x="5966571" y="1831680"/>
            <a:ext cx="4084462" cy="3947650"/>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solidFill>
            <a:srgbClr val="DFCEB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332840" y="373791"/>
            <a:ext cx="4842767"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6130636" y="2735533"/>
            <a:ext cx="3419346" cy="1938992"/>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Chúng mình cùng làm một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chiếc bình giữ nước ấm vào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mùa đông và giữ nước mát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vào mùa hè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1425" y="4419737"/>
            <a:ext cx="1436365" cy="203970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889" y="1791370"/>
            <a:ext cx="2373032" cy="36482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73494" y="2026228"/>
            <a:ext cx="4959179" cy="2607254"/>
          </a:xfrm>
          <a:custGeom>
            <a:avLst/>
            <a:gdLst>
              <a:gd name="connsiteX0" fmla="*/ 0 w 4959179"/>
              <a:gd name="connsiteY0" fmla="*/ 321981 h 1931845"/>
              <a:gd name="connsiteX1" fmla="*/ 321981 w 4959179"/>
              <a:gd name="connsiteY1" fmla="*/ 0 h 1931845"/>
              <a:gd name="connsiteX2" fmla="*/ 4637198 w 4959179"/>
              <a:gd name="connsiteY2" fmla="*/ 0 h 1931845"/>
              <a:gd name="connsiteX3" fmla="*/ 4959179 w 4959179"/>
              <a:gd name="connsiteY3" fmla="*/ 321981 h 1931845"/>
              <a:gd name="connsiteX4" fmla="*/ 4959179 w 4959179"/>
              <a:gd name="connsiteY4" fmla="*/ 1609864 h 1931845"/>
              <a:gd name="connsiteX5" fmla="*/ 4637198 w 4959179"/>
              <a:gd name="connsiteY5" fmla="*/ 1931845 h 1931845"/>
              <a:gd name="connsiteX6" fmla="*/ 321981 w 4959179"/>
              <a:gd name="connsiteY6" fmla="*/ 1931845 h 1931845"/>
              <a:gd name="connsiteX7" fmla="*/ 0 w 4959179"/>
              <a:gd name="connsiteY7" fmla="*/ 1609864 h 1931845"/>
              <a:gd name="connsiteX8" fmla="*/ 0 w 4959179"/>
              <a:gd name="connsiteY8" fmla="*/ 321981 h 1931845"/>
              <a:gd name="connsiteX0" fmla="*/ 0 w 4959179"/>
              <a:gd name="connsiteY0" fmla="*/ 321981 h 2305918"/>
              <a:gd name="connsiteX1" fmla="*/ 321981 w 4959179"/>
              <a:gd name="connsiteY1" fmla="*/ 0 h 2305918"/>
              <a:gd name="connsiteX2" fmla="*/ 4637198 w 4959179"/>
              <a:gd name="connsiteY2" fmla="*/ 0 h 2305918"/>
              <a:gd name="connsiteX3" fmla="*/ 4959179 w 4959179"/>
              <a:gd name="connsiteY3" fmla="*/ 321981 h 2305918"/>
              <a:gd name="connsiteX4" fmla="*/ 4959179 w 4959179"/>
              <a:gd name="connsiteY4" fmla="*/ 1609864 h 2305918"/>
              <a:gd name="connsiteX5" fmla="*/ 4637198 w 4959179"/>
              <a:gd name="connsiteY5" fmla="*/ 1931845 h 2305918"/>
              <a:gd name="connsiteX6" fmla="*/ 3366518 w 4959179"/>
              <a:gd name="connsiteY6" fmla="*/ 2305918 h 2305918"/>
              <a:gd name="connsiteX7" fmla="*/ 0 w 4959179"/>
              <a:gd name="connsiteY7" fmla="*/ 1609864 h 2305918"/>
              <a:gd name="connsiteX8" fmla="*/ 0 w 4959179"/>
              <a:gd name="connsiteY8" fmla="*/ 321981 h 2305918"/>
              <a:gd name="connsiteX0" fmla="*/ 0 w 4959179"/>
              <a:gd name="connsiteY0" fmla="*/ 321981 h 2326700"/>
              <a:gd name="connsiteX1" fmla="*/ 321981 w 4959179"/>
              <a:gd name="connsiteY1" fmla="*/ 0 h 2326700"/>
              <a:gd name="connsiteX2" fmla="*/ 4637198 w 4959179"/>
              <a:gd name="connsiteY2" fmla="*/ 0 h 2326700"/>
              <a:gd name="connsiteX3" fmla="*/ 4959179 w 4959179"/>
              <a:gd name="connsiteY3" fmla="*/ 321981 h 2326700"/>
              <a:gd name="connsiteX4" fmla="*/ 4959179 w 4959179"/>
              <a:gd name="connsiteY4" fmla="*/ 1609864 h 2326700"/>
              <a:gd name="connsiteX5" fmla="*/ 3307162 w 4959179"/>
              <a:gd name="connsiteY5" fmla="*/ 2326700 h 2326700"/>
              <a:gd name="connsiteX6" fmla="*/ 3366518 w 4959179"/>
              <a:gd name="connsiteY6" fmla="*/ 2305918 h 2326700"/>
              <a:gd name="connsiteX7" fmla="*/ 0 w 4959179"/>
              <a:gd name="connsiteY7" fmla="*/ 1609864 h 2326700"/>
              <a:gd name="connsiteX8" fmla="*/ 0 w 4959179"/>
              <a:gd name="connsiteY8" fmla="*/ 321981 h 2326700"/>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179" h="2607254">
                <a:moveTo>
                  <a:pt x="0" y="321981"/>
                </a:moveTo>
                <a:cubicBezTo>
                  <a:pt x="0" y="144156"/>
                  <a:pt x="144156" y="0"/>
                  <a:pt x="321981" y="0"/>
                </a:cubicBezTo>
                <a:lnTo>
                  <a:pt x="4637198" y="0"/>
                </a:lnTo>
                <a:cubicBezTo>
                  <a:pt x="4815023" y="0"/>
                  <a:pt x="4959179" y="144156"/>
                  <a:pt x="4959179" y="321981"/>
                </a:cubicBezTo>
                <a:lnTo>
                  <a:pt x="4959179" y="1609864"/>
                </a:lnTo>
                <a:cubicBezTo>
                  <a:pt x="4959179" y="2039158"/>
                  <a:pt x="3562215" y="2160468"/>
                  <a:pt x="3307162" y="2326700"/>
                </a:cubicBezTo>
                <a:cubicBezTo>
                  <a:pt x="1868756" y="2326700"/>
                  <a:pt x="4867269" y="2607254"/>
                  <a:pt x="3428863" y="2607254"/>
                </a:cubicBezTo>
                <a:cubicBezTo>
                  <a:pt x="3251038" y="2607254"/>
                  <a:pt x="0" y="2039158"/>
                  <a:pt x="0" y="1609864"/>
                </a:cubicBezTo>
                <a:lnTo>
                  <a:pt x="0" y="321981"/>
                </a:lnTo>
                <a:close/>
              </a:path>
            </a:pathLst>
          </a:cu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7223702" y="2225718"/>
            <a:ext cx="4556443" cy="1569660"/>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Đ</a:t>
            </a:r>
            <a:r>
              <a:rPr lang="vi-VN" sz="2400">
                <a:solidFill>
                  <a:srgbClr val="002060"/>
                </a:solidFill>
                <a:latin typeface="Roboto" panose="02000000000000000000" pitchFamily="2" charset="0"/>
                <a:ea typeface="Roboto" panose="02000000000000000000" pitchFamily="2" charset="0"/>
              </a:rPr>
              <a:t>ề xuất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cách làm thí nghiệm kiểm tra xem loại thìa nào dẫn nhiệt tốt, loại thìa nào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dẫn nhiệt kém</a:t>
            </a:r>
            <a:r>
              <a:rPr lang="en-US" sz="2400">
                <a:solidFill>
                  <a:srgbClr val="002060"/>
                </a:solidFill>
                <a:latin typeface="Roboto" panose="02000000000000000000" pitchFamily="2" charset="0"/>
                <a:ea typeface="Roboto" panose="02000000000000000000" pitchFamily="2" charset="0"/>
              </a:rPr>
              <a:t> với các vật sau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7541" t="4722" r="21801" b="7047"/>
          <a:stretch/>
        </p:blipFill>
        <p:spPr>
          <a:xfrm>
            <a:off x="2164215" y="1927462"/>
            <a:ext cx="4499265" cy="3512127"/>
          </a:xfrm>
          <a:prstGeom prst="rect">
            <a:avLst/>
          </a:prstGeom>
        </p:spPr>
      </p:pic>
      <p:sp>
        <p:nvSpPr>
          <p:cNvPr id="33" name="TextBox 32"/>
          <p:cNvSpPr txBox="1"/>
          <p:nvPr/>
        </p:nvSpPr>
        <p:spPr>
          <a:xfrm>
            <a:off x="536877" y="276039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Cốc nước đá</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p:cNvSpPr txBox="1"/>
          <p:nvPr/>
        </p:nvSpPr>
        <p:spPr>
          <a:xfrm>
            <a:off x="1028699" y="3958072"/>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1943665" y="4835452"/>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5132764" y="3195668"/>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5912279" y="4471730"/>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5" name="Straight Connector 4"/>
          <p:cNvCxnSpPr/>
          <p:nvPr/>
        </p:nvCxnSpPr>
        <p:spPr>
          <a:xfrm flipH="1" flipV="1">
            <a:off x="3231573" y="4933395"/>
            <a:ext cx="862990" cy="11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30" grpId="0"/>
      <p:bldP spid="33"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00200" y="1956433"/>
            <a:ext cx="8634845" cy="4506712"/>
          </a:xfrm>
          <a:prstGeom prst="rect">
            <a:avLst/>
          </a:prstGeom>
        </p:spPr>
      </p:pic>
      <p:graphicFrame>
        <p:nvGraphicFramePr>
          <p:cNvPr id="4" name="Table 3"/>
          <p:cNvGraphicFramePr>
            <a:graphicFrameLocks noGrp="1"/>
          </p:cNvGraphicFramePr>
          <p:nvPr/>
        </p:nvGraphicFramePr>
        <p:xfrm>
          <a:off x="1884494" y="2175660"/>
          <a:ext cx="8127999" cy="4093840"/>
        </p:xfrm>
        <a:graphic>
          <a:graphicData uri="http://schemas.openxmlformats.org/drawingml/2006/table">
            <a:tbl>
              <a:tblPr firstRow="1" bandRow="1">
                <a:tableStyleId>{5C22544A-7EE6-4342-B048-85BDC9FD1C3A}</a:tableStyleId>
              </a:tblPr>
              <a:tblGrid>
                <a:gridCol w="673295">
                  <a:extLst>
                    <a:ext uri="{9D8B030D-6E8A-4147-A177-3AD203B41FA5}">
                      <a16:colId xmlns:a16="http://schemas.microsoft.com/office/drawing/2014/main" val="1071461646"/>
                    </a:ext>
                  </a:extLst>
                </a:gridCol>
                <a:gridCol w="2180466">
                  <a:extLst>
                    <a:ext uri="{9D8B030D-6E8A-4147-A177-3AD203B41FA5}">
                      <a16:colId xmlns:a16="http://schemas.microsoft.com/office/drawing/2014/main" val="1807741493"/>
                    </a:ext>
                  </a:extLst>
                </a:gridCol>
                <a:gridCol w="5274238">
                  <a:extLst>
                    <a:ext uri="{9D8B030D-6E8A-4147-A177-3AD203B41FA5}">
                      <a16:colId xmlns:a16="http://schemas.microsoft.com/office/drawing/2014/main" val="2725783321"/>
                    </a:ext>
                  </a:extLst>
                </a:gridCol>
              </a:tblGrid>
              <a:tr h="818768">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extLst>
                  <a:ext uri="{0D108BD9-81ED-4DB2-BD59-A6C34878D82A}">
                    <a16:rowId xmlns:a16="http://schemas.microsoft.com/office/drawing/2014/main" val="1101915577"/>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658914873"/>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2376126362"/>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433137038"/>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3266035546"/>
                  </a:ext>
                </a:extLst>
              </a:tr>
            </a:tbl>
          </a:graphicData>
        </a:graphic>
      </p:graphicFrame>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2448069" y="1383963"/>
            <a:ext cx="69016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Thực hiện thí nghiệm và báo cáo kết quả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4627642" y="2183408"/>
            <a:ext cx="4951936"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Kết quả</a:t>
            </a:r>
          </a:p>
          <a:p>
            <a:pPr lvl="0" algn="ctr">
              <a:defRPr/>
            </a:pPr>
            <a:r>
              <a:rPr lang="en-US" sz="2400">
                <a:solidFill>
                  <a:schemeClr val="bg1"/>
                </a:solidFill>
                <a:latin typeface="Roboto" panose="02000000000000000000" pitchFamily="2" charset="0"/>
                <a:ea typeface="Roboto" panose="02000000000000000000" pitchFamily="2" charset="0"/>
              </a:rPr>
              <a:t>(nhanh lạnh/ lạnh chậm/ lâu lạnh)</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48" name="TextBox 47"/>
          <p:cNvSpPr txBox="1"/>
          <p:nvPr/>
        </p:nvSpPr>
        <p:spPr>
          <a:xfrm>
            <a:off x="2552693" y="4012737"/>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2487402" y="5600686"/>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2578092" y="3151978"/>
            <a:ext cx="1517418"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2466620" y="4792107"/>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1836128" y="2336592"/>
            <a:ext cx="754240"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STT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3023283" y="2325603"/>
            <a:ext cx="1359949"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Vật liệu</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985575" y="3181008"/>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1995636" y="3998601"/>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2006137" y="4792275"/>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p:cNvSpPr txBox="1"/>
          <p:nvPr/>
        </p:nvSpPr>
        <p:spPr>
          <a:xfrm>
            <a:off x="1981343" y="5600686"/>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5898885" y="319002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Nhanh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5898885" y="392868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5898885" y="4729761"/>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Lạnh chậm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5898885" y="552984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 name="Rectangle 5"/>
          <p:cNvSpPr/>
          <p:nvPr/>
        </p:nvSpPr>
        <p:spPr>
          <a:xfrm>
            <a:off x="4841656" y="3038312"/>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6" name="Rectangle 25"/>
          <p:cNvSpPr/>
          <p:nvPr/>
        </p:nvSpPr>
        <p:spPr>
          <a:xfrm>
            <a:off x="4806598" y="3861566"/>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7" name="Rectangle 26"/>
          <p:cNvSpPr/>
          <p:nvPr/>
        </p:nvSpPr>
        <p:spPr>
          <a:xfrm>
            <a:off x="4776852" y="4728771"/>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8" name="Rectangle 27"/>
          <p:cNvSpPr/>
          <p:nvPr/>
        </p:nvSpPr>
        <p:spPr>
          <a:xfrm>
            <a:off x="4776852" y="5488833"/>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withEffect">
                                  <p:stCondLst>
                                    <p:cond delay="0"/>
                                  </p:stCondLst>
                                  <p:childTnLst>
                                    <p:set>
                                      <p:cBhvr>
                                        <p:cTn id="75"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1" restart="whenNotActive" fill="hold" evtFilter="cancelBubble" nodeType="interactiveSeq">
                <p:stCondLst>
                  <p:cond evt="onClick" delay="0">
                    <p:tgtEl>
                      <p:spTgt spid="27"/>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1" nodeType="withEffect">
                                  <p:stCondLst>
                                    <p:cond delay="0"/>
                                  </p:stCondLst>
                                  <p:childTnLst>
                                    <p:set>
                                      <p:cBhvr>
                                        <p:cTn id="8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17" grpId="0"/>
      <p:bldP spid="30" grpId="0"/>
      <p:bldP spid="33" grpId="0"/>
      <p:bldP spid="48" grpId="0"/>
      <p:bldP spid="49" grpId="0"/>
      <p:bldP spid="50" grpId="0"/>
      <p:bldP spid="51" grpId="0"/>
      <p:bldP spid="15" grpId="0"/>
      <p:bldP spid="16" grpId="0"/>
      <p:bldP spid="17" grpId="0"/>
      <p:bldP spid="18" grpId="0"/>
      <p:bldP spid="19" grpId="0"/>
      <p:bldP spid="20" grpId="0"/>
      <p:bldP spid="22" grpId="0"/>
      <p:bldP spid="23" grpId="0"/>
      <p:bldP spid="24" grpId="0"/>
      <p:bldP spid="25" grpId="0"/>
      <p:bldP spid="6" grpId="0" animBg="1"/>
      <p:bldP spid="6" grpId="1" animBg="1"/>
      <p:bldP spid="26" grpId="0" animBg="1"/>
      <p:bldP spid="26" grpId="1" animBg="1"/>
      <p:bldP spid="27" grpId="0" animBg="1"/>
      <p:bldP spid="27"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0588" y="395324"/>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 VÀ</a:t>
            </a:r>
            <a:r>
              <a:rPr kumimoji="0" lang="en-US" altLang="zh-CN" sz="3200" b="1" i="0" u="none" strike="noStrike" kern="1200" cap="none" spc="0" normalizeH="0" noProof="0">
                <a:ln>
                  <a:noFill/>
                </a:ln>
                <a:solidFill>
                  <a:srgbClr val="FFFF00"/>
                </a:solidFill>
                <a:effectLst/>
                <a:uLnTx/>
                <a:uFillTx/>
                <a:latin typeface="Pangolin" panose="00000500000000000000" pitchFamily="2" charset="0"/>
                <a:ea typeface="Roboto" panose="02000000000000000000" pitchFamily="2" charset="0"/>
                <a:cs typeface="+mn-cs"/>
              </a:rPr>
              <a:t> SỐ 2</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2015969"/>
            <a:ext cx="10001693" cy="4031873"/>
          </a:xfrm>
          <a:prstGeom prst="rect">
            <a:avLst/>
          </a:prstGeom>
          <a:noFill/>
        </p:spPr>
        <p:txBody>
          <a:bodyPr wrap="square" rtlCol="0">
            <a:spAutoFit/>
          </a:bodyPr>
          <a:lstStyle/>
          <a:p>
            <a:pPr>
              <a:spcBef>
                <a:spcPts val="300"/>
              </a:spcBef>
              <a:spcAft>
                <a:spcPts val="300"/>
              </a:spcAft>
            </a:pPr>
            <a:r>
              <a:rPr lang="vi-VN" sz="2400" b="1" kern="1500">
                <a:latin typeface="Roboto" panose="02000000000000000000" pitchFamily="2" charset="0"/>
                <a:ea typeface="Roboto" panose="02000000000000000000" pitchFamily="2" charset="0"/>
              </a:rPr>
              <a:t>1. Kể tên các loại sản phẩm dùng để giữ nhiệt cả mùa đông và mùa hè?</a:t>
            </a:r>
          </a:p>
          <a:p>
            <a:pPr>
              <a:spcBef>
                <a:spcPts val="300"/>
              </a:spcBef>
              <a:spcAft>
                <a:spcPts val="300"/>
              </a:spcAft>
            </a:pP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2. Kể tên </a:t>
            </a:r>
            <a:r>
              <a:rPr lang="en-US" sz="2400" b="1" kern="1500">
                <a:latin typeface="Roboto" panose="02000000000000000000" pitchFamily="2" charset="0"/>
                <a:ea typeface="Roboto" panose="02000000000000000000" pitchFamily="2" charset="0"/>
              </a:rPr>
              <a:t>một số</a:t>
            </a:r>
            <a:r>
              <a:rPr lang="vi-VN" sz="2400" b="1" kern="1500">
                <a:latin typeface="Roboto" panose="02000000000000000000" pitchFamily="2" charset="0"/>
                <a:ea typeface="Roboto" panose="02000000000000000000" pitchFamily="2" charset="0"/>
              </a:rPr>
              <a:t> vật dẫn nhiệt, vật cách nhiệt.</a:t>
            </a:r>
          </a:p>
          <a:p>
            <a:pPr>
              <a:spcBef>
                <a:spcPts val="300"/>
              </a:spcBef>
              <a:spcAft>
                <a:spcPts val="300"/>
              </a:spcAft>
            </a:pPr>
            <a:r>
              <a:rPr lang="vi-VN" sz="2400" b="1" kern="1500">
                <a:latin typeface="Roboto" panose="02000000000000000000" pitchFamily="2" charset="0"/>
                <a:ea typeface="Roboto" panose="02000000000000000000" pitchFamily="2" charset="0"/>
              </a:rPr>
              <a:t>Vật dẫn </a:t>
            </a:r>
            <a:r>
              <a:rPr lang="en-US" sz="2400" b="1" kern="1500">
                <a:latin typeface="Roboto" panose="02000000000000000000" pitchFamily="2" charset="0"/>
                <a:ea typeface="Roboto" panose="02000000000000000000" pitchFamily="2" charset="0"/>
              </a:rPr>
              <a:t>n</a:t>
            </a:r>
            <a:r>
              <a:rPr lang="vi-VN" sz="2400" b="1" kern="1500">
                <a:latin typeface="Roboto" panose="02000000000000000000" pitchFamily="2" charset="0"/>
                <a:ea typeface="Roboto" panose="02000000000000000000" pitchFamily="2" charset="0"/>
              </a:rPr>
              <a:t>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Vật cách nhiệt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3. Chọn những từ hay cụm từ thích hợp điền vào chỗ trống </a:t>
            </a:r>
          </a:p>
          <a:p>
            <a:pPr>
              <a:spcBef>
                <a:spcPts val="300"/>
              </a:spcBef>
              <a:spcAft>
                <a:spcPts val="300"/>
              </a:spcAft>
            </a:pPr>
            <a:r>
              <a:rPr lang="vi-VN" sz="2400" kern="1500">
                <a:latin typeface="Roboto" panose="02000000000000000000" pitchFamily="2" charset="0"/>
                <a:ea typeface="Roboto" panose="02000000000000000000" pitchFamily="2" charset="0"/>
              </a:rPr>
              <a:t>Kim loại có khả năng………..……………………………tốt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a:p>
            <a:pPr>
              <a:spcBef>
                <a:spcPts val="300"/>
              </a:spcBef>
              <a:spcAft>
                <a:spcPts val="300"/>
              </a:spcAft>
            </a:pPr>
            <a:r>
              <a:rPr lang="vi-VN" sz="2400" kern="1500">
                <a:latin typeface="Roboto" panose="02000000000000000000" pitchFamily="2" charset="0"/>
                <a:ea typeface="Roboto" panose="02000000000000000000" pitchFamily="2" charset="0"/>
              </a:rPr>
              <a:t>Gỗ có khả năng dẫn nhiệt………..…………</a:t>
            </a:r>
          </a:p>
          <a:p>
            <a:pPr>
              <a:spcBef>
                <a:spcPts val="300"/>
              </a:spcBef>
              <a:spcAft>
                <a:spcPts val="300"/>
              </a:spcAft>
            </a:pPr>
            <a:r>
              <a:rPr lang="vi-VN" sz="2400" kern="1500">
                <a:latin typeface="Roboto" panose="02000000000000000000" pitchFamily="2" charset="0"/>
                <a:ea typeface="Roboto" panose="02000000000000000000" pitchFamily="2" charset="0"/>
              </a:rPr>
              <a:t>Người ta thường sử dụng ………………..………………………</a:t>
            </a:r>
            <a:r>
              <a:rPr lang="en-US" sz="2400" kern="1500">
                <a:latin typeface="Roboto" panose="02000000000000000000" pitchFamily="2" charset="0"/>
                <a:ea typeface="Roboto" panose="02000000000000000000" pitchFamily="2" charset="0"/>
              </a:rPr>
              <a:t> để </a:t>
            </a:r>
            <a:r>
              <a:rPr lang="vi-VN" sz="2400" kern="1500">
                <a:latin typeface="Roboto" panose="02000000000000000000" pitchFamily="2" charset="0"/>
                <a:ea typeface="Roboto" panose="02000000000000000000" pitchFamily="2" charset="0"/>
              </a:rPr>
              <a:t>làm vật cách nhiệt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p:txBody>
      </p:sp>
      <p:sp>
        <p:nvSpPr>
          <p:cNvPr id="3" name="Rounded Rectangle 2"/>
          <p:cNvSpPr/>
          <p:nvPr/>
        </p:nvSpPr>
        <p:spPr>
          <a:xfrm>
            <a:off x="935665" y="1669312"/>
            <a:ext cx="10418972" cy="4476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2017637" y="2378757"/>
            <a:ext cx="702485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giữ nhiệt, giỏ giữ nhiệt ấm trà,…</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289538" y="3308372"/>
            <a:ext cx="6262448"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Các kim loại: đồng, nhôm, sắt, inox…</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4983694" y="4630133"/>
            <a:ext cx="218041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dẫn nhiệt</a:t>
            </a:r>
          </a:p>
        </p:txBody>
      </p:sp>
      <p:sp>
        <p:nvSpPr>
          <p:cNvPr id="10" name="TextBox 9"/>
          <p:cNvSpPr txBox="1"/>
          <p:nvPr/>
        </p:nvSpPr>
        <p:spPr>
          <a:xfrm>
            <a:off x="3518110" y="3738420"/>
            <a:ext cx="3226241"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Gỗ, nhựa, len, bông…</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5323639" y="5048744"/>
            <a:ext cx="12429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kém</a:t>
            </a:r>
          </a:p>
        </p:txBody>
      </p:sp>
      <p:sp>
        <p:nvSpPr>
          <p:cNvPr id="22" name="TextBox 21"/>
          <p:cNvSpPr txBox="1"/>
          <p:nvPr/>
        </p:nvSpPr>
        <p:spPr>
          <a:xfrm>
            <a:off x="4983694" y="5495054"/>
            <a:ext cx="32930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nhựa, gỗ,</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cao su, len…</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9494" b="100000" l="3659" r="98374"/>
                    </a14:imgEffect>
                  </a14:imgLayer>
                </a14:imgProps>
              </a:ext>
            </a:extLst>
          </a:blip>
          <a:stretch>
            <a:fillRect/>
          </a:stretch>
        </p:blipFill>
        <p:spPr>
          <a:xfrm>
            <a:off x="816522" y="3495492"/>
            <a:ext cx="3581987" cy="2300626"/>
          </a:xfrm>
          <a:prstGeom prst="rect">
            <a:avLst/>
          </a:prstGeom>
        </p:spPr>
      </p:pic>
      <p:sp>
        <p:nvSpPr>
          <p:cNvPr id="31" name="TextBox 30"/>
          <p:cNvSpPr txBox="1"/>
          <p:nvPr/>
        </p:nvSpPr>
        <p:spPr>
          <a:xfrm>
            <a:off x="1174173" y="6005950"/>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Chảo</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Lòng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chảo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cxnSpLocks/>
            <a:stCxn id="32" idx="1"/>
          </p:cNvCxnSpPr>
          <p:nvPr/>
        </p:nvCxnSpPr>
        <p:spPr>
          <a:xfrm flipH="1">
            <a:off x="2246550" y="5238740"/>
            <a:ext cx="206883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1"/>
          </p:cNvCxnSpPr>
          <p:nvPr/>
        </p:nvCxnSpPr>
        <p:spPr>
          <a:xfrm flipH="1" flipV="1">
            <a:off x="3632440" y="4299465"/>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534215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chín thức ăn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Chảo gồm những bộ phận nào?</a:t>
            </a:r>
          </a:p>
        </p:txBody>
      </p:sp>
    </p:spTree>
    <p:extLst>
      <p:ext uri="{BB962C8B-B14F-4D97-AF65-F5344CB8AC3E}">
        <p14:creationId xmlns:p14="http://schemas.microsoft.com/office/powerpoint/2010/main" val="39621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6442776"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Găng tay dẫn nhiệt tốt hay dẫn nhiệt kém?</a:t>
            </a:r>
          </a:p>
        </p:txBody>
      </p:sp>
      <p:sp>
        <p:nvSpPr>
          <p:cNvPr id="31" name="TextBox 30"/>
          <p:cNvSpPr txBox="1"/>
          <p:nvPr/>
        </p:nvSpPr>
        <p:spPr>
          <a:xfrm>
            <a:off x="1456972" y="5921006"/>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Găng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tay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2" y="2632173"/>
            <a:ext cx="3895272"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găng tay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361947"/>
            <a:ext cx="2797497" cy="830997"/>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giữ ấm trong mùa đông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4"/>
          <a:stretch>
            <a:fillRect/>
          </a:stretch>
        </p:blipFill>
        <p:spPr>
          <a:xfrm>
            <a:off x="1340886" y="3923969"/>
            <a:ext cx="2019048" cy="1628571"/>
          </a:xfrm>
          <a:prstGeom prst="roundRect">
            <a:avLst>
              <a:gd name="adj" fmla="val 147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28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7045448"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Chai thủy tinh dẫn nhiệt tốt hay dẫn nhiệt kém?</a:t>
            </a:r>
          </a:p>
        </p:txBody>
      </p:sp>
      <p:sp>
        <p:nvSpPr>
          <p:cNvPr id="31" name="TextBox 30"/>
          <p:cNvSpPr txBox="1"/>
          <p:nvPr/>
        </p:nvSpPr>
        <p:spPr>
          <a:xfrm>
            <a:off x="1197199" y="5908278"/>
            <a:ext cx="2398055"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Chai thuỷ</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1" y="2632173"/>
            <a:ext cx="5517985"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lang="en-US" altLang="zh-CN" sz="2400">
                <a:solidFill>
                  <a:srgbClr val="7030A0"/>
                </a:solidFill>
                <a:latin typeface="Roboto" panose="02000000000000000000" pitchFamily="2" charset="0"/>
                <a:ea typeface="Roboto" panose="02000000000000000000" pitchFamily="2" charset="0"/>
              </a:rPr>
              <a:t> của chai thuỷ tinh </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546614"/>
            <a:ext cx="2797497" cy="461665"/>
          </a:xfrm>
          <a:prstGeom prst="rect">
            <a:avLst/>
          </a:prstGeom>
          <a:solidFill>
            <a:srgbClr val="CEECDC"/>
          </a:solid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Đựng nước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stretch>
            <a:fillRect/>
          </a:stretch>
        </p:blipFill>
        <p:spPr>
          <a:xfrm>
            <a:off x="1689182" y="3877445"/>
            <a:ext cx="1647619" cy="1800000"/>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1114</Words>
  <Application>Microsoft Office PowerPoint</Application>
  <PresentationFormat>Widescreen</PresentationFormat>
  <Paragraphs>136</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Pangolin</vt:lpstr>
      <vt:lpstr>Roboto</vt:lpstr>
      <vt:lpstr>Roboto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cp:revision>
  <dcterms:created xsi:type="dcterms:W3CDTF">2024-12-04T14:05:38Z</dcterms:created>
  <dcterms:modified xsi:type="dcterms:W3CDTF">2024-12-04T14:19:19Z</dcterms:modified>
</cp:coreProperties>
</file>