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343" r:id="rId2"/>
    <p:sldId id="4347" r:id="rId3"/>
    <p:sldId id="4348" r:id="rId4"/>
    <p:sldId id="4349" r:id="rId5"/>
    <p:sldId id="4350" r:id="rId6"/>
    <p:sldId id="4351" r:id="rId7"/>
    <p:sldId id="4353" r:id="rId8"/>
    <p:sldId id="4354" r:id="rId9"/>
    <p:sldId id="4355" r:id="rId10"/>
    <p:sldId id="4360" r:id="rId11"/>
    <p:sldId id="4361" r:id="rId12"/>
    <p:sldId id="4362" r:id="rId13"/>
    <p:sldId id="4356" r:id="rId14"/>
    <p:sldId id="4357" r:id="rId15"/>
    <p:sldId id="4358" r:id="rId16"/>
    <p:sldId id="43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DC023-5B51-4672-9B65-574958F47AE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BE07-9A3B-44F3-8CB0-8DF1EF27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2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857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790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895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8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Kiểm tra theo tiêu</a:t>
            </a:r>
            <a:r>
              <a:rPr lang="en-US" baseline="0"/>
              <a:t> chí, điều chỉnh nếu chưa đúng tiêu chí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710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trình bày về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</a:t>
            </a:r>
            <a:r>
              <a:rPr lang="vi-VN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của nhóm mình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, vật liệu sử dụng, cách làm, công dụng của sản phẩm, khó khăn khi làm sản phẩm, cách khắc phục</a:t>
            </a:r>
            <a:endParaRPr lang="vi-VN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050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, </a:t>
            </a:r>
            <a:r>
              <a:rPr lang="en-US" dirty="0" err="1"/>
              <a:t>đẹp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074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quá trình dạy học, GV thường xuyên khuyến khích HS bằng các câu khen khi HS trả lời 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6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chia sẻ 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92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/>
              <a:t>, dán tranh ảnh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68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86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4,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56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</a:t>
            </a:r>
            <a:r>
              <a:rPr lang="en-US" baseline="0"/>
              <a:t> lựa chọn vật liệu dùng làm sản phẩm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83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 HS làm theo mẫu,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04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98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38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00F7-86CC-D74B-AE33-E6B2DC0CB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4C091-138E-5EDA-DE58-DE3460D23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AAFF4-7272-DDAD-B2C2-CAD4B1C4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F7519-71FF-F893-7977-BE57D759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7F9C-753D-03FE-58B0-E7026D1E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990D-3C0D-D528-D07A-A728CCEF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45E60-3F55-F637-777F-639BDBB3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8EF90-4BEB-00FF-D060-19555D7D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76E08-9361-96B6-0ABD-C8DDB36C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ADA95-2F0F-EF80-E079-C917B72B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0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660F7-4312-F663-1872-1D37203C1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72AAC-4D2B-D61E-7A17-A9FF8AC1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9666C-D367-BC5A-32E6-F33DBB43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DBDDA-D095-59B4-ABB7-6879EA3D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BCA09-3FE5-D76D-A3F4-F510910E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6AB2-12FB-3E29-0C73-3F3910321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1F500-44CA-B8AA-57A2-6CCA68DAE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4DAEB-1CDE-A60E-496C-275F879B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6A2C4-165F-BF0A-4EE2-B6163C07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76879-6B7A-0CA4-A8FF-79890747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D46D-862C-C6FE-D441-4531AE01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997BC-E247-1818-6435-63B878828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F7C9D-9FF1-2C70-9240-CE7EA7FB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3D76C-E70C-3C77-3BE4-8EA9269F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4FC96-116C-6F10-4768-A34C5E06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AB80-4C1E-0278-4232-95F59097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6660A-FAC4-EF45-EC21-D80C9B0A9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9A217-2477-F2F6-B221-9C60C4293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799D7-BA94-4036-3A70-C9080804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3FB15-C5D4-60FF-B44A-4BC35F3C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0144B-2504-940E-49A0-028556E0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3004-36BA-90B8-CD67-45B9B217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533E9-DC91-E5BF-07C8-B12A91CFE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8AC52-7FD9-C161-EC45-0EE6DFEE7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40ED5-B26A-7257-19B5-3AA521147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1E658-0048-3D1A-5CD3-DA7445022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AE8EA-FEF7-D043-72E2-B03C6001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741438-8E17-694A-103A-95AA6F2D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EF7D85-AC79-BB13-407C-DEBA2ACB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884B-9804-A359-4B1B-AD76EB17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EC658-060D-DB1E-D6A3-49D10FD7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7D3A1-8D3A-8AD1-0886-4C032A4B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01D21-6F23-690B-EC80-BC2D14D3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EC9ED-3737-BA90-8A9E-31CD6824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BEAD4-5167-B97A-C9E5-0238C2FB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F745F-E958-0070-A7E9-E0AE0DD4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5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8AB1-4DDA-A962-DE32-C4FFA797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F942-2D19-FFB8-70EE-9243E415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554F6-29AA-723A-EFD4-B8813FE12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2D09F-F4B8-8C7C-8996-F4378C78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BEF4C-8222-02B7-6726-23E4568D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DE1DE-E129-C81C-8A13-B2365CCB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9689-5899-169C-1E78-4BC07CF7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B7993-4CF1-46FB-952D-645504C17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DC602-6AA2-BDAC-0A7D-88898A8DD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60D3A-C42E-AA30-35F3-6533E497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4C863-2A5C-B08B-A326-8C75E4C9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3C16C-3B45-7B29-F999-8C6B96B9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A2074-2DCC-C766-7CF3-558C48BC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DF43-AA3D-D00D-19AB-42D087C19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FD4B5-AFD8-D2C8-9E4E-F62E0F171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42164-5B7E-4A01-A38D-D1262434D1C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7B880-5C8F-EDD7-5C96-4B7D2AEE0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020CC-EA4A-4B6F-9507-D649B736A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E05C-B11F-40DD-A4F9-4D2B8E50C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1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 rot="19883493">
            <a:off x="10466859" y="5379328"/>
            <a:ext cx="1063255" cy="1063255"/>
          </a:xfrm>
          <a:prstGeom prst="chor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10469441" y="5818347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161" y="74092"/>
            <a:ext cx="2130839" cy="1470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2699185" y="569975"/>
            <a:ext cx="183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9634" y="1475517"/>
            <a:ext cx="5581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DẪN</a:t>
            </a:r>
            <a:r>
              <a:rPr kumimoji="0" lang="en-US" altLang="zh-CN" sz="60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 NHIỆT</a:t>
            </a:r>
            <a:endParaRPr kumimoji="0" lang="en-US" altLang="zh-CN" sz="60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30" b="100000" l="9763" r="89941">
                        <a14:foregroundMark x1="61391" y1="63613" x2="58728" y2="88743"/>
                        <a14:foregroundMark x1="37130" y1="71597" x2="39793" y2="86649"/>
                        <a14:foregroundMark x1="37130" y1="80366" x2="37130" y2="82723"/>
                        <a14:foregroundMark x1="35207" y1="60864" x2="35947" y2="63874"/>
                        <a14:foregroundMark x1="61686" y1="48822" x2="61686" y2="60602"/>
                        <a14:foregroundMark x1="61686" y1="47513" x2="61686" y2="55236"/>
                        <a14:foregroundMark x1="60947" y1="45812" x2="62130" y2="50131"/>
                        <a14:foregroundMark x1="62130" y1="24084" x2="62130" y2="32068"/>
                        <a14:foregroundMark x1="63166" y1="79974" x2="64793" y2="88089"/>
                        <a14:foregroundMark x1="43491" y1="91099" x2="51036" y2="92670"/>
                        <a14:foregroundMark x1="42751" y1="93063" x2="47633" y2="93063"/>
                        <a14:foregroundMark x1="39053" y1="90314" x2="41568" y2="92670"/>
                        <a14:foregroundMark x1="37870" y1="88351" x2="40533" y2="91361"/>
                        <a14:foregroundMark x1="54882" y1="93325" x2="63609" y2="89660"/>
                        <a14:foregroundMark x1="34763" y1="87696" x2="39053" y2="90707"/>
                        <a14:foregroundMark x1="63166" y1="30759" x2="63166" y2="35079"/>
                        <a14:foregroundMark x1="63166" y1="26440" x2="63166" y2="34162"/>
                        <a14:foregroundMark x1="62870" y1="51178" x2="63609" y2="68325"/>
                        <a14:foregroundMark x1="63905" y1="41492" x2="64349" y2="61911"/>
                        <a14:foregroundMark x1="65533" y1="63874" x2="67012" y2="69241"/>
                        <a14:foregroundMark x1="62870" y1="34424" x2="63166" y2="42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5086">
            <a:off x="3908930" y="2746580"/>
            <a:ext cx="2745568" cy="3102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16" r="8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499">
            <a:off x="5457320" y="2957564"/>
            <a:ext cx="2769956" cy="31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7007286" y="3754054"/>
            <a:ext cx="36325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Tiếp tục bọc và cố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định tấm xốp bọc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tương tự bước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09" y="1551211"/>
            <a:ext cx="4526067" cy="4517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10" name="Oval 20"/>
          <p:cNvSpPr/>
          <p:nvPr/>
        </p:nvSpPr>
        <p:spPr>
          <a:xfrm>
            <a:off x="8052585" y="1799998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1598" y="483640"/>
            <a:ext cx="567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BÌNH GIỮ NHIỆT</a:t>
            </a:r>
          </a:p>
        </p:txBody>
      </p:sp>
    </p:spTree>
    <p:extLst>
      <p:ext uri="{BB962C8B-B14F-4D97-AF65-F5344CB8AC3E}">
        <p14:creationId xmlns:p14="http://schemas.microsoft.com/office/powerpoint/2010/main" val="13607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7007286" y="3754054"/>
            <a:ext cx="36325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Bọc giấy nhôm hai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vòng quanh chai và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đáy chai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62" y="1551211"/>
            <a:ext cx="4419560" cy="4517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10" name="Oval 20"/>
          <p:cNvSpPr/>
          <p:nvPr/>
        </p:nvSpPr>
        <p:spPr>
          <a:xfrm>
            <a:off x="8052585" y="1799998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1598" y="483640"/>
            <a:ext cx="567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BÌNH GIỮ NHIỆT</a:t>
            </a:r>
          </a:p>
        </p:txBody>
      </p:sp>
    </p:spTree>
    <p:extLst>
      <p:ext uri="{BB962C8B-B14F-4D97-AF65-F5344CB8AC3E}">
        <p14:creationId xmlns:p14="http://schemas.microsoft.com/office/powerpoint/2010/main" val="39671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158378" y="3938744"/>
            <a:ext cx="36325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Trang trí hoàn thiện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94" y="1799998"/>
            <a:ext cx="4419560" cy="44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2998" y="483640"/>
            <a:ext cx="567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BÌNH GIỮ NHIỆT</a:t>
            </a:r>
          </a:p>
        </p:txBody>
      </p:sp>
      <p:sp>
        <p:nvSpPr>
          <p:cNvPr id="10" name="Oval 20"/>
          <p:cNvSpPr/>
          <p:nvPr/>
        </p:nvSpPr>
        <p:spPr>
          <a:xfrm>
            <a:off x="1943436" y="2516970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62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396262" y="611120"/>
            <a:ext cx="7786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KIỂM TRA VÀ ĐIỀU CHỈNH SẢN PHẨM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378" y="2036799"/>
            <a:ext cx="536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240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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Bình có nắp chắc chắn, chứa được</a:t>
            </a:r>
          </a:p>
          <a:p>
            <a:pPr lvl="0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khoảng 300 ml đến 1</a:t>
            </a:r>
            <a:r>
              <a:rPr lang="vi-VN" altLang="zh-CN" sz="2400" i="1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l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nước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7398" y="4166207"/>
            <a:ext cx="493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240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Màu sắc tươi sáng, hài hoà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8377" y="3124563"/>
            <a:ext cx="5180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Bình có thể giữ nóng hoặc giữ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lạnh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thức uống chứa trong nó</a:t>
            </a:r>
            <a:endParaRPr kumimoji="0" lang="vi-V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98" b="72808" l="25566" r="83709">
                        <a14:foregroundMark x1="44208" y1="67762" x2="51064" y2="71831"/>
                        <a14:foregroundMark x1="43499" y1="67293" x2="45626" y2="69014"/>
                        <a14:foregroundMark x1="65721" y1="45853" x2="65248" y2="56808"/>
                        <a14:backgroundMark x1="72340" y1="45853" x2="76596" y2="64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21947" r="9023" b="21541"/>
          <a:stretch/>
        </p:blipFill>
        <p:spPr>
          <a:xfrm>
            <a:off x="7144454" y="2161501"/>
            <a:ext cx="2467138" cy="2897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16" r="8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499">
            <a:off x="8252474" y="1856921"/>
            <a:ext cx="2769956" cy="31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3238" y="478488"/>
            <a:ext cx="980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GIỚI THIỆU VÀ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TRƯNG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BÀY SẢN PHẨM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98" b="72808" l="25566" r="83709">
                        <a14:foregroundMark x1="44208" y1="67762" x2="51064" y2="71831"/>
                        <a14:foregroundMark x1="43499" y1="67293" x2="45626" y2="69014"/>
                        <a14:foregroundMark x1="65721" y1="45853" x2="65248" y2="56808"/>
                        <a14:backgroundMark x1="72340" y1="45853" x2="76596" y2="64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21947" r="9023" b="21541"/>
          <a:stretch/>
        </p:blipFill>
        <p:spPr>
          <a:xfrm>
            <a:off x="8074144" y="1826632"/>
            <a:ext cx="2467138" cy="2897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16" r="8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499">
            <a:off x="4845618" y="2159453"/>
            <a:ext cx="2769956" cy="3102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1E726C-019E-2E12-51DA-6BF73C5EEF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4249" y="2086704"/>
            <a:ext cx="1381318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929" y="624225"/>
            <a:ext cx="465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ĐÁNH GIÁ SẢN PHẨM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6550" cy="1550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1028BF-4394-59CC-577D-5A0DC1AF0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997" y="1401348"/>
            <a:ext cx="9064948" cy="5269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7028657" y="1524756"/>
            <a:ext cx="25457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đánh giá bằng hình dán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827" t="7035" r="5654" b="3542"/>
          <a:stretch/>
        </p:blipFill>
        <p:spPr>
          <a:xfrm>
            <a:off x="6858973" y="3445277"/>
            <a:ext cx="868595" cy="868595"/>
          </a:xfrm>
          <a:prstGeom prst="ellipse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9571" t="6413" r="10420" b="6660"/>
          <a:stretch/>
        </p:blipFill>
        <p:spPr>
          <a:xfrm>
            <a:off x="8213906" y="4503727"/>
            <a:ext cx="848933" cy="848933"/>
          </a:xfrm>
          <a:prstGeom prst="ellipse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5642" t="6399" r="6278" b="6897"/>
          <a:stretch/>
        </p:blipFill>
        <p:spPr>
          <a:xfrm>
            <a:off x="9568303" y="5496743"/>
            <a:ext cx="878797" cy="878797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87044" y="3605986"/>
            <a:ext cx="4105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Bình có nắp chắc chắn, chứa</a:t>
            </a:r>
            <a:r>
              <a:rPr lang="en-US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được</a:t>
            </a:r>
            <a:r>
              <a:rPr lang="en-US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khoảng 300 ml đến 1</a:t>
            </a:r>
            <a:r>
              <a:rPr lang="vi-VN" altLang="zh-CN" sz="2000" i="1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l</a:t>
            </a: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nước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6834" y="5688177"/>
            <a:ext cx="359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Màu sắc tươi sáng, hài hoà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7044" y="4527654"/>
            <a:ext cx="3772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Bình có thể giữ nóng hoặc giữ</a:t>
            </a:r>
            <a:r>
              <a:rPr lang="en-US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lạnh</a:t>
            </a:r>
            <a:r>
              <a:rPr lang="en-US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thức uống chứa trong nó</a:t>
            </a:r>
            <a:endParaRPr kumimoji="0" lang="vi-VN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 flipH="1" flipV="1">
            <a:off x="1449651" y="1416789"/>
            <a:ext cx="9201819" cy="4952839"/>
          </a:xfrm>
          <a:prstGeom prst="roundRect">
            <a:avLst/>
          </a:prstGeom>
          <a:noFill/>
          <a:ln w="28575">
            <a:solidFill>
              <a:srgbClr val="956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923212" y="3563689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552" y="2700015"/>
            <a:ext cx="1588399" cy="2602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1" y="1451587"/>
            <a:ext cx="2246550" cy="15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2.59259E-6 L 1.041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405111" y="1632693"/>
            <a:ext cx="941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Thảo luận và chia sẻ ý tưởng làm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bình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giữ nhiệt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37779" y="334139"/>
            <a:ext cx="677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ĐỀ XUẤT Ý TƯỞNG VÀ CÁCH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</a:t>
            </a: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BÌNH GIỮ NHIỆT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C1494-9761-2059-0481-6D5C41B8AC62}"/>
              </a:ext>
            </a:extLst>
          </p:cNvPr>
          <p:cNvSpPr txBox="1"/>
          <p:nvPr/>
        </p:nvSpPr>
        <p:spPr>
          <a:xfrm>
            <a:off x="5314115" y="2093305"/>
            <a:ext cx="160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ý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21947" r="9023" b="21541"/>
          <a:stretch/>
        </p:blipFill>
        <p:spPr>
          <a:xfrm rot="600000">
            <a:off x="6877504" y="2892825"/>
            <a:ext cx="2459166" cy="2888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7D791-CF53-569C-EE97-3CBC5C12C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600000">
            <a:off x="3472875" y="2656273"/>
            <a:ext cx="1460865" cy="33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19432" y="2073666"/>
            <a:ext cx="9949832" cy="39718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loud 1"/>
          <p:cNvSpPr/>
          <p:nvPr/>
        </p:nvSpPr>
        <p:spPr>
          <a:xfrm>
            <a:off x="6660526" y="2313567"/>
            <a:ext cx="3968888" cy="32300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3329 w 43256"/>
              <a:gd name="connsiteY17" fmla="*/ 179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3168" y="2240"/>
                  <a:pt x="23329" y="179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3296180" y="716023"/>
            <a:ext cx="547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TIÊU CHÍ SẢN PHẨM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8378" y="2556345"/>
            <a:ext cx="536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240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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Bình có nắp chắc chắn, chứa được</a:t>
            </a:r>
          </a:p>
          <a:p>
            <a:pPr lvl="0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khoảng 300 ml đến 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vi-VN" altLang="zh-CN" sz="2400" i="1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l</a:t>
            </a:r>
            <a:r>
              <a:rPr lang="en-US" altLang="zh-CN" sz="2400" i="1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nước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altLang="zh-CN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7398" y="4685753"/>
            <a:ext cx="493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240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Màu sắc tươi sáng, hài hoà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altLang="zh-CN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377" y="3644109"/>
            <a:ext cx="5180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Bình có thể giữ nóng hoặc giữ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lạnh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thức uống chứa trong nó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kumimoji="0" lang="vi-V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3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7" grpId="0"/>
      <p:bldP spid="7" grpId="0"/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2020824" y="1602778"/>
            <a:ext cx="786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ựa chọn ý tưởng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 đề xuất cách làm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bình giữ nhiệt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2453" y="290921"/>
            <a:ext cx="677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ĐỀ XUẤT Ý TƯỞNG VÀ CÁCH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</a:t>
            </a: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BÌNH GIỮ NHIỆT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30" b="100000" l="9763" r="89941">
                        <a14:foregroundMark x1="61391" y1="63613" x2="58728" y2="88743"/>
                        <a14:foregroundMark x1="37130" y1="71597" x2="39793" y2="86649"/>
                        <a14:foregroundMark x1="37130" y1="80366" x2="37130" y2="82723"/>
                        <a14:foregroundMark x1="35207" y1="60864" x2="35947" y2="63874"/>
                        <a14:foregroundMark x1="61686" y1="48822" x2="61686" y2="60602"/>
                        <a14:foregroundMark x1="61686" y1="47513" x2="61686" y2="55236"/>
                        <a14:foregroundMark x1="60947" y1="45812" x2="62130" y2="50131"/>
                        <a14:foregroundMark x1="62130" y1="24084" x2="62130" y2="32068"/>
                        <a14:foregroundMark x1="63166" y1="79974" x2="64793" y2="88089"/>
                        <a14:foregroundMark x1="43491" y1="91099" x2="51036" y2="92670"/>
                        <a14:foregroundMark x1="42751" y1="93063" x2="47633" y2="93063"/>
                        <a14:foregroundMark x1="39053" y1="90314" x2="41568" y2="92670"/>
                        <a14:foregroundMark x1="37870" y1="88351" x2="40533" y2="91361"/>
                        <a14:foregroundMark x1="54882" y1="93325" x2="63609" y2="89660"/>
                        <a14:foregroundMark x1="34763" y1="87696" x2="39053" y2="90707"/>
                        <a14:foregroundMark x1="63166" y1="30759" x2="63166" y2="35079"/>
                        <a14:foregroundMark x1="63166" y1="26440" x2="63166" y2="34162"/>
                        <a14:foregroundMark x1="62870" y1="51178" x2="63609" y2="68325"/>
                        <a14:foregroundMark x1="63905" y1="41492" x2="64349" y2="61911"/>
                        <a14:foregroundMark x1="65533" y1="63874" x2="67012" y2="69241"/>
                        <a14:foregroundMark x1="62870" y1="34424" x2="63166" y2="42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013">
            <a:off x="7854696" y="2318879"/>
            <a:ext cx="2745568" cy="3102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7" b="88439" l="0" r="98558">
                        <a14:foregroundMark x1="93750" y1="46821" x2="73558" y2="43353"/>
                        <a14:foregroundMark x1="75721" y1="36416" x2="69712" y2="31792"/>
                        <a14:foregroundMark x1="77644" y1="36416" x2="78125" y2="33526"/>
                        <a14:foregroundMark x1="78365" y1="35260" x2="74760" y2="32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290449">
            <a:off x="6257405" y="3172779"/>
            <a:ext cx="2781053" cy="1156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158378" y="2658446"/>
            <a:ext cx="46397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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Chọn sản phẩm bình giữ nhiệt. Vật liệu sử dụng làm các lớp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bọc bình, trang trí bình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 algn="just">
              <a:defRPr/>
            </a:pPr>
            <a:r>
              <a:rPr lang="vi-VN" sz="320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</a:t>
            </a:r>
            <a:r>
              <a:rPr lang="vi-VN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Mô tả phương án thiết kế (vẽ, viết,...) bình giữ nhiệt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528E7-3F9F-D31C-3B9B-79DDB1867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720000">
            <a:off x="7145960" y="2419624"/>
            <a:ext cx="258208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2445" y="1573620"/>
            <a:ext cx="10280476" cy="4598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345" y="1969124"/>
            <a:ext cx="43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2800" b="1">
                <a:solidFill>
                  <a:srgbClr val="00B050"/>
                </a:solidFill>
                <a:latin typeface="Pangolin" panose="000005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Cùng vẽ ý tưởng của nhóm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0301" y="508695"/>
            <a:ext cx="407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PHIẾU HỌC TẬP SỐ 4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ngolin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2683" y="2164465"/>
            <a:ext cx="4885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1. Vật sử dụng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làm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bình giữ nhiệt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……………………………………………………</a:t>
            </a:r>
          </a:p>
          <a:p>
            <a:pPr lvl="0"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2. 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Vật liệu sử dụng làm các lớp bọc bình, trang trí bình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</a:t>
            </a:r>
            <a:endParaRPr kumimoji="0" lang="vi-VN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……………………………………………………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……………………………………………………</a:t>
            </a:r>
          </a:p>
          <a:p>
            <a:pPr lvl="0"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3.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Mô tả phương án thiết kế (vẽ, viết,...) bình giữ nhiệt</a:t>
            </a:r>
            <a:endParaRPr kumimoji="0" lang="vi-VN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……………………………………………………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…………………………….………………………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24" y="3002546"/>
            <a:ext cx="1483894" cy="22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8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8D375CCE-294A-4A06-B090-A5CB539AC2CB}"/>
              </a:ext>
            </a:extLst>
          </p:cNvPr>
          <p:cNvSpPr/>
          <p:nvPr/>
        </p:nvSpPr>
        <p:spPr>
          <a:xfrm>
            <a:off x="1464068" y="1623193"/>
            <a:ext cx="8991600" cy="4080757"/>
          </a:xfrm>
          <a:prstGeom prst="roundRect">
            <a:avLst>
              <a:gd name="adj" fmla="val 9417"/>
            </a:avLst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865254" y="1847811"/>
            <a:ext cx="41892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Lựa chọn dụng cụ và vật liệu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1598" y="483640"/>
            <a:ext cx="567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BÌNH GIỮ NHIỆT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2811093"/>
            <a:ext cx="8207519" cy="21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573423" y="2028440"/>
            <a:ext cx="10047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Gợi ý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573423" y="3664328"/>
            <a:ext cx="180817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Đo, cắt tấm xốp bọc,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tấm xốp hơi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Oval 20"/>
          <p:cNvSpPr/>
          <p:nvPr/>
        </p:nvSpPr>
        <p:spPr>
          <a:xfrm>
            <a:off x="385215" y="3017017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94" y="2656657"/>
            <a:ext cx="5207246" cy="3717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1598" y="483640"/>
            <a:ext cx="567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BÌNH GIỮ NHIỆT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4443C-4560-7B9A-0BD4-0D58B16EF085}"/>
              </a:ext>
            </a:extLst>
          </p:cNvPr>
          <p:cNvSpPr txBox="1"/>
          <p:nvPr/>
        </p:nvSpPr>
        <p:spPr>
          <a:xfrm>
            <a:off x="1589559" y="1235287"/>
            <a:ext cx="941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bình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giữ nhiệt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theo cách của em hoặc nhóm em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709525" y="1246918"/>
            <a:ext cx="66136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Bọc tấm xốp bọc quanh chai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thuỷ tinh hai vòng và bọc cố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định phần đáy chai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15" name="Oval 20"/>
          <p:cNvSpPr/>
          <p:nvPr/>
        </p:nvSpPr>
        <p:spPr>
          <a:xfrm>
            <a:off x="2266149" y="1393723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99" y="2596910"/>
            <a:ext cx="4755906" cy="329889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81598" y="483640"/>
            <a:ext cx="567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BÌNH GIỮ NHIỆT</a:t>
            </a:r>
          </a:p>
        </p:txBody>
      </p:sp>
    </p:spTree>
    <p:extLst>
      <p:ext uri="{BB962C8B-B14F-4D97-AF65-F5344CB8AC3E}">
        <p14:creationId xmlns:p14="http://schemas.microsoft.com/office/powerpoint/2010/main" val="5652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845946" y="3781497"/>
            <a:ext cx="36325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Bọc tấm xốp hơi hai vòng</a:t>
            </a:r>
          </a:p>
          <a:p>
            <a:pPr lvl="0" algn="just">
              <a:defRPr/>
            </a:pP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quanh chai và bọc cố định</a:t>
            </a:r>
          </a:p>
          <a:p>
            <a:pPr lvl="0" algn="just">
              <a:defRPr/>
            </a:pP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phần đáy chai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86" y="1641497"/>
            <a:ext cx="6059458" cy="4517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10" name="Oval 20"/>
          <p:cNvSpPr/>
          <p:nvPr/>
        </p:nvSpPr>
        <p:spPr>
          <a:xfrm>
            <a:off x="1898395" y="2101334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4562" y="461580"/>
            <a:ext cx="567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BÌNH GIỮ NHIỆT</a:t>
            </a:r>
          </a:p>
        </p:txBody>
      </p:sp>
    </p:spTree>
    <p:extLst>
      <p:ext uri="{BB962C8B-B14F-4D97-AF65-F5344CB8AC3E}">
        <p14:creationId xmlns:p14="http://schemas.microsoft.com/office/powerpoint/2010/main" val="21316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735</Words>
  <Application>Microsoft Office PowerPoint</Application>
  <PresentationFormat>Widescreen</PresentationFormat>
  <Paragraphs>92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Pangolin</vt:lpstr>
      <vt:lpstr>Roboto</vt:lpstr>
      <vt:lpstr>Roboto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2024-12-04T14:08:44Z</dcterms:created>
  <dcterms:modified xsi:type="dcterms:W3CDTF">2024-12-04T14:18:03Z</dcterms:modified>
</cp:coreProperties>
</file>