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7"/>
  </p:notesMasterIdLst>
  <p:sldIdLst>
    <p:sldId id="261" r:id="rId4"/>
    <p:sldId id="262" r:id="rId5"/>
    <p:sldId id="288" r:id="rId6"/>
    <p:sldId id="298" r:id="rId7"/>
    <p:sldId id="297" r:id="rId8"/>
    <p:sldId id="309" r:id="rId9"/>
    <p:sldId id="310" r:id="rId10"/>
    <p:sldId id="311" r:id="rId11"/>
    <p:sldId id="312" r:id="rId12"/>
    <p:sldId id="313" r:id="rId13"/>
    <p:sldId id="314" r:id="rId14"/>
    <p:sldId id="315" r:id="rId15"/>
    <p:sldId id="316" r:id="rId16"/>
    <p:sldId id="317" r:id="rId17"/>
    <p:sldId id="318" r:id="rId18"/>
    <p:sldId id="303" r:id="rId19"/>
    <p:sldId id="321" r:id="rId20"/>
    <p:sldId id="320" r:id="rId21"/>
    <p:sldId id="322" r:id="rId22"/>
    <p:sldId id="323" r:id="rId23"/>
    <p:sldId id="324" r:id="rId24"/>
    <p:sldId id="304"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357" autoAdjust="0"/>
  </p:normalViewPr>
  <p:slideViewPr>
    <p:cSldViewPr snapToGrid="0">
      <p:cViewPr varScale="1">
        <p:scale>
          <a:sx n="54" d="100"/>
          <a:sy n="54" d="100"/>
        </p:scale>
        <p:origin x="12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AB29F-38A7-4016-8016-C16EFF3D40A3}" type="datetimeFigureOut">
              <a:rPr lang="en-US" smtClean="0"/>
              <a:t>13/12/2024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02334-2CBE-4375-8E78-784067B39A8C}" type="slidenum">
              <a:rPr lang="en-US" smtClean="0"/>
              <a:t>‹#›</a:t>
            </a:fld>
            <a:endParaRPr lang="en-US"/>
          </a:p>
        </p:txBody>
      </p:sp>
    </p:spTree>
    <p:extLst>
      <p:ext uri="{BB962C8B-B14F-4D97-AF65-F5344CB8AC3E}">
        <p14:creationId xmlns:p14="http://schemas.microsoft.com/office/powerpoint/2010/main" val="59724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C02334-2CBE-4375-8E78-784067B39A8C}" type="slidenum">
              <a:rPr lang="en-US" smtClean="0"/>
              <a:t>1</a:t>
            </a:fld>
            <a:endParaRPr lang="en-US"/>
          </a:p>
        </p:txBody>
      </p:sp>
    </p:spTree>
    <p:extLst>
      <p:ext uri="{BB962C8B-B14F-4D97-AF65-F5344CB8AC3E}">
        <p14:creationId xmlns:p14="http://schemas.microsoft.com/office/powerpoint/2010/main" val="5483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90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549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512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710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180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004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925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809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CDDBE7-19D9-4D9D-AC7A-291DEEF24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35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708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C02334-2CBE-4375-8E78-784067B39A8C}" type="slidenum">
              <a:rPr lang="en-US" smtClean="0"/>
              <a:t>7</a:t>
            </a:fld>
            <a:endParaRPr lang="en-US"/>
          </a:p>
        </p:txBody>
      </p:sp>
    </p:spTree>
    <p:extLst>
      <p:ext uri="{BB962C8B-B14F-4D97-AF65-F5344CB8AC3E}">
        <p14:creationId xmlns:p14="http://schemas.microsoft.com/office/powerpoint/2010/main" val="144146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0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4862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61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972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02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59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27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430586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4075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80014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871863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4923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65728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6627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70895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12772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34092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80438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8615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32610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13636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2205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2063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5560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86160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35144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4901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07024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2024/12/13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02696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308333E9-D242-3FCB-DE75-3C91AE945CF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CD672900-AC11-1225-EEA6-1A88F2F1AAD8}"/>
              </a:ext>
            </a:extLst>
          </p:cNvPr>
          <p:cNvGrpSpPr/>
          <p:nvPr userDrawn="1"/>
        </p:nvGrpSpPr>
        <p:grpSpPr>
          <a:xfrm>
            <a:off x="-3265405" y="227375"/>
            <a:ext cx="3842965" cy="2357824"/>
            <a:chOff x="5586065" y="1777554"/>
            <a:chExt cx="2882224" cy="1768368"/>
          </a:xfrm>
        </p:grpSpPr>
        <p:grpSp>
          <p:nvGrpSpPr>
            <p:cNvPr id="3" name="Group 2">
              <a:extLst>
                <a:ext uri="{FF2B5EF4-FFF2-40B4-BE49-F238E27FC236}">
                  <a16:creationId xmlns:a16="http://schemas.microsoft.com/office/drawing/2014/main" id="{9C1C9687-E562-803A-989F-C14D25BB086E}"/>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615822EF-5232-BADC-93EC-591CDD920BAB}"/>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2DB2B0AB-AA66-A9E5-4F2C-F01A015DACF6}"/>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6F71D623-4B3B-08DD-9D9D-1C65C284944B}"/>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8F4E1F2E-AD3D-0383-623D-C8550170A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258697753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DCCE1046-B673-C0C6-224C-F94710E5F88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B08C4622-5A63-C248-FEF0-69992230CE80}"/>
              </a:ext>
            </a:extLst>
          </p:cNvPr>
          <p:cNvGrpSpPr/>
          <p:nvPr userDrawn="1"/>
        </p:nvGrpSpPr>
        <p:grpSpPr>
          <a:xfrm>
            <a:off x="-3265405" y="227375"/>
            <a:ext cx="3842965" cy="2357824"/>
            <a:chOff x="5586065" y="1777554"/>
            <a:chExt cx="2882224" cy="1768368"/>
          </a:xfrm>
        </p:grpSpPr>
        <p:grpSp>
          <p:nvGrpSpPr>
            <p:cNvPr id="3" name="Group 2">
              <a:extLst>
                <a:ext uri="{FF2B5EF4-FFF2-40B4-BE49-F238E27FC236}">
                  <a16:creationId xmlns:a16="http://schemas.microsoft.com/office/drawing/2014/main" id="{462ADC9B-5576-4E36-EFA5-EC12F357FF9F}"/>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FCB48888-1250-2545-982C-6E5EFECD34EC}"/>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5537FF6A-E63D-E947-3475-B72C1364721B}"/>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7969056A-A4F1-1242-FF3E-AFD963FCC765}"/>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2FC0D9A3-A9B3-FB04-873C-C4F0C8F39AD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9667153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C42C172F-CEE4-B63C-1420-956AFB44986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 name="Group 1">
            <a:extLst>
              <a:ext uri="{FF2B5EF4-FFF2-40B4-BE49-F238E27FC236}">
                <a16:creationId xmlns:a16="http://schemas.microsoft.com/office/drawing/2014/main" id="{05B34399-4153-F0F4-F664-20D6A73EDADB}"/>
              </a:ext>
            </a:extLst>
          </p:cNvPr>
          <p:cNvGrpSpPr/>
          <p:nvPr userDrawn="1"/>
        </p:nvGrpSpPr>
        <p:grpSpPr>
          <a:xfrm>
            <a:off x="-3265405" y="227375"/>
            <a:ext cx="3842965" cy="2357824"/>
            <a:chOff x="5586065" y="1777554"/>
            <a:chExt cx="2882224" cy="1768368"/>
          </a:xfrm>
        </p:grpSpPr>
        <p:grpSp>
          <p:nvGrpSpPr>
            <p:cNvPr id="4" name="Group 3">
              <a:extLst>
                <a:ext uri="{FF2B5EF4-FFF2-40B4-BE49-F238E27FC236}">
                  <a16:creationId xmlns:a16="http://schemas.microsoft.com/office/drawing/2014/main" id="{A06D8738-2BED-AB2C-9D83-E0DA703C941B}"/>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6DF8B896-0F30-8070-F062-4D86187EF84F}"/>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E9895813-3748-C8D1-C535-170D632EC1D7}"/>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71871A42-60B1-5E0B-B989-66863F2DB4FC}"/>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F99C0E8E-2FA0-0FCC-728A-56602B8F469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60680495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13.jp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6.png"/><Relationship Id="rId12" Type="http://schemas.openxmlformats.org/officeDocument/2006/relationships/audio" Target="../media/audio10.wav"/><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emf"/><Relationship Id="rId4" Type="http://schemas.openxmlformats.org/officeDocument/2006/relationships/image" Target="../media/image13.jpg"/><Relationship Id="rId9"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E8178-E3F7-4EF9-867C-ADCA01247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图片 8">
            <a:extLst>
              <a:ext uri="{FF2B5EF4-FFF2-40B4-BE49-F238E27FC236}">
                <a16:creationId xmlns:a16="http://schemas.microsoft.com/office/drawing/2014/main" id="{458CABBF-6193-436F-9E35-3C9EF07223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6" t="10164" r="4093" b="2409"/>
          <a:stretch/>
        </p:blipFill>
        <p:spPr>
          <a:xfrm>
            <a:off x="647701" y="-209550"/>
            <a:ext cx="10706100" cy="7477125"/>
          </a:xfrm>
          <a:prstGeom prst="rect">
            <a:avLst/>
          </a:prstGeom>
        </p:spPr>
      </p:pic>
      <p:sp>
        <p:nvSpPr>
          <p:cNvPr id="7" name="TextBox 6">
            <a:extLst>
              <a:ext uri="{FF2B5EF4-FFF2-40B4-BE49-F238E27FC236}">
                <a16:creationId xmlns:a16="http://schemas.microsoft.com/office/drawing/2014/main" id="{B4E20B45-2FDF-4DB4-9E46-C8A6DDA8BB2C}"/>
              </a:ext>
            </a:extLst>
          </p:cNvPr>
          <p:cNvSpPr txBox="1"/>
          <p:nvPr/>
        </p:nvSpPr>
        <p:spPr>
          <a:xfrm>
            <a:off x="3433762" y="1115685"/>
            <a:ext cx="63531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Thứ</a:t>
            </a: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ngày</a:t>
            </a: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tháng</a:t>
            </a: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r>
              <a:rPr kumimoji="0" lang="en-US" sz="2400" b="1" i="0" u="none" strike="noStrike" kern="1200" cap="none" spc="0" normalizeH="0" baseline="0" noProof="0" dirty="0" err="1">
                <a:ln>
                  <a:noFill/>
                </a:ln>
                <a:solidFill>
                  <a:srgbClr val="00B050"/>
                </a:solidFill>
                <a:effectLst/>
                <a:uLnTx/>
                <a:uFillTx/>
                <a:latin typeface="Arial" panose="020B0604020202020204" pitchFamily="34" charset="0"/>
                <a:ea typeface="+mn-ea"/>
                <a:cs typeface="Arial" panose="020B0604020202020204" pitchFamily="34" charset="0"/>
              </a:rPr>
              <a:t>năm</a:t>
            </a: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p>
        </p:txBody>
      </p:sp>
      <p:pic>
        <p:nvPicPr>
          <p:cNvPr id="10" name="Picture 9">
            <a:extLst>
              <a:ext uri="{FF2B5EF4-FFF2-40B4-BE49-F238E27FC236}">
                <a16:creationId xmlns:a16="http://schemas.microsoft.com/office/drawing/2014/main" id="{68FA366F-308C-2612-CFF8-CBF361FFC1EE}"/>
              </a:ext>
            </a:extLst>
          </p:cNvPr>
          <p:cNvPicPr>
            <a:picLocks noChangeAspect="1"/>
          </p:cNvPicPr>
          <p:nvPr/>
        </p:nvPicPr>
        <p:blipFill>
          <a:blip r:embed="rId5"/>
          <a:stretch>
            <a:fillRect/>
          </a:stretch>
        </p:blipFill>
        <p:spPr>
          <a:xfrm>
            <a:off x="5057775" y="1656169"/>
            <a:ext cx="2359257" cy="833723"/>
          </a:xfrm>
          <a:prstGeom prst="rect">
            <a:avLst/>
          </a:prstGeom>
        </p:spPr>
      </p:pic>
      <p:pic>
        <p:nvPicPr>
          <p:cNvPr id="15" name="Picture 14">
            <a:extLst>
              <a:ext uri="{FF2B5EF4-FFF2-40B4-BE49-F238E27FC236}">
                <a16:creationId xmlns:a16="http://schemas.microsoft.com/office/drawing/2014/main" id="{26E0BF1A-5109-AD88-E5D7-ACE8D1035FB3}"/>
              </a:ext>
            </a:extLst>
          </p:cNvPr>
          <p:cNvPicPr>
            <a:picLocks noChangeAspect="1"/>
          </p:cNvPicPr>
          <p:nvPr/>
        </p:nvPicPr>
        <p:blipFill>
          <a:blip r:embed="rId6"/>
          <a:stretch>
            <a:fillRect/>
          </a:stretch>
        </p:blipFill>
        <p:spPr>
          <a:xfrm>
            <a:off x="2352358" y="1958176"/>
            <a:ext cx="7315834" cy="3779848"/>
          </a:xfrm>
          <a:prstGeom prst="rect">
            <a:avLst/>
          </a:prstGeom>
        </p:spPr>
      </p:pic>
      <p:pic>
        <p:nvPicPr>
          <p:cNvPr id="17" name="Picture 16">
            <a:extLst>
              <a:ext uri="{FF2B5EF4-FFF2-40B4-BE49-F238E27FC236}">
                <a16:creationId xmlns:a16="http://schemas.microsoft.com/office/drawing/2014/main" id="{BC0F5941-5551-EE1C-99FB-8B17B796BD02}"/>
              </a:ext>
            </a:extLst>
          </p:cNvPr>
          <p:cNvPicPr>
            <a:picLocks noChangeAspect="1"/>
          </p:cNvPicPr>
          <p:nvPr/>
        </p:nvPicPr>
        <p:blipFill>
          <a:blip r:embed="rId7"/>
          <a:stretch>
            <a:fillRect/>
          </a:stretch>
        </p:blipFill>
        <p:spPr>
          <a:xfrm>
            <a:off x="1838626" y="1538815"/>
            <a:ext cx="1847248" cy="1018120"/>
          </a:xfrm>
          <a:prstGeom prst="rect">
            <a:avLst/>
          </a:prstGeom>
        </p:spPr>
      </p:pic>
    </p:spTree>
    <p:extLst>
      <p:ext uri="{BB962C8B-B14F-4D97-AF65-F5344CB8AC3E}">
        <p14:creationId xmlns:p14="http://schemas.microsoft.com/office/powerpoint/2010/main" val="36306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 name="TextBox 3">
            <a:extLst>
              <a:ext uri="{FF2B5EF4-FFF2-40B4-BE49-F238E27FC236}">
                <a16:creationId xmlns:a16="http://schemas.microsoft.com/office/drawing/2014/main" id="{E15E307B-298D-BC61-6060-BD38C169454E}"/>
              </a:ext>
            </a:extLst>
          </p:cNvPr>
          <p:cNvSpPr txBox="1"/>
          <p:nvPr/>
        </p:nvSpPr>
        <p:spPr>
          <a:xfrm>
            <a:off x="801383" y="575353"/>
            <a:ext cx="10921429" cy="584775"/>
          </a:xfrm>
          <a:prstGeom prst="rect">
            <a:avLst/>
          </a:prstGeom>
          <a:noFill/>
        </p:spPr>
        <p:txBody>
          <a:bodyPr wrap="square" rtlCol="0">
            <a:spAutoFit/>
          </a:bodyPr>
          <a:lstStyle/>
          <a:p>
            <a:r>
              <a:rPr lang="en-US" sz="3200" b="1" dirty="0"/>
              <a:t>2. Quan </a:t>
            </a:r>
            <a:r>
              <a:rPr lang="en-US" sz="3200" b="1" dirty="0" err="1"/>
              <a:t>sát</a:t>
            </a:r>
            <a:r>
              <a:rPr lang="en-US" sz="3200" b="1" dirty="0"/>
              <a:t> </a:t>
            </a:r>
            <a:r>
              <a:rPr lang="en-US" sz="3200" b="1" dirty="0" err="1"/>
              <a:t>hình</a:t>
            </a:r>
            <a:r>
              <a:rPr lang="en-US" sz="3200" b="1" dirty="0"/>
              <a:t> 3 </a:t>
            </a:r>
            <a:r>
              <a:rPr lang="en-US" sz="3200" b="1" dirty="0" err="1"/>
              <a:t>để</a:t>
            </a:r>
            <a:r>
              <a:rPr lang="en-US" sz="3200" b="1" dirty="0"/>
              <a:t> so </a:t>
            </a:r>
            <a:r>
              <a:rPr lang="en-US" sz="3200" b="1" dirty="0" err="1"/>
              <a:t>sánh</a:t>
            </a:r>
            <a:r>
              <a:rPr lang="en-US" sz="3200" b="1" dirty="0"/>
              <a:t> </a:t>
            </a:r>
            <a:r>
              <a:rPr lang="en-US" sz="3200" b="1" dirty="0" err="1"/>
              <a:t>dự</a:t>
            </a:r>
            <a:r>
              <a:rPr lang="en-US" sz="3200" b="1" dirty="0"/>
              <a:t> </a:t>
            </a:r>
            <a:r>
              <a:rPr lang="en-US" sz="3200" b="1" dirty="0" err="1"/>
              <a:t>đoán</a:t>
            </a:r>
            <a:r>
              <a:rPr lang="en-US" sz="3200" b="1" dirty="0"/>
              <a:t> </a:t>
            </a:r>
            <a:r>
              <a:rPr lang="en-US" sz="3200" b="1" dirty="0" err="1"/>
              <a:t>của</a:t>
            </a:r>
            <a:r>
              <a:rPr lang="en-US" sz="3200" b="1" dirty="0"/>
              <a:t> </a:t>
            </a:r>
            <a:r>
              <a:rPr lang="en-US" sz="3200" b="1" dirty="0" err="1"/>
              <a:t>mình</a:t>
            </a:r>
            <a:r>
              <a:rPr lang="en-US" sz="3200" b="1" dirty="0"/>
              <a:t> </a:t>
            </a:r>
            <a:r>
              <a:rPr lang="en-US" sz="3200" b="1" dirty="0" err="1"/>
              <a:t>với</a:t>
            </a:r>
            <a:r>
              <a:rPr lang="en-US" sz="3200" b="1" dirty="0"/>
              <a:t> </a:t>
            </a:r>
            <a:r>
              <a:rPr lang="en-US" sz="3200" b="1" dirty="0" err="1"/>
              <a:t>kết</a:t>
            </a:r>
            <a:r>
              <a:rPr lang="en-US" sz="3200" b="1" dirty="0"/>
              <a:t> </a:t>
            </a:r>
            <a:r>
              <a:rPr lang="en-US" sz="3200" b="1" dirty="0" err="1"/>
              <a:t>quả</a:t>
            </a:r>
            <a:r>
              <a:rPr lang="en-US" sz="3200" b="1" dirty="0"/>
              <a:t> TN</a:t>
            </a:r>
          </a:p>
        </p:txBody>
      </p:sp>
      <p:pic>
        <p:nvPicPr>
          <p:cNvPr id="8" name="Picture 7">
            <a:extLst>
              <a:ext uri="{FF2B5EF4-FFF2-40B4-BE49-F238E27FC236}">
                <a16:creationId xmlns:a16="http://schemas.microsoft.com/office/drawing/2014/main" id="{BC01FB33-74A5-26DA-77C0-CCC760D944F9}"/>
              </a:ext>
            </a:extLst>
          </p:cNvPr>
          <p:cNvPicPr>
            <a:picLocks noChangeAspect="1"/>
          </p:cNvPicPr>
          <p:nvPr/>
        </p:nvPicPr>
        <p:blipFill>
          <a:blip r:embed="rId4"/>
          <a:stretch>
            <a:fillRect/>
          </a:stretch>
        </p:blipFill>
        <p:spPr>
          <a:xfrm>
            <a:off x="1007830" y="1327988"/>
            <a:ext cx="5896404" cy="4775870"/>
          </a:xfrm>
          <a:prstGeom prst="rect">
            <a:avLst/>
          </a:prstGeom>
        </p:spPr>
      </p:pic>
      <p:pic>
        <p:nvPicPr>
          <p:cNvPr id="10" name="Picture 9">
            <a:extLst>
              <a:ext uri="{FF2B5EF4-FFF2-40B4-BE49-F238E27FC236}">
                <a16:creationId xmlns:a16="http://schemas.microsoft.com/office/drawing/2014/main" id="{3BB60114-AEC9-270C-A8B6-FCCA5F747A63}"/>
              </a:ext>
            </a:extLst>
          </p:cNvPr>
          <p:cNvPicPr>
            <a:picLocks noChangeAspect="1"/>
          </p:cNvPicPr>
          <p:nvPr/>
        </p:nvPicPr>
        <p:blipFill>
          <a:blip r:embed="rId5"/>
          <a:stretch>
            <a:fillRect/>
          </a:stretch>
        </p:blipFill>
        <p:spPr>
          <a:xfrm>
            <a:off x="7259120" y="1992812"/>
            <a:ext cx="3623476" cy="3092896"/>
          </a:xfrm>
          <a:prstGeom prst="rect">
            <a:avLst/>
          </a:prstGeom>
        </p:spPr>
      </p:pic>
    </p:spTree>
    <p:extLst>
      <p:ext uri="{BB962C8B-B14F-4D97-AF65-F5344CB8AC3E}">
        <p14:creationId xmlns:p14="http://schemas.microsoft.com/office/powerpoint/2010/main" val="3599202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Picture 5">
            <a:extLst>
              <a:ext uri="{FF2B5EF4-FFF2-40B4-BE49-F238E27FC236}">
                <a16:creationId xmlns:a16="http://schemas.microsoft.com/office/drawing/2014/main" id="{0CB91554-70B8-96CA-D475-7A62DEA441A4}"/>
              </a:ext>
            </a:extLst>
          </p:cNvPr>
          <p:cNvPicPr>
            <a:picLocks noChangeAspect="1"/>
          </p:cNvPicPr>
          <p:nvPr/>
        </p:nvPicPr>
        <p:blipFill>
          <a:blip r:embed="rId4"/>
          <a:stretch>
            <a:fillRect/>
          </a:stretch>
        </p:blipFill>
        <p:spPr>
          <a:xfrm>
            <a:off x="1005422" y="1959260"/>
            <a:ext cx="4121382" cy="3267132"/>
          </a:xfrm>
          <a:prstGeom prst="rect">
            <a:avLst/>
          </a:prstGeom>
        </p:spPr>
      </p:pic>
      <p:sp>
        <p:nvSpPr>
          <p:cNvPr id="7" name="Rectangle: Rounded Corners 6">
            <a:extLst>
              <a:ext uri="{FF2B5EF4-FFF2-40B4-BE49-F238E27FC236}">
                <a16:creationId xmlns:a16="http://schemas.microsoft.com/office/drawing/2014/main" id="{E329F580-1050-8C4F-A9B0-C35EF95E51F4}"/>
              </a:ext>
            </a:extLst>
          </p:cNvPr>
          <p:cNvSpPr/>
          <p:nvPr/>
        </p:nvSpPr>
        <p:spPr>
          <a:xfrm>
            <a:off x="5589142" y="1613042"/>
            <a:ext cx="5959010" cy="4161033"/>
          </a:xfrm>
          <a:custGeom>
            <a:avLst/>
            <a:gdLst>
              <a:gd name="connsiteX0" fmla="*/ 0 w 5959010"/>
              <a:gd name="connsiteY0" fmla="*/ 693519 h 4161033"/>
              <a:gd name="connsiteX1" fmla="*/ 693519 w 5959010"/>
              <a:gd name="connsiteY1" fmla="*/ 0 h 4161033"/>
              <a:gd name="connsiteX2" fmla="*/ 5265491 w 5959010"/>
              <a:gd name="connsiteY2" fmla="*/ 0 h 4161033"/>
              <a:gd name="connsiteX3" fmla="*/ 5959010 w 5959010"/>
              <a:gd name="connsiteY3" fmla="*/ 693519 h 4161033"/>
              <a:gd name="connsiteX4" fmla="*/ 5959010 w 5959010"/>
              <a:gd name="connsiteY4" fmla="*/ 3467514 h 4161033"/>
              <a:gd name="connsiteX5" fmla="*/ 5265491 w 5959010"/>
              <a:gd name="connsiteY5" fmla="*/ 4161033 h 4161033"/>
              <a:gd name="connsiteX6" fmla="*/ 693519 w 5959010"/>
              <a:gd name="connsiteY6" fmla="*/ 4161033 h 4161033"/>
              <a:gd name="connsiteX7" fmla="*/ 0 w 5959010"/>
              <a:gd name="connsiteY7" fmla="*/ 3467514 h 4161033"/>
              <a:gd name="connsiteX8" fmla="*/ 0 w 5959010"/>
              <a:gd name="connsiteY8" fmla="*/ 693519 h 41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010" h="4161033" fill="none" extrusionOk="0">
                <a:moveTo>
                  <a:pt x="0" y="693519"/>
                </a:moveTo>
                <a:cubicBezTo>
                  <a:pt x="-1787" y="369030"/>
                  <a:pt x="330701" y="-40757"/>
                  <a:pt x="693519" y="0"/>
                </a:cubicBezTo>
                <a:cubicBezTo>
                  <a:pt x="2064884" y="29483"/>
                  <a:pt x="3643641" y="4220"/>
                  <a:pt x="5265491" y="0"/>
                </a:cubicBezTo>
                <a:cubicBezTo>
                  <a:pt x="5654911" y="2411"/>
                  <a:pt x="5942824" y="331504"/>
                  <a:pt x="5959010" y="693519"/>
                </a:cubicBezTo>
                <a:cubicBezTo>
                  <a:pt x="5943068" y="1617113"/>
                  <a:pt x="5859186" y="2563550"/>
                  <a:pt x="5959010" y="3467514"/>
                </a:cubicBezTo>
                <a:cubicBezTo>
                  <a:pt x="5971708" y="3857368"/>
                  <a:pt x="5691875" y="4200071"/>
                  <a:pt x="5265491" y="4161033"/>
                </a:cubicBezTo>
                <a:cubicBezTo>
                  <a:pt x="3812871" y="4195161"/>
                  <a:pt x="1742957" y="4038241"/>
                  <a:pt x="693519" y="4161033"/>
                </a:cubicBezTo>
                <a:cubicBezTo>
                  <a:pt x="294797" y="4192319"/>
                  <a:pt x="-25716" y="3893396"/>
                  <a:pt x="0" y="3467514"/>
                </a:cubicBezTo>
                <a:cubicBezTo>
                  <a:pt x="-162483" y="2826556"/>
                  <a:pt x="12474" y="2024265"/>
                  <a:pt x="0" y="693519"/>
                </a:cubicBezTo>
                <a:close/>
              </a:path>
              <a:path w="5959010" h="4161033" stroke="0" extrusionOk="0">
                <a:moveTo>
                  <a:pt x="0" y="693519"/>
                </a:moveTo>
                <a:cubicBezTo>
                  <a:pt x="-8359" y="324728"/>
                  <a:pt x="373342" y="33954"/>
                  <a:pt x="693519" y="0"/>
                </a:cubicBezTo>
                <a:cubicBezTo>
                  <a:pt x="1836756" y="-40312"/>
                  <a:pt x="4044165" y="-70188"/>
                  <a:pt x="5265491" y="0"/>
                </a:cubicBezTo>
                <a:cubicBezTo>
                  <a:pt x="5596374" y="-4906"/>
                  <a:pt x="5988653" y="252951"/>
                  <a:pt x="5959010" y="693519"/>
                </a:cubicBezTo>
                <a:cubicBezTo>
                  <a:pt x="5996617" y="1887710"/>
                  <a:pt x="5983087" y="2861370"/>
                  <a:pt x="5959010" y="3467514"/>
                </a:cubicBezTo>
                <a:cubicBezTo>
                  <a:pt x="5958110" y="3861279"/>
                  <a:pt x="5616357" y="4161506"/>
                  <a:pt x="5265491" y="4161033"/>
                </a:cubicBezTo>
                <a:cubicBezTo>
                  <a:pt x="4149219" y="4178384"/>
                  <a:pt x="1257907" y="4284379"/>
                  <a:pt x="693519" y="4161033"/>
                </a:cubicBezTo>
                <a:cubicBezTo>
                  <a:pt x="317764" y="4130448"/>
                  <a:pt x="22366" y="3878467"/>
                  <a:pt x="0" y="3467514"/>
                </a:cubicBezTo>
                <a:cubicBezTo>
                  <a:pt x="6107" y="2827187"/>
                  <a:pt x="-133487" y="1002352"/>
                  <a:pt x="0" y="693519"/>
                </a:cubicBezTo>
                <a:close/>
              </a:path>
            </a:pathLst>
          </a:custGeom>
          <a:solidFill>
            <a:srgbClr val="E3FDFC"/>
          </a:solidFill>
          <a:ln w="38100" cap="flat" cmpd="sng" algn="ctr">
            <a:solidFill>
              <a:srgbClr val="002060"/>
            </a:solidFill>
            <a:prstDash val="dash"/>
            <a:miter lim="800000"/>
            <a:extLst>
              <a:ext uri="{C807C97D-BFC1-408E-A445-0C87EB9F89A2}">
                <ask:lineSketchStyleProps xmlns="" xmlns:ask="http://schemas.microsoft.com/office/drawing/2018/sketchyshape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vi-VN" sz="4400" b="1" kern="0" dirty="0">
                <a:solidFill>
                  <a:srgbClr val="002060"/>
                </a:solidFill>
                <a:latin typeface="Calibri" panose="020F0502020204030204" pitchFamily="34" charset="0"/>
                <a:cs typeface="Calibri" panose="020F0502020204030204" pitchFamily="34" charset="0"/>
              </a:rPr>
              <a:t>Cây 1: Cây dài ra, màu nhạt, thân yếu.</a:t>
            </a:r>
            <a:endParaRPr lang="en-US" sz="4400" b="1" kern="0" dirty="0">
              <a:solidFill>
                <a:srgbClr val="002060"/>
              </a:solidFill>
              <a:latin typeface="Calibri" panose="020F0502020204030204" pitchFamily="34" charset="0"/>
              <a:cs typeface="Calibri" panose="020F0502020204030204" pitchFamily="34" charset="0"/>
            </a:endParaRPr>
          </a:p>
          <a:p>
            <a:pPr lvl="0" algn="just">
              <a:defRPr/>
            </a:pP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Nguyên</a:t>
            </a:r>
            <a:r>
              <a:rPr kumimoji="0" lang="en-US" sz="4400" b="1" i="1" u="none" strike="noStrike" kern="0" cap="none" spc="0" normalizeH="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1" u="none" strike="noStrike" kern="0" cap="none" spc="0" normalizeH="0" noProof="0" dirty="0" err="1">
                <a:ln>
                  <a:noFill/>
                </a:ln>
                <a:solidFill>
                  <a:srgbClr val="FF0000"/>
                </a:solidFill>
                <a:effectLst/>
                <a:uLnTx/>
                <a:uFillTx/>
                <a:latin typeface="Calibri" panose="020F0502020204030204" pitchFamily="34" charset="0"/>
                <a:cs typeface="Calibri" panose="020F0502020204030204" pitchFamily="34" charset="0"/>
              </a:rPr>
              <a:t>nhân</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Phát</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triển</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trong</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điều</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kiện</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thiếu</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ánh</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sáng</a:t>
            </a:r>
            <a:r>
              <a:rPr lang="en-US" sz="4400" b="1" kern="0" dirty="0">
                <a:solidFill>
                  <a:srgbClr val="002060"/>
                </a:solidFill>
                <a:latin typeface="Calibri" panose="020F0502020204030204" pitchFamily="34" charset="0"/>
                <a:cs typeface="Calibri" panose="020F0502020204030204" pitchFamily="34" charset="0"/>
              </a:rPr>
              <a:t>. </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829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329F580-1050-8C4F-A9B0-C35EF95E51F4}"/>
              </a:ext>
            </a:extLst>
          </p:cNvPr>
          <p:cNvSpPr/>
          <p:nvPr/>
        </p:nvSpPr>
        <p:spPr>
          <a:xfrm>
            <a:off x="5537771" y="1921267"/>
            <a:ext cx="5959010" cy="3133619"/>
          </a:xfrm>
          <a:custGeom>
            <a:avLst/>
            <a:gdLst>
              <a:gd name="connsiteX0" fmla="*/ 0 w 5959010"/>
              <a:gd name="connsiteY0" fmla="*/ 522280 h 3133619"/>
              <a:gd name="connsiteX1" fmla="*/ 522280 w 5959010"/>
              <a:gd name="connsiteY1" fmla="*/ 0 h 3133619"/>
              <a:gd name="connsiteX2" fmla="*/ 5436730 w 5959010"/>
              <a:gd name="connsiteY2" fmla="*/ 0 h 3133619"/>
              <a:gd name="connsiteX3" fmla="*/ 5959010 w 5959010"/>
              <a:gd name="connsiteY3" fmla="*/ 522280 h 3133619"/>
              <a:gd name="connsiteX4" fmla="*/ 5959010 w 5959010"/>
              <a:gd name="connsiteY4" fmla="*/ 2611339 h 3133619"/>
              <a:gd name="connsiteX5" fmla="*/ 5436730 w 5959010"/>
              <a:gd name="connsiteY5" fmla="*/ 3133619 h 3133619"/>
              <a:gd name="connsiteX6" fmla="*/ 522280 w 5959010"/>
              <a:gd name="connsiteY6" fmla="*/ 3133619 h 3133619"/>
              <a:gd name="connsiteX7" fmla="*/ 0 w 5959010"/>
              <a:gd name="connsiteY7" fmla="*/ 2611339 h 3133619"/>
              <a:gd name="connsiteX8" fmla="*/ 0 w 5959010"/>
              <a:gd name="connsiteY8" fmla="*/ 522280 h 313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010" h="3133619" fill="none" extrusionOk="0">
                <a:moveTo>
                  <a:pt x="0" y="522280"/>
                </a:moveTo>
                <a:cubicBezTo>
                  <a:pt x="-1132" y="270891"/>
                  <a:pt x="240830" y="-14117"/>
                  <a:pt x="522280" y="0"/>
                </a:cubicBezTo>
                <a:cubicBezTo>
                  <a:pt x="1979101" y="29483"/>
                  <a:pt x="3895750" y="4220"/>
                  <a:pt x="5436730" y="0"/>
                </a:cubicBezTo>
                <a:cubicBezTo>
                  <a:pt x="5745660" y="7716"/>
                  <a:pt x="5953558" y="240908"/>
                  <a:pt x="5959010" y="522280"/>
                </a:cubicBezTo>
                <a:cubicBezTo>
                  <a:pt x="5943068" y="800635"/>
                  <a:pt x="5859186" y="1980960"/>
                  <a:pt x="5959010" y="2611339"/>
                </a:cubicBezTo>
                <a:cubicBezTo>
                  <a:pt x="5997030" y="2920247"/>
                  <a:pt x="5746271" y="3152609"/>
                  <a:pt x="5436730" y="3133619"/>
                </a:cubicBezTo>
                <a:cubicBezTo>
                  <a:pt x="4349956" y="3167747"/>
                  <a:pt x="2295194" y="3010827"/>
                  <a:pt x="522280" y="3133619"/>
                </a:cubicBezTo>
                <a:cubicBezTo>
                  <a:pt x="211172" y="3178770"/>
                  <a:pt x="-12733" y="2921009"/>
                  <a:pt x="0" y="2611339"/>
                </a:cubicBezTo>
                <a:cubicBezTo>
                  <a:pt x="-162483" y="1822814"/>
                  <a:pt x="12474" y="1429207"/>
                  <a:pt x="0" y="522280"/>
                </a:cubicBezTo>
                <a:close/>
              </a:path>
              <a:path w="5959010" h="3133619" stroke="0" extrusionOk="0">
                <a:moveTo>
                  <a:pt x="0" y="522280"/>
                </a:moveTo>
                <a:cubicBezTo>
                  <a:pt x="-25281" y="276866"/>
                  <a:pt x="256132" y="12048"/>
                  <a:pt x="522280" y="0"/>
                </a:cubicBezTo>
                <a:cubicBezTo>
                  <a:pt x="2744373" y="-40312"/>
                  <a:pt x="4434861" y="-70188"/>
                  <a:pt x="5436730" y="0"/>
                </a:cubicBezTo>
                <a:cubicBezTo>
                  <a:pt x="5704385" y="-1956"/>
                  <a:pt x="5981273" y="190613"/>
                  <a:pt x="5959010" y="522280"/>
                </a:cubicBezTo>
                <a:cubicBezTo>
                  <a:pt x="5996617" y="934593"/>
                  <a:pt x="5983087" y="1730992"/>
                  <a:pt x="5959010" y="2611339"/>
                </a:cubicBezTo>
                <a:cubicBezTo>
                  <a:pt x="5957780" y="2914470"/>
                  <a:pt x="5690095" y="3134135"/>
                  <a:pt x="5436730" y="3133619"/>
                </a:cubicBezTo>
                <a:cubicBezTo>
                  <a:pt x="3819870" y="3150970"/>
                  <a:pt x="1489966" y="3256965"/>
                  <a:pt x="522280" y="3133619"/>
                </a:cubicBezTo>
                <a:cubicBezTo>
                  <a:pt x="236891" y="3120745"/>
                  <a:pt x="7524" y="2909183"/>
                  <a:pt x="0" y="2611339"/>
                </a:cubicBezTo>
                <a:cubicBezTo>
                  <a:pt x="6107" y="2177430"/>
                  <a:pt x="-133487" y="1544563"/>
                  <a:pt x="0" y="522280"/>
                </a:cubicBezTo>
                <a:close/>
              </a:path>
            </a:pathLst>
          </a:custGeom>
          <a:solidFill>
            <a:srgbClr val="E3FDFC"/>
          </a:solidFill>
          <a:ln w="38100" cap="flat" cmpd="sng" algn="ctr">
            <a:solidFill>
              <a:srgbClr val="002060"/>
            </a:solidFill>
            <a:prstDash val="dash"/>
            <a:miter lim="800000"/>
            <a:extLst>
              <a:ext uri="{C807C97D-BFC1-408E-A445-0C87EB9F89A2}">
                <ask:lineSketchStyleProps xmlns="" xmlns:ask="http://schemas.microsoft.com/office/drawing/2018/sketchyshape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vi-VN" sz="4400" b="1" kern="0" dirty="0">
                <a:solidFill>
                  <a:srgbClr val="002060"/>
                </a:solidFill>
                <a:latin typeface="Calibri" panose="020F0502020204030204" pitchFamily="34" charset="0"/>
                <a:cs typeface="Calibri" panose="020F0502020204030204" pitchFamily="34" charset="0"/>
              </a:rPr>
              <a:t>Cây 2: Cây héo rũ</a:t>
            </a:r>
            <a:endParaRPr lang="en-US" sz="4400" b="1" kern="0" dirty="0">
              <a:solidFill>
                <a:srgbClr val="002060"/>
              </a:solidFill>
              <a:latin typeface="Calibri" panose="020F0502020204030204" pitchFamily="34" charset="0"/>
              <a:cs typeface="Calibri" panose="020F0502020204030204" pitchFamily="34" charset="0"/>
            </a:endParaRPr>
          </a:p>
          <a:p>
            <a:pPr lvl="0" algn="just">
              <a:defRPr/>
            </a:pP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Nguyên</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nhân</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Thiếu</a:t>
            </a:r>
            <a:r>
              <a:rPr kumimoji="0" lang="en-US" sz="4400" b="1" i="1"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1"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không</a:t>
            </a:r>
            <a:r>
              <a:rPr kumimoji="0" lang="en-US" sz="4400" b="1" i="1"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1"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khí</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7D32CF04-68F7-35F3-A95C-5D153913149E}"/>
              </a:ext>
            </a:extLst>
          </p:cNvPr>
          <p:cNvPicPr>
            <a:picLocks noChangeAspect="1"/>
          </p:cNvPicPr>
          <p:nvPr/>
        </p:nvPicPr>
        <p:blipFill>
          <a:blip r:embed="rId4"/>
          <a:stretch>
            <a:fillRect/>
          </a:stretch>
        </p:blipFill>
        <p:spPr>
          <a:xfrm>
            <a:off x="871109" y="1756881"/>
            <a:ext cx="4229312" cy="3408237"/>
          </a:xfrm>
          <a:prstGeom prst="rect">
            <a:avLst/>
          </a:prstGeom>
        </p:spPr>
      </p:pic>
    </p:spTree>
    <p:extLst>
      <p:ext uri="{BB962C8B-B14F-4D97-AF65-F5344CB8AC3E}">
        <p14:creationId xmlns:p14="http://schemas.microsoft.com/office/powerpoint/2010/main" val="4224041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329F580-1050-8C4F-A9B0-C35EF95E51F4}"/>
              </a:ext>
            </a:extLst>
          </p:cNvPr>
          <p:cNvSpPr/>
          <p:nvPr/>
        </p:nvSpPr>
        <p:spPr>
          <a:xfrm>
            <a:off x="5537771" y="1551399"/>
            <a:ext cx="5856269" cy="3503488"/>
          </a:xfrm>
          <a:custGeom>
            <a:avLst/>
            <a:gdLst>
              <a:gd name="connsiteX0" fmla="*/ 0 w 5856269"/>
              <a:gd name="connsiteY0" fmla="*/ 583926 h 3503488"/>
              <a:gd name="connsiteX1" fmla="*/ 583926 w 5856269"/>
              <a:gd name="connsiteY1" fmla="*/ 0 h 3503488"/>
              <a:gd name="connsiteX2" fmla="*/ 5272343 w 5856269"/>
              <a:gd name="connsiteY2" fmla="*/ 0 h 3503488"/>
              <a:gd name="connsiteX3" fmla="*/ 5856269 w 5856269"/>
              <a:gd name="connsiteY3" fmla="*/ 583926 h 3503488"/>
              <a:gd name="connsiteX4" fmla="*/ 5856269 w 5856269"/>
              <a:gd name="connsiteY4" fmla="*/ 2919562 h 3503488"/>
              <a:gd name="connsiteX5" fmla="*/ 5272343 w 5856269"/>
              <a:gd name="connsiteY5" fmla="*/ 3503488 h 3503488"/>
              <a:gd name="connsiteX6" fmla="*/ 583926 w 5856269"/>
              <a:gd name="connsiteY6" fmla="*/ 3503488 h 3503488"/>
              <a:gd name="connsiteX7" fmla="*/ 0 w 5856269"/>
              <a:gd name="connsiteY7" fmla="*/ 2919562 h 3503488"/>
              <a:gd name="connsiteX8" fmla="*/ 0 w 5856269"/>
              <a:gd name="connsiteY8" fmla="*/ 583926 h 35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6269" h="3503488" fill="none" extrusionOk="0">
                <a:moveTo>
                  <a:pt x="0" y="583926"/>
                </a:moveTo>
                <a:cubicBezTo>
                  <a:pt x="-360" y="273227"/>
                  <a:pt x="272394" y="-22114"/>
                  <a:pt x="583926" y="0"/>
                </a:cubicBezTo>
                <a:cubicBezTo>
                  <a:pt x="2101480" y="29483"/>
                  <a:pt x="3587262" y="4220"/>
                  <a:pt x="5272343" y="0"/>
                </a:cubicBezTo>
                <a:cubicBezTo>
                  <a:pt x="5646522" y="19471"/>
                  <a:pt x="5843951" y="277419"/>
                  <a:pt x="5856269" y="583926"/>
                </a:cubicBezTo>
                <a:cubicBezTo>
                  <a:pt x="5840327" y="917643"/>
                  <a:pt x="5756445" y="2193450"/>
                  <a:pt x="5856269" y="2919562"/>
                </a:cubicBezTo>
                <a:cubicBezTo>
                  <a:pt x="5862849" y="3245596"/>
                  <a:pt x="5615949" y="3522495"/>
                  <a:pt x="5272343" y="3503488"/>
                </a:cubicBezTo>
                <a:cubicBezTo>
                  <a:pt x="3048351" y="3537616"/>
                  <a:pt x="1204088" y="3380696"/>
                  <a:pt x="583926" y="3503488"/>
                </a:cubicBezTo>
                <a:cubicBezTo>
                  <a:pt x="243029" y="3540158"/>
                  <a:pt x="-28646" y="3289801"/>
                  <a:pt x="0" y="2919562"/>
                </a:cubicBezTo>
                <a:cubicBezTo>
                  <a:pt x="-162483" y="1891412"/>
                  <a:pt x="12474" y="948040"/>
                  <a:pt x="0" y="583926"/>
                </a:cubicBezTo>
                <a:close/>
              </a:path>
              <a:path w="5856269" h="3503488" stroke="0" extrusionOk="0">
                <a:moveTo>
                  <a:pt x="0" y="583926"/>
                </a:moveTo>
                <a:cubicBezTo>
                  <a:pt x="-6700" y="272838"/>
                  <a:pt x="265691" y="2301"/>
                  <a:pt x="583926" y="0"/>
                </a:cubicBezTo>
                <a:cubicBezTo>
                  <a:pt x="1802278" y="-40312"/>
                  <a:pt x="4340378" y="-70188"/>
                  <a:pt x="5272343" y="0"/>
                </a:cubicBezTo>
                <a:cubicBezTo>
                  <a:pt x="5575605" y="-1810"/>
                  <a:pt x="5883008" y="209524"/>
                  <a:pt x="5856269" y="583926"/>
                </a:cubicBezTo>
                <a:cubicBezTo>
                  <a:pt x="5893876" y="1645986"/>
                  <a:pt x="5880346" y="1817388"/>
                  <a:pt x="5856269" y="2919562"/>
                </a:cubicBezTo>
                <a:cubicBezTo>
                  <a:pt x="5853949" y="3269755"/>
                  <a:pt x="5562588" y="3503962"/>
                  <a:pt x="5272343" y="3503488"/>
                </a:cubicBezTo>
                <a:cubicBezTo>
                  <a:pt x="4718569" y="3520839"/>
                  <a:pt x="1758597" y="3626834"/>
                  <a:pt x="583926" y="3503488"/>
                </a:cubicBezTo>
                <a:cubicBezTo>
                  <a:pt x="271105" y="3462770"/>
                  <a:pt x="10021" y="3254570"/>
                  <a:pt x="0" y="2919562"/>
                </a:cubicBezTo>
                <a:cubicBezTo>
                  <a:pt x="6107" y="2082529"/>
                  <a:pt x="-133487" y="1624935"/>
                  <a:pt x="0" y="583926"/>
                </a:cubicBezTo>
                <a:close/>
              </a:path>
            </a:pathLst>
          </a:custGeom>
          <a:solidFill>
            <a:srgbClr val="E3FDFC"/>
          </a:solidFill>
          <a:ln w="38100" cap="flat" cmpd="sng" algn="ctr">
            <a:solidFill>
              <a:srgbClr val="002060"/>
            </a:solidFill>
            <a:prstDash val="dash"/>
            <a:miter lim="800000"/>
            <a:extLst>
              <a:ext uri="{C807C97D-BFC1-408E-A445-0C87EB9F89A2}">
                <ask:lineSketchStyleProps xmlns="" xmlns:ask="http://schemas.microsoft.com/office/drawing/2018/sketchyshapes" sd="2173784308">
                  <a:prstGeom prst="roundRect">
                    <a:avLst/>
                  </a:prstGeom>
                  <ask:type>
                    <ask:lineSketchCurved/>
                  </ask:type>
                </ask:lineSketchStyleProps>
              </a:ext>
            </a:extLst>
          </a:ln>
          <a:effectLst/>
        </p:spPr>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Cây </a:t>
            </a:r>
            <a:r>
              <a:rPr kumimoji="0" lang="en-US"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a:t>
            </a:r>
            <a:r>
              <a:rPr kumimoji="0" lang="vi-VN"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Cây</a:t>
            </a:r>
            <a:r>
              <a:rPr kumimoji="0" lang="en-US" sz="5400" b="1"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chết</a:t>
            </a:r>
            <a:r>
              <a:rPr kumimoji="0" lang="en-US" sz="5400" b="1"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khô</a:t>
            </a:r>
            <a:r>
              <a:rPr kumimoji="0" lang="en-US" sz="5400" b="1"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héo</a:t>
            </a:r>
            <a:endParaRPr kumimoji="0" lang="en-US"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Nguyên</a:t>
            </a:r>
            <a:r>
              <a:rPr kumimoji="0" lang="en-US" sz="5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nhân</a:t>
            </a:r>
            <a:r>
              <a:rPr kumimoji="0" lang="en-US" sz="5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Thiếu</a:t>
            </a:r>
            <a:r>
              <a:rPr kumimoji="0" lang="en-US" sz="5400" b="1" i="1"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1" i="1"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nước</a:t>
            </a:r>
            <a:endParaRPr kumimoji="0" lang="vi-VN"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3123F199-E9C4-6734-4E2B-91E4E044E9D4}"/>
              </a:ext>
            </a:extLst>
          </p:cNvPr>
          <p:cNvPicPr>
            <a:picLocks noChangeAspect="1"/>
          </p:cNvPicPr>
          <p:nvPr/>
        </p:nvPicPr>
        <p:blipFill>
          <a:blip r:embed="rId4"/>
          <a:stretch>
            <a:fillRect/>
          </a:stretch>
        </p:blipFill>
        <p:spPr>
          <a:xfrm>
            <a:off x="1016712" y="1664413"/>
            <a:ext cx="3797329" cy="3452117"/>
          </a:xfrm>
          <a:prstGeom prst="rect">
            <a:avLst/>
          </a:prstGeom>
        </p:spPr>
      </p:pic>
    </p:spTree>
    <p:extLst>
      <p:ext uri="{BB962C8B-B14F-4D97-AF65-F5344CB8AC3E}">
        <p14:creationId xmlns:p14="http://schemas.microsoft.com/office/powerpoint/2010/main" val="2952360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329F580-1050-8C4F-A9B0-C35EF95E51F4}"/>
              </a:ext>
            </a:extLst>
          </p:cNvPr>
          <p:cNvSpPr/>
          <p:nvPr/>
        </p:nvSpPr>
        <p:spPr>
          <a:xfrm>
            <a:off x="5003515" y="1921267"/>
            <a:ext cx="6493266" cy="3133619"/>
          </a:xfrm>
          <a:custGeom>
            <a:avLst/>
            <a:gdLst>
              <a:gd name="connsiteX0" fmla="*/ 0 w 6493266"/>
              <a:gd name="connsiteY0" fmla="*/ 522280 h 3133619"/>
              <a:gd name="connsiteX1" fmla="*/ 522280 w 6493266"/>
              <a:gd name="connsiteY1" fmla="*/ 0 h 3133619"/>
              <a:gd name="connsiteX2" fmla="*/ 5970986 w 6493266"/>
              <a:gd name="connsiteY2" fmla="*/ 0 h 3133619"/>
              <a:gd name="connsiteX3" fmla="*/ 6493266 w 6493266"/>
              <a:gd name="connsiteY3" fmla="*/ 522280 h 3133619"/>
              <a:gd name="connsiteX4" fmla="*/ 6493266 w 6493266"/>
              <a:gd name="connsiteY4" fmla="*/ 2611339 h 3133619"/>
              <a:gd name="connsiteX5" fmla="*/ 5970986 w 6493266"/>
              <a:gd name="connsiteY5" fmla="*/ 3133619 h 3133619"/>
              <a:gd name="connsiteX6" fmla="*/ 522280 w 6493266"/>
              <a:gd name="connsiteY6" fmla="*/ 3133619 h 3133619"/>
              <a:gd name="connsiteX7" fmla="*/ 0 w 6493266"/>
              <a:gd name="connsiteY7" fmla="*/ 2611339 h 3133619"/>
              <a:gd name="connsiteX8" fmla="*/ 0 w 6493266"/>
              <a:gd name="connsiteY8" fmla="*/ 522280 h 313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3266" h="3133619" fill="none" extrusionOk="0">
                <a:moveTo>
                  <a:pt x="0" y="522280"/>
                </a:moveTo>
                <a:cubicBezTo>
                  <a:pt x="-1132" y="270891"/>
                  <a:pt x="240830" y="-14117"/>
                  <a:pt x="522280" y="0"/>
                </a:cubicBezTo>
                <a:cubicBezTo>
                  <a:pt x="2215310" y="29483"/>
                  <a:pt x="3296825" y="4220"/>
                  <a:pt x="5970986" y="0"/>
                </a:cubicBezTo>
                <a:cubicBezTo>
                  <a:pt x="6279916" y="7716"/>
                  <a:pt x="6487814" y="240908"/>
                  <a:pt x="6493266" y="522280"/>
                </a:cubicBezTo>
                <a:cubicBezTo>
                  <a:pt x="6477324" y="800635"/>
                  <a:pt x="6393442" y="1980960"/>
                  <a:pt x="6493266" y="2611339"/>
                </a:cubicBezTo>
                <a:cubicBezTo>
                  <a:pt x="6531286" y="2920247"/>
                  <a:pt x="6280527" y="3152609"/>
                  <a:pt x="5970986" y="3133619"/>
                </a:cubicBezTo>
                <a:cubicBezTo>
                  <a:pt x="4128652" y="3167747"/>
                  <a:pt x="3197510" y="3010827"/>
                  <a:pt x="522280" y="3133619"/>
                </a:cubicBezTo>
                <a:cubicBezTo>
                  <a:pt x="211172" y="3178770"/>
                  <a:pt x="-12733" y="2921009"/>
                  <a:pt x="0" y="2611339"/>
                </a:cubicBezTo>
                <a:cubicBezTo>
                  <a:pt x="-162483" y="1822814"/>
                  <a:pt x="12474" y="1429207"/>
                  <a:pt x="0" y="522280"/>
                </a:cubicBezTo>
                <a:close/>
              </a:path>
              <a:path w="6493266" h="3133619" stroke="0" extrusionOk="0">
                <a:moveTo>
                  <a:pt x="0" y="522280"/>
                </a:moveTo>
                <a:cubicBezTo>
                  <a:pt x="-25281" y="276866"/>
                  <a:pt x="256132" y="12048"/>
                  <a:pt x="522280" y="0"/>
                </a:cubicBezTo>
                <a:cubicBezTo>
                  <a:pt x="1358693" y="-40312"/>
                  <a:pt x="4047125" y="-70188"/>
                  <a:pt x="5970986" y="0"/>
                </a:cubicBezTo>
                <a:cubicBezTo>
                  <a:pt x="6238641" y="-1956"/>
                  <a:pt x="6515529" y="190613"/>
                  <a:pt x="6493266" y="522280"/>
                </a:cubicBezTo>
                <a:cubicBezTo>
                  <a:pt x="6530873" y="934593"/>
                  <a:pt x="6517343" y="1730992"/>
                  <a:pt x="6493266" y="2611339"/>
                </a:cubicBezTo>
                <a:cubicBezTo>
                  <a:pt x="6492036" y="2914470"/>
                  <a:pt x="6224351" y="3134135"/>
                  <a:pt x="5970986" y="3133619"/>
                </a:cubicBezTo>
                <a:cubicBezTo>
                  <a:pt x="4482889" y="3150970"/>
                  <a:pt x="1167987" y="3256965"/>
                  <a:pt x="522280" y="3133619"/>
                </a:cubicBezTo>
                <a:cubicBezTo>
                  <a:pt x="236891" y="3120745"/>
                  <a:pt x="7524" y="2909183"/>
                  <a:pt x="0" y="2611339"/>
                </a:cubicBezTo>
                <a:cubicBezTo>
                  <a:pt x="6107" y="2177430"/>
                  <a:pt x="-133487" y="1544563"/>
                  <a:pt x="0" y="522280"/>
                </a:cubicBezTo>
                <a:close/>
              </a:path>
            </a:pathLst>
          </a:custGeom>
          <a:solidFill>
            <a:srgbClr val="E3FDFC"/>
          </a:solidFill>
          <a:ln w="38100" cap="flat" cmpd="sng" algn="ctr">
            <a:solidFill>
              <a:srgbClr val="002060"/>
            </a:solidFill>
            <a:prstDash val="dash"/>
            <a:miter lim="800000"/>
            <a:extLst>
              <a:ext uri="{C807C97D-BFC1-408E-A445-0C87EB9F89A2}">
                <ask:lineSketchStyleProps xmlns="" xmlns:ask="http://schemas.microsoft.com/office/drawing/2018/sketchyshape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kumimoji="0" lang="vi-VN" sz="36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Cây </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4</a:t>
            </a:r>
            <a:r>
              <a:rPr kumimoji="0" lang="vi-VN" sz="36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lang="nl-NL" sz="3600" b="1" dirty="0">
                <a:solidFill>
                  <a:srgbClr val="002060"/>
                </a:solidFill>
                <a:latin typeface="Calibri" panose="020F0502020204030204" pitchFamily="34" charset="0"/>
                <a:ea typeface="Cambria" panose="02040503050406030204" pitchFamily="18" charset="0"/>
                <a:cs typeface="Calibri" panose="020F0502020204030204" pitchFamily="34" charset="0"/>
              </a:rPr>
              <a:t>cây phát triển xanh tốt, ra nhiều lá mới, khỏe</a:t>
            </a:r>
            <a:endPar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lvl="0" algn="just">
              <a:defRPr/>
            </a:pP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Nguyên</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lang="nl-NL" sz="3600" b="1" i="1" dirty="0">
                <a:solidFill>
                  <a:srgbClr val="FF0000"/>
                </a:solidFill>
                <a:latin typeface="Calibri" panose="020F0502020204030204" pitchFamily="34" charset="0"/>
                <a:ea typeface="Cambria" panose="02040503050406030204" pitchFamily="18" charset="0"/>
                <a:cs typeface="Calibri" panose="020F0502020204030204" pitchFamily="34" charset="0"/>
              </a:rPr>
              <a:t>Cây 4 các điều kiện sống cơ bản đảm bảo. </a:t>
            </a:r>
            <a:endParaRPr kumimoji="0" lang="vi-VN" sz="36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BE8CAC9B-B31B-4FF4-C430-42799FC12F2E}"/>
              </a:ext>
            </a:extLst>
          </p:cNvPr>
          <p:cNvPicPr>
            <a:picLocks noChangeAspect="1"/>
          </p:cNvPicPr>
          <p:nvPr/>
        </p:nvPicPr>
        <p:blipFill>
          <a:blip r:embed="rId4"/>
          <a:stretch>
            <a:fillRect/>
          </a:stretch>
        </p:blipFill>
        <p:spPr>
          <a:xfrm>
            <a:off x="613506" y="1736333"/>
            <a:ext cx="4009383" cy="3299234"/>
          </a:xfrm>
          <a:prstGeom prst="rect">
            <a:avLst/>
          </a:prstGeom>
        </p:spPr>
      </p:pic>
    </p:spTree>
    <p:extLst>
      <p:ext uri="{BB962C8B-B14F-4D97-AF65-F5344CB8AC3E}">
        <p14:creationId xmlns:p14="http://schemas.microsoft.com/office/powerpoint/2010/main" val="3562332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329F580-1050-8C4F-A9B0-C35EF95E51F4}"/>
              </a:ext>
            </a:extLst>
          </p:cNvPr>
          <p:cNvSpPr/>
          <p:nvPr/>
        </p:nvSpPr>
        <p:spPr>
          <a:xfrm>
            <a:off x="5003515" y="1921267"/>
            <a:ext cx="6493266" cy="3133619"/>
          </a:xfrm>
          <a:custGeom>
            <a:avLst/>
            <a:gdLst>
              <a:gd name="connsiteX0" fmla="*/ 0 w 6493266"/>
              <a:gd name="connsiteY0" fmla="*/ 522280 h 3133619"/>
              <a:gd name="connsiteX1" fmla="*/ 522280 w 6493266"/>
              <a:gd name="connsiteY1" fmla="*/ 0 h 3133619"/>
              <a:gd name="connsiteX2" fmla="*/ 5970986 w 6493266"/>
              <a:gd name="connsiteY2" fmla="*/ 0 h 3133619"/>
              <a:gd name="connsiteX3" fmla="*/ 6493266 w 6493266"/>
              <a:gd name="connsiteY3" fmla="*/ 522280 h 3133619"/>
              <a:gd name="connsiteX4" fmla="*/ 6493266 w 6493266"/>
              <a:gd name="connsiteY4" fmla="*/ 2611339 h 3133619"/>
              <a:gd name="connsiteX5" fmla="*/ 5970986 w 6493266"/>
              <a:gd name="connsiteY5" fmla="*/ 3133619 h 3133619"/>
              <a:gd name="connsiteX6" fmla="*/ 522280 w 6493266"/>
              <a:gd name="connsiteY6" fmla="*/ 3133619 h 3133619"/>
              <a:gd name="connsiteX7" fmla="*/ 0 w 6493266"/>
              <a:gd name="connsiteY7" fmla="*/ 2611339 h 3133619"/>
              <a:gd name="connsiteX8" fmla="*/ 0 w 6493266"/>
              <a:gd name="connsiteY8" fmla="*/ 522280 h 313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3266" h="3133619" fill="none" extrusionOk="0">
                <a:moveTo>
                  <a:pt x="0" y="522280"/>
                </a:moveTo>
                <a:cubicBezTo>
                  <a:pt x="-1132" y="270891"/>
                  <a:pt x="240830" y="-14117"/>
                  <a:pt x="522280" y="0"/>
                </a:cubicBezTo>
                <a:cubicBezTo>
                  <a:pt x="2215310" y="29483"/>
                  <a:pt x="3296825" y="4220"/>
                  <a:pt x="5970986" y="0"/>
                </a:cubicBezTo>
                <a:cubicBezTo>
                  <a:pt x="6279916" y="7716"/>
                  <a:pt x="6487814" y="240908"/>
                  <a:pt x="6493266" y="522280"/>
                </a:cubicBezTo>
                <a:cubicBezTo>
                  <a:pt x="6477324" y="800635"/>
                  <a:pt x="6393442" y="1980960"/>
                  <a:pt x="6493266" y="2611339"/>
                </a:cubicBezTo>
                <a:cubicBezTo>
                  <a:pt x="6531286" y="2920247"/>
                  <a:pt x="6280527" y="3152609"/>
                  <a:pt x="5970986" y="3133619"/>
                </a:cubicBezTo>
                <a:cubicBezTo>
                  <a:pt x="4128652" y="3167747"/>
                  <a:pt x="3197510" y="3010827"/>
                  <a:pt x="522280" y="3133619"/>
                </a:cubicBezTo>
                <a:cubicBezTo>
                  <a:pt x="211172" y="3178770"/>
                  <a:pt x="-12733" y="2921009"/>
                  <a:pt x="0" y="2611339"/>
                </a:cubicBezTo>
                <a:cubicBezTo>
                  <a:pt x="-162483" y="1822814"/>
                  <a:pt x="12474" y="1429207"/>
                  <a:pt x="0" y="522280"/>
                </a:cubicBezTo>
                <a:close/>
              </a:path>
              <a:path w="6493266" h="3133619" stroke="0" extrusionOk="0">
                <a:moveTo>
                  <a:pt x="0" y="522280"/>
                </a:moveTo>
                <a:cubicBezTo>
                  <a:pt x="-25281" y="276866"/>
                  <a:pt x="256132" y="12048"/>
                  <a:pt x="522280" y="0"/>
                </a:cubicBezTo>
                <a:cubicBezTo>
                  <a:pt x="1358693" y="-40312"/>
                  <a:pt x="4047125" y="-70188"/>
                  <a:pt x="5970986" y="0"/>
                </a:cubicBezTo>
                <a:cubicBezTo>
                  <a:pt x="6238641" y="-1956"/>
                  <a:pt x="6515529" y="190613"/>
                  <a:pt x="6493266" y="522280"/>
                </a:cubicBezTo>
                <a:cubicBezTo>
                  <a:pt x="6530873" y="934593"/>
                  <a:pt x="6517343" y="1730992"/>
                  <a:pt x="6493266" y="2611339"/>
                </a:cubicBezTo>
                <a:cubicBezTo>
                  <a:pt x="6492036" y="2914470"/>
                  <a:pt x="6224351" y="3134135"/>
                  <a:pt x="5970986" y="3133619"/>
                </a:cubicBezTo>
                <a:cubicBezTo>
                  <a:pt x="4482889" y="3150970"/>
                  <a:pt x="1167987" y="3256965"/>
                  <a:pt x="522280" y="3133619"/>
                </a:cubicBezTo>
                <a:cubicBezTo>
                  <a:pt x="236891" y="3120745"/>
                  <a:pt x="7524" y="2909183"/>
                  <a:pt x="0" y="2611339"/>
                </a:cubicBezTo>
                <a:cubicBezTo>
                  <a:pt x="6107" y="2177430"/>
                  <a:pt x="-133487" y="1544563"/>
                  <a:pt x="0" y="522280"/>
                </a:cubicBezTo>
                <a:close/>
              </a:path>
            </a:pathLst>
          </a:custGeom>
          <a:solidFill>
            <a:srgbClr val="E3FDFC"/>
          </a:solidFill>
          <a:ln w="38100" cap="flat" cmpd="sng" algn="ctr">
            <a:solidFill>
              <a:srgbClr val="002060"/>
            </a:solidFill>
            <a:prstDash val="dash"/>
            <a:miter lim="800000"/>
            <a:extLst>
              <a:ext uri="{C807C97D-BFC1-408E-A445-0C87EB9F89A2}">
                <ask:lineSketchStyleProps xmlns="" xmlns:ask="http://schemas.microsoft.com/office/drawing/2018/sketchyshapes" sd="2173784308">
                  <a:prstGeom prst="roundRect">
                    <a:avLst/>
                  </a:prstGeom>
                  <ask:type>
                    <ask:lineSketchCurved/>
                  </ask:type>
                </ask:lineSketchStyleProps>
              </a:ext>
            </a:extLst>
          </a:ln>
          <a:effectLst/>
        </p:spPr>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Cây </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5</a:t>
            </a:r>
            <a:r>
              <a:rPr kumimoji="0" lang="vi-VN" sz="40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Cây</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phát</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triển</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chậm</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vàng</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lá</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còi</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cọc</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a:t>
            </a:r>
            <a:endPar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Nguyên</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nl-NL" sz="4000" b="1" i="1"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Cây</a:t>
            </a:r>
            <a:r>
              <a:rPr kumimoji="0" lang="nl-NL" sz="4000" b="1" i="1"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thiếu chất khoáng</a:t>
            </a:r>
            <a:endParaRPr kumimoji="0" lang="vi-VN" sz="40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B04258EF-C099-BCF3-4C48-EC3DD3517AE6}"/>
              </a:ext>
            </a:extLst>
          </p:cNvPr>
          <p:cNvPicPr>
            <a:picLocks noChangeAspect="1"/>
          </p:cNvPicPr>
          <p:nvPr/>
        </p:nvPicPr>
        <p:blipFill>
          <a:blip r:embed="rId4"/>
          <a:stretch>
            <a:fillRect/>
          </a:stretch>
        </p:blipFill>
        <p:spPr>
          <a:xfrm>
            <a:off x="800207" y="1705509"/>
            <a:ext cx="3712616" cy="3570913"/>
          </a:xfrm>
          <a:prstGeom prst="rect">
            <a:avLst/>
          </a:prstGeom>
        </p:spPr>
      </p:pic>
    </p:spTree>
    <p:extLst>
      <p:ext uri="{BB962C8B-B14F-4D97-AF65-F5344CB8AC3E}">
        <p14:creationId xmlns:p14="http://schemas.microsoft.com/office/powerpoint/2010/main" val="288357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F22F53-8FC4-4E9F-B31A-83F135E3C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C7DA4AD-7AA3-4915-A957-1661220735AE}"/>
              </a:ext>
            </a:extLst>
          </p:cNvPr>
          <p:cNvSpPr/>
          <p:nvPr/>
        </p:nvSpPr>
        <p:spPr>
          <a:xfrm>
            <a:off x="266700" y="152400"/>
            <a:ext cx="11620500" cy="6553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2" name="图片 8">
            <a:extLst>
              <a:ext uri="{FF2B5EF4-FFF2-40B4-BE49-F238E27FC236}">
                <a16:creationId xmlns:a16="http://schemas.microsoft.com/office/drawing/2014/main" id="{DABF2E95-D762-4D6A-BAD3-4B2ABB8B61D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879282" y="-30480"/>
            <a:ext cx="1465118" cy="1828800"/>
          </a:xfrm>
          <a:prstGeom prst="rect">
            <a:avLst/>
          </a:prstGeom>
        </p:spPr>
      </p:pic>
      <p:pic>
        <p:nvPicPr>
          <p:cNvPr id="16" name="Picture 15" descr="A picture containing flower, plant&#10;&#10;Description automatically generated">
            <a:extLst>
              <a:ext uri="{FF2B5EF4-FFF2-40B4-BE49-F238E27FC236}">
                <a16:creationId xmlns:a16="http://schemas.microsoft.com/office/drawing/2014/main" id="{53FF2697-7412-4645-97EA-A6B36765F9B7}"/>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r="50877"/>
          <a:stretch/>
        </p:blipFill>
        <p:spPr>
          <a:xfrm flipH="1">
            <a:off x="9721516" y="1828800"/>
            <a:ext cx="2470484" cy="5029200"/>
          </a:xfrm>
          <a:prstGeom prst="rect">
            <a:avLst/>
          </a:prstGeom>
        </p:spPr>
      </p:pic>
      <p:pic>
        <p:nvPicPr>
          <p:cNvPr id="17" name="Picture 16" descr="A picture containing flower, plant&#10;&#10;Description automatically generated">
            <a:extLst>
              <a:ext uri="{FF2B5EF4-FFF2-40B4-BE49-F238E27FC236}">
                <a16:creationId xmlns:a16="http://schemas.microsoft.com/office/drawing/2014/main" id="{961181FE-99DE-49EE-ACC1-01E642662E7C}"/>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56619"/>
          <a:stretch/>
        </p:blipFill>
        <p:spPr>
          <a:xfrm flipH="1">
            <a:off x="0" y="1828800"/>
            <a:ext cx="2181726" cy="5029200"/>
          </a:xfrm>
          <a:prstGeom prst="rect">
            <a:avLst/>
          </a:prstGeom>
        </p:spPr>
      </p:pic>
      <p:pic>
        <p:nvPicPr>
          <p:cNvPr id="22" name="Picture 21" descr="A picture containing toy, doll, vector graphics&#10;&#10;Description automatically generated">
            <a:extLst>
              <a:ext uri="{FF2B5EF4-FFF2-40B4-BE49-F238E27FC236}">
                <a16:creationId xmlns:a16="http://schemas.microsoft.com/office/drawing/2014/main" id="{A0603686-F2B9-4D48-A123-26B64A3F94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578" y="0"/>
            <a:ext cx="10777591" cy="7355615"/>
          </a:xfrm>
          <a:prstGeom prst="rect">
            <a:avLst/>
          </a:prstGeom>
        </p:spPr>
      </p:pic>
      <p:pic>
        <p:nvPicPr>
          <p:cNvPr id="26" name="Picture 8" descr="900+ (JENS)- BUTTERFLIES ideas | butterfly art, butterfly, beautiful  butterflies">
            <a:extLst>
              <a:ext uri="{FF2B5EF4-FFF2-40B4-BE49-F238E27FC236}">
                <a16:creationId xmlns:a16="http://schemas.microsoft.com/office/drawing/2014/main" id="{05FA1937-3A59-4D31-8E8A-EB2FF5F24D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088880" y="-1201"/>
            <a:ext cx="2103120" cy="2103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3C67E6-44CB-A584-8337-BA269F425A06}"/>
              </a:ext>
            </a:extLst>
          </p:cNvPr>
          <p:cNvSpPr txBox="1"/>
          <p:nvPr/>
        </p:nvSpPr>
        <p:spPr>
          <a:xfrm>
            <a:off x="1715784" y="3750067"/>
            <a:ext cx="9164549" cy="2554545"/>
          </a:xfrm>
          <a:prstGeom prst="rect">
            <a:avLst/>
          </a:prstGeom>
          <a:noFill/>
        </p:spPr>
        <p:txBody>
          <a:bodyPr wrap="square" rtlCol="0">
            <a:spAutoFit/>
          </a:bodyPr>
          <a:lstStyle/>
          <a:p>
            <a:pPr algn="just"/>
            <a:r>
              <a:rPr lang="nl-NL" sz="4000" b="1" i="1" dirty="0">
                <a:effectLst/>
                <a:latin typeface="Calibri" panose="020F0502020204030204" pitchFamily="34" charset="0"/>
                <a:ea typeface="Calibri" panose="020F0502020204030204" pitchFamily="34" charset="0"/>
                <a:cs typeface="Calibri" panose="020F0502020204030204" pitchFamily="34" charset="0"/>
              </a:rPr>
              <a:t>Thực vật cần có đủ nước, chất khoáng, không khí, ánh sáng để sống và phát triển. Khi thiếu một trong các yếu tố đó, thực vật kém phát triển thậm chí có thể chết.</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056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90"/>
                                          </p:val>
                                        </p:tav>
                                        <p:tav tm="100000">
                                          <p:val>
                                            <p:fltVal val="0"/>
                                          </p:val>
                                        </p:tav>
                                      </p:tavLst>
                                    </p:anim>
                                    <p:animEffect transition="in" filter="fade">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 presetClass="entr" presetSubtype="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750" fill="hold"/>
                                        <p:tgtEl>
                                          <p:spTgt spid="26"/>
                                        </p:tgtEl>
                                        <p:attrNameLst>
                                          <p:attrName>ppt_x</p:attrName>
                                        </p:attrNameLst>
                                      </p:cBhvr>
                                      <p:tavLst>
                                        <p:tav tm="0">
                                          <p:val>
                                            <p:strVal val="1+#ppt_w/2"/>
                                          </p:val>
                                        </p:tav>
                                        <p:tav tm="100000">
                                          <p:val>
                                            <p:strVal val="#ppt_x"/>
                                          </p:val>
                                        </p:tav>
                                      </p:tavLst>
                                    </p:anim>
                                    <p:anim calcmode="lin" valueType="num">
                                      <p:cBhvr additive="base">
                                        <p:cTn id="17" dur="75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 name="TextBox 3">
            <a:extLst>
              <a:ext uri="{FF2B5EF4-FFF2-40B4-BE49-F238E27FC236}">
                <a16:creationId xmlns:a16="http://schemas.microsoft.com/office/drawing/2014/main" id="{E15E307B-298D-BC61-6060-BD38C169454E}"/>
              </a:ext>
            </a:extLst>
          </p:cNvPr>
          <p:cNvSpPr txBox="1"/>
          <p:nvPr/>
        </p:nvSpPr>
        <p:spPr>
          <a:xfrm>
            <a:off x="472611" y="575353"/>
            <a:ext cx="11250201" cy="1077218"/>
          </a:xfrm>
          <a:prstGeom prst="rect">
            <a:avLst/>
          </a:prstGeom>
          <a:noFill/>
        </p:spPr>
        <p:txBody>
          <a:bodyPr wrap="square" rtlCol="0">
            <a:spAutoFit/>
          </a:bodyPr>
          <a:lstStyle/>
          <a:p>
            <a:pPr lvl="0" algn="ctr"/>
            <a:r>
              <a:rPr lang="vi-VN" sz="3200" b="1" dirty="0">
                <a:solidFill>
                  <a:srgbClr val="0070C0"/>
                </a:solidFill>
                <a:latin typeface="Calibri"/>
              </a:rPr>
              <a:t>Có những cây sống ở vùng ôn đới nhưng không có ở vùng hàn đới hay nhiệt đới. Vì sao như vậy, mời các bạn quan sát hình 6,7 </a:t>
            </a:r>
            <a:endParaRPr kumimoji="0" lang="en-US" sz="3200" b="1" i="0" u="none" strike="noStrike" kern="1200" cap="none" spc="0" normalizeH="0" baseline="0" noProof="0" dirty="0">
              <a:ln>
                <a:noFill/>
              </a:ln>
              <a:solidFill>
                <a:srgbClr val="0070C0"/>
              </a:solidFill>
              <a:effectLst/>
              <a:uLnTx/>
              <a:uFillTx/>
              <a:latin typeface="Calibri"/>
            </a:endParaRPr>
          </a:p>
        </p:txBody>
      </p:sp>
      <p:pic>
        <p:nvPicPr>
          <p:cNvPr id="6" name="Picture 5">
            <a:extLst>
              <a:ext uri="{FF2B5EF4-FFF2-40B4-BE49-F238E27FC236}">
                <a16:creationId xmlns:a16="http://schemas.microsoft.com/office/drawing/2014/main" id="{AF9CC436-0CB5-7920-68D7-80F63AB7451F}"/>
              </a:ext>
            </a:extLst>
          </p:cNvPr>
          <p:cNvPicPr>
            <a:picLocks noChangeAspect="1"/>
          </p:cNvPicPr>
          <p:nvPr/>
        </p:nvPicPr>
        <p:blipFill>
          <a:blip r:embed="rId4"/>
          <a:stretch>
            <a:fillRect/>
          </a:stretch>
        </p:blipFill>
        <p:spPr>
          <a:xfrm>
            <a:off x="2255766" y="2239498"/>
            <a:ext cx="7537377" cy="3390740"/>
          </a:xfrm>
          <a:prstGeom prst="rect">
            <a:avLst/>
          </a:prstGeom>
        </p:spPr>
      </p:pic>
    </p:spTree>
    <p:extLst>
      <p:ext uri="{BB962C8B-B14F-4D97-AF65-F5344CB8AC3E}">
        <p14:creationId xmlns:p14="http://schemas.microsoft.com/office/powerpoint/2010/main" val="353458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4" name="Picture 3" descr="Calendar&#10;&#10;Description automatically generated">
            <a:extLst>
              <a:ext uri="{FF2B5EF4-FFF2-40B4-BE49-F238E27FC236}">
                <a16:creationId xmlns:a16="http://schemas.microsoft.com/office/drawing/2014/main" id="{341B4CA0-F62D-D922-8545-784678037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894" y="2874570"/>
            <a:ext cx="4266718" cy="4266718"/>
          </a:xfrm>
          <a:prstGeom prst="rect">
            <a:avLst/>
          </a:prstGeom>
        </p:spPr>
      </p:pic>
      <p:pic>
        <p:nvPicPr>
          <p:cNvPr id="6" name="Picture 5">
            <a:extLst>
              <a:ext uri="{FF2B5EF4-FFF2-40B4-BE49-F238E27FC236}">
                <a16:creationId xmlns:a16="http://schemas.microsoft.com/office/drawing/2014/main" id="{E827F2D7-1A0F-E54D-FDE1-8F30C7D6C004}"/>
              </a:ext>
            </a:extLst>
          </p:cNvPr>
          <p:cNvPicPr>
            <a:picLocks noChangeAspect="1"/>
          </p:cNvPicPr>
          <p:nvPr/>
        </p:nvPicPr>
        <p:blipFill>
          <a:blip r:embed="rId5"/>
          <a:stretch>
            <a:fillRect/>
          </a:stretch>
        </p:blipFill>
        <p:spPr>
          <a:xfrm>
            <a:off x="656308" y="2066206"/>
            <a:ext cx="3456732" cy="1664352"/>
          </a:xfrm>
          <a:prstGeom prst="rect">
            <a:avLst/>
          </a:prstGeom>
        </p:spPr>
      </p:pic>
      <p:grpSp>
        <p:nvGrpSpPr>
          <p:cNvPr id="8" name="Group 7">
            <a:extLst>
              <a:ext uri="{FF2B5EF4-FFF2-40B4-BE49-F238E27FC236}">
                <a16:creationId xmlns:a16="http://schemas.microsoft.com/office/drawing/2014/main" id="{131BB4A5-6A5F-ED10-EDB3-3DF1F5D1A183}"/>
              </a:ext>
            </a:extLst>
          </p:cNvPr>
          <p:cNvGrpSpPr/>
          <p:nvPr/>
        </p:nvGrpSpPr>
        <p:grpSpPr>
          <a:xfrm>
            <a:off x="4787757" y="1181528"/>
            <a:ext cx="7191909" cy="1536109"/>
            <a:chOff x="1062408" y="2424695"/>
            <a:chExt cx="10219585" cy="2107144"/>
          </a:xfrm>
        </p:grpSpPr>
        <p:grpSp>
          <p:nvGrpSpPr>
            <p:cNvPr id="9" name="Group 8">
              <a:extLst>
                <a:ext uri="{FF2B5EF4-FFF2-40B4-BE49-F238E27FC236}">
                  <a16:creationId xmlns:a16="http://schemas.microsoft.com/office/drawing/2014/main" id="{4B661847-8BD4-94FD-D5D5-8093610D2D4F}"/>
                </a:ext>
              </a:extLst>
            </p:cNvPr>
            <p:cNvGrpSpPr/>
            <p:nvPr/>
          </p:nvGrpSpPr>
          <p:grpSpPr>
            <a:xfrm>
              <a:off x="1062408" y="2539999"/>
              <a:ext cx="10219585" cy="1983837"/>
              <a:chOff x="986208" y="774696"/>
              <a:chExt cx="10219585" cy="5631539"/>
            </a:xfrm>
          </p:grpSpPr>
          <p:grpSp>
            <p:nvGrpSpPr>
              <p:cNvPr id="11" name="Group 10">
                <a:extLst>
                  <a:ext uri="{FF2B5EF4-FFF2-40B4-BE49-F238E27FC236}">
                    <a16:creationId xmlns:a16="http://schemas.microsoft.com/office/drawing/2014/main" id="{A715E787-DFF9-864E-2954-031B9D9992B7}"/>
                  </a:ext>
                </a:extLst>
              </p:cNvPr>
              <p:cNvGrpSpPr/>
              <p:nvPr/>
            </p:nvGrpSpPr>
            <p:grpSpPr>
              <a:xfrm>
                <a:off x="986208" y="774696"/>
                <a:ext cx="10219585" cy="5631539"/>
                <a:chOff x="986208" y="774696"/>
                <a:chExt cx="10219585" cy="5631539"/>
              </a:xfrm>
            </p:grpSpPr>
            <p:sp>
              <p:nvSpPr>
                <p:cNvPr id="13" name="Rectangle: Rounded Corners 12">
                  <a:extLst>
                    <a:ext uri="{FF2B5EF4-FFF2-40B4-BE49-F238E27FC236}">
                      <a16:creationId xmlns:a16="http://schemas.microsoft.com/office/drawing/2014/main" id="{6AA201E4-B6EC-5FEE-389B-D9A3FACC6AE1}"/>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247CF50-E8C7-0D6E-6897-572D2E652AC1}"/>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2" name="标题 1">
                <a:extLst>
                  <a:ext uri="{FF2B5EF4-FFF2-40B4-BE49-F238E27FC236}">
                    <a16:creationId xmlns:a16="http://schemas.microsoft.com/office/drawing/2014/main" id="{F5B32FEE-65A5-04F4-A1EE-5E6B1F947A21}"/>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0" name="Rectangle 9">
              <a:extLst>
                <a:ext uri="{FF2B5EF4-FFF2-40B4-BE49-F238E27FC236}">
                  <a16:creationId xmlns:a16="http://schemas.microsoft.com/office/drawing/2014/main" id="{7EE9B69D-90A6-3D62-C523-E32AB2B286A4}"/>
                </a:ext>
              </a:extLst>
            </p:cNvPr>
            <p:cNvSpPr/>
            <p:nvPr/>
          </p:nvSpPr>
          <p:spPr>
            <a:xfrm>
              <a:off x="1352551" y="2424695"/>
              <a:ext cx="9476463" cy="2107144"/>
            </a:xfrm>
            <a:prstGeom prst="rect">
              <a:avLst/>
            </a:prstGeom>
          </p:spPr>
          <p:txBody>
            <a:bodyPr wrap="square" anchor="ctr">
              <a:spAutoFit/>
            </a:bodyPr>
            <a:lstStyle/>
            <a:p>
              <a:pPr marL="0" marR="0" algn="just">
                <a:spcBef>
                  <a:spcPts val="0"/>
                </a:spcBef>
                <a:spcAft>
                  <a:spcPts val="0"/>
                </a:spcAft>
              </a:pPr>
              <a:r>
                <a:rPr lang="nl-NL" sz="2800" b="1" dirty="0">
                  <a:solidFill>
                    <a:srgbClr val="FF0000"/>
                  </a:solidFill>
                  <a:effectLst/>
                  <a:ea typeface="Times New Roman" panose="02020603050405020304" pitchFamily="18" charset="0"/>
                  <a:cs typeface="Times New Roman" panose="02020603050405020304" pitchFamily="18" charset="0"/>
                </a:rPr>
                <a:t>Đưa các cây thường trồng ở vùng nhiệt độ cao sang trồng ở vùng băng tuyết có nhiệt độ quá thấp</a:t>
              </a:r>
              <a:endParaRPr lang="en-US" sz="2800" b="1" dirty="0">
                <a:solidFill>
                  <a:srgbClr val="FF0000"/>
                </a:solidFill>
                <a:effectLst/>
                <a:ea typeface="Calibri" panose="020F0502020204030204" pitchFamily="34" charset="0"/>
                <a:cs typeface="Times New Roman" panose="02020603050405020304" pitchFamily="18" charset="0"/>
              </a:endParaRPr>
            </a:p>
          </p:txBody>
        </p:sp>
      </p:grpSp>
      <p:sp>
        <p:nvSpPr>
          <p:cNvPr id="15" name="TextBox 14">
            <a:extLst>
              <a:ext uri="{FF2B5EF4-FFF2-40B4-BE49-F238E27FC236}">
                <a16:creationId xmlns:a16="http://schemas.microsoft.com/office/drawing/2014/main" id="{F0ED3E87-831F-73B0-A3F0-14AF8634D4C4}"/>
              </a:ext>
            </a:extLst>
          </p:cNvPr>
          <p:cNvSpPr txBox="1"/>
          <p:nvPr/>
        </p:nvSpPr>
        <p:spPr>
          <a:xfrm>
            <a:off x="1407560" y="482885"/>
            <a:ext cx="9370031" cy="646331"/>
          </a:xfrm>
          <a:prstGeom prst="rect">
            <a:avLst/>
          </a:prstGeom>
          <a:noFill/>
        </p:spPr>
        <p:txBody>
          <a:bodyPr wrap="square" rtlCol="0">
            <a:spAutoFit/>
          </a:bodyPr>
          <a:lstStyle/>
          <a:p>
            <a:pPr algn="ctr"/>
            <a:r>
              <a:rPr lang="nl-NL" sz="3600" b="1" dirty="0">
                <a:effectLst/>
                <a:ea typeface="Times New Roman" panose="02020603050405020304" pitchFamily="18" charset="0"/>
                <a:cs typeface="Times New Roman" panose="02020603050405020304" pitchFamily="18" charset="0"/>
              </a:rPr>
              <a:t>Các cây sẽ sống và phát triển như thế nào nếu: </a:t>
            </a:r>
            <a:endParaRPr lang="en-US" sz="3600" b="1" dirty="0">
              <a:effectLst/>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1911080C-5E2E-6EF4-7475-F596B6BFE9B6}"/>
              </a:ext>
            </a:extLst>
          </p:cNvPr>
          <p:cNvGrpSpPr/>
          <p:nvPr/>
        </p:nvGrpSpPr>
        <p:grpSpPr>
          <a:xfrm>
            <a:off x="4756935" y="3229725"/>
            <a:ext cx="7191909" cy="1454718"/>
            <a:chOff x="1062408" y="2528340"/>
            <a:chExt cx="10219585" cy="1995496"/>
          </a:xfrm>
        </p:grpSpPr>
        <p:grpSp>
          <p:nvGrpSpPr>
            <p:cNvPr id="17" name="Group 16">
              <a:extLst>
                <a:ext uri="{FF2B5EF4-FFF2-40B4-BE49-F238E27FC236}">
                  <a16:creationId xmlns:a16="http://schemas.microsoft.com/office/drawing/2014/main" id="{57A70CC6-599A-7F2A-1337-0AE6450353F3}"/>
                </a:ext>
              </a:extLst>
            </p:cNvPr>
            <p:cNvGrpSpPr/>
            <p:nvPr/>
          </p:nvGrpSpPr>
          <p:grpSpPr>
            <a:xfrm>
              <a:off x="1062408" y="2539999"/>
              <a:ext cx="10219585" cy="1983837"/>
              <a:chOff x="986208" y="774696"/>
              <a:chExt cx="10219585" cy="5631539"/>
            </a:xfrm>
          </p:grpSpPr>
          <p:grpSp>
            <p:nvGrpSpPr>
              <p:cNvPr id="19" name="Group 18">
                <a:extLst>
                  <a:ext uri="{FF2B5EF4-FFF2-40B4-BE49-F238E27FC236}">
                    <a16:creationId xmlns:a16="http://schemas.microsoft.com/office/drawing/2014/main" id="{5E1197C0-47FD-7294-D36C-1D3BBE4CDAAF}"/>
                  </a:ext>
                </a:extLst>
              </p:cNvPr>
              <p:cNvGrpSpPr/>
              <p:nvPr/>
            </p:nvGrpSpPr>
            <p:grpSpPr>
              <a:xfrm>
                <a:off x="986208" y="774696"/>
                <a:ext cx="10219585" cy="5631539"/>
                <a:chOff x="986208" y="774696"/>
                <a:chExt cx="10219585" cy="5631539"/>
              </a:xfrm>
            </p:grpSpPr>
            <p:sp>
              <p:nvSpPr>
                <p:cNvPr id="21" name="Rectangle: Rounded Corners 20">
                  <a:extLst>
                    <a:ext uri="{FF2B5EF4-FFF2-40B4-BE49-F238E27FC236}">
                      <a16:creationId xmlns:a16="http://schemas.microsoft.com/office/drawing/2014/main" id="{7F374E8D-F83B-2CA7-DB5F-E5EAB1ABCD99}"/>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21EC62CA-BE0D-CB2D-CFC6-66078A89B3C3}"/>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20" name="标题 1">
                <a:extLst>
                  <a:ext uri="{FF2B5EF4-FFF2-40B4-BE49-F238E27FC236}">
                    <a16:creationId xmlns:a16="http://schemas.microsoft.com/office/drawing/2014/main" id="{AB3BBEB1-1806-8FE1-D091-D4954EAC8474}"/>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8" name="Rectangle 17">
              <a:extLst>
                <a:ext uri="{FF2B5EF4-FFF2-40B4-BE49-F238E27FC236}">
                  <a16:creationId xmlns:a16="http://schemas.microsoft.com/office/drawing/2014/main" id="{A8AE9708-3CE7-1250-45CD-9AB383B962A5}"/>
                </a:ext>
              </a:extLst>
            </p:cNvPr>
            <p:cNvSpPr/>
            <p:nvPr/>
          </p:nvSpPr>
          <p:spPr>
            <a:xfrm>
              <a:off x="1352552" y="2528340"/>
              <a:ext cx="9476463" cy="1899855"/>
            </a:xfrm>
            <a:prstGeom prst="rect">
              <a:avLst/>
            </a:prstGeom>
          </p:spPr>
          <p:txBody>
            <a:bodyPr wrap="square" anchor="ctr">
              <a:spAutoFit/>
            </a:bodyPr>
            <a:lstStyle/>
            <a:p>
              <a:pPr marL="0" marR="0" algn="just">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 các cây thường trồng ở vùng nhiệt độ thấp sang trồng ở vùng sa mạc nắng nóng có nhiệt độ quá cao</a:t>
              </a:r>
              <a:endPar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2F75B6FC-EE02-A6F3-9135-3CA8F1B85B44}"/>
              </a:ext>
            </a:extLst>
          </p:cNvPr>
          <p:cNvGrpSpPr/>
          <p:nvPr/>
        </p:nvGrpSpPr>
        <p:grpSpPr>
          <a:xfrm>
            <a:off x="4828854" y="5097847"/>
            <a:ext cx="7191909" cy="1446219"/>
            <a:chOff x="1062408" y="2539999"/>
            <a:chExt cx="10219585" cy="1983837"/>
          </a:xfrm>
        </p:grpSpPr>
        <p:grpSp>
          <p:nvGrpSpPr>
            <p:cNvPr id="24" name="Group 23">
              <a:extLst>
                <a:ext uri="{FF2B5EF4-FFF2-40B4-BE49-F238E27FC236}">
                  <a16:creationId xmlns:a16="http://schemas.microsoft.com/office/drawing/2014/main" id="{71ABB242-CB0C-7AE4-A35C-20D1E7FB007C}"/>
                </a:ext>
              </a:extLst>
            </p:cNvPr>
            <p:cNvGrpSpPr/>
            <p:nvPr/>
          </p:nvGrpSpPr>
          <p:grpSpPr>
            <a:xfrm>
              <a:off x="1062408" y="2539999"/>
              <a:ext cx="10219585" cy="1983837"/>
              <a:chOff x="986208" y="774696"/>
              <a:chExt cx="10219585" cy="5631539"/>
            </a:xfrm>
          </p:grpSpPr>
          <p:grpSp>
            <p:nvGrpSpPr>
              <p:cNvPr id="26" name="Group 25">
                <a:extLst>
                  <a:ext uri="{FF2B5EF4-FFF2-40B4-BE49-F238E27FC236}">
                    <a16:creationId xmlns:a16="http://schemas.microsoft.com/office/drawing/2014/main" id="{A88A2107-1FB7-B5C2-476B-46F7B7DDEF4F}"/>
                  </a:ext>
                </a:extLst>
              </p:cNvPr>
              <p:cNvGrpSpPr/>
              <p:nvPr/>
            </p:nvGrpSpPr>
            <p:grpSpPr>
              <a:xfrm>
                <a:off x="986208" y="774696"/>
                <a:ext cx="10219585" cy="5631539"/>
                <a:chOff x="986208" y="774696"/>
                <a:chExt cx="10219585" cy="5631539"/>
              </a:xfrm>
            </p:grpSpPr>
            <p:sp>
              <p:nvSpPr>
                <p:cNvPr id="28" name="Rectangle: Rounded Corners 27">
                  <a:extLst>
                    <a:ext uri="{FF2B5EF4-FFF2-40B4-BE49-F238E27FC236}">
                      <a16:creationId xmlns:a16="http://schemas.microsoft.com/office/drawing/2014/main" id="{6DA76741-8004-B9F3-0002-1FFDE796812A}"/>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8A27DDF5-2523-467C-BD8E-EB8DE44D77FF}"/>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27" name="标题 1">
                <a:extLst>
                  <a:ext uri="{FF2B5EF4-FFF2-40B4-BE49-F238E27FC236}">
                    <a16:creationId xmlns:a16="http://schemas.microsoft.com/office/drawing/2014/main" id="{D235AA1B-BC6D-209B-0671-BB1D29C927AE}"/>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25" name="Rectangle 24">
              <a:extLst>
                <a:ext uri="{FF2B5EF4-FFF2-40B4-BE49-F238E27FC236}">
                  <a16:creationId xmlns:a16="http://schemas.microsoft.com/office/drawing/2014/main" id="{2B07F6D4-2670-8254-504E-E14EC4C102F3}"/>
                </a:ext>
              </a:extLst>
            </p:cNvPr>
            <p:cNvSpPr/>
            <p:nvPr/>
          </p:nvSpPr>
          <p:spPr>
            <a:xfrm>
              <a:off x="1352552" y="2823873"/>
              <a:ext cx="9476463" cy="1308787"/>
            </a:xfrm>
            <a:prstGeom prst="rect">
              <a:avLst/>
            </a:prstGeom>
          </p:spPr>
          <p:txBody>
            <a:bodyPr wrap="square" anchor="ctr">
              <a:spAutoFit/>
            </a:bodyPr>
            <a:lstStyle/>
            <a:p>
              <a:pPr marL="0" marR="0" algn="just">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Nhiệt độ ảnh hưởng đến sự sống và phát triển của thực vật như thế nào?</a:t>
              </a:r>
              <a:endPar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7753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8" name="Group 7">
            <a:extLst>
              <a:ext uri="{FF2B5EF4-FFF2-40B4-BE49-F238E27FC236}">
                <a16:creationId xmlns:a16="http://schemas.microsoft.com/office/drawing/2014/main" id="{131BB4A5-6A5F-ED10-EDB3-3DF1F5D1A183}"/>
              </a:ext>
            </a:extLst>
          </p:cNvPr>
          <p:cNvGrpSpPr/>
          <p:nvPr/>
        </p:nvGrpSpPr>
        <p:grpSpPr>
          <a:xfrm>
            <a:off x="1561671" y="741602"/>
            <a:ext cx="9626886" cy="1446218"/>
            <a:chOff x="1062408" y="2539999"/>
            <a:chExt cx="10219585" cy="1983837"/>
          </a:xfrm>
        </p:grpSpPr>
        <p:grpSp>
          <p:nvGrpSpPr>
            <p:cNvPr id="9" name="Group 8">
              <a:extLst>
                <a:ext uri="{FF2B5EF4-FFF2-40B4-BE49-F238E27FC236}">
                  <a16:creationId xmlns:a16="http://schemas.microsoft.com/office/drawing/2014/main" id="{4B661847-8BD4-94FD-D5D5-8093610D2D4F}"/>
                </a:ext>
              </a:extLst>
            </p:cNvPr>
            <p:cNvGrpSpPr/>
            <p:nvPr/>
          </p:nvGrpSpPr>
          <p:grpSpPr>
            <a:xfrm>
              <a:off x="1062408" y="2539999"/>
              <a:ext cx="10219585" cy="1983837"/>
              <a:chOff x="986208" y="774696"/>
              <a:chExt cx="10219585" cy="5631539"/>
            </a:xfrm>
          </p:grpSpPr>
          <p:grpSp>
            <p:nvGrpSpPr>
              <p:cNvPr id="11" name="Group 10">
                <a:extLst>
                  <a:ext uri="{FF2B5EF4-FFF2-40B4-BE49-F238E27FC236}">
                    <a16:creationId xmlns:a16="http://schemas.microsoft.com/office/drawing/2014/main" id="{A715E787-DFF9-864E-2954-031B9D9992B7}"/>
                  </a:ext>
                </a:extLst>
              </p:cNvPr>
              <p:cNvGrpSpPr/>
              <p:nvPr/>
            </p:nvGrpSpPr>
            <p:grpSpPr>
              <a:xfrm>
                <a:off x="986208" y="774696"/>
                <a:ext cx="10219585" cy="5631539"/>
                <a:chOff x="986208" y="774696"/>
                <a:chExt cx="10219585" cy="5631539"/>
              </a:xfrm>
            </p:grpSpPr>
            <p:sp>
              <p:nvSpPr>
                <p:cNvPr id="13" name="Rectangle: Rounded Corners 12">
                  <a:extLst>
                    <a:ext uri="{FF2B5EF4-FFF2-40B4-BE49-F238E27FC236}">
                      <a16:creationId xmlns:a16="http://schemas.microsoft.com/office/drawing/2014/main" id="{6AA201E4-B6EC-5FEE-389B-D9A3FACC6AE1}"/>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247CF50-E8C7-0D6E-6897-572D2E652AC1}"/>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2" name="标题 1">
                <a:extLst>
                  <a:ext uri="{FF2B5EF4-FFF2-40B4-BE49-F238E27FC236}">
                    <a16:creationId xmlns:a16="http://schemas.microsoft.com/office/drawing/2014/main" id="{F5B32FEE-65A5-04F4-A1EE-5E6B1F947A21}"/>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0" name="Rectangle 9">
              <a:extLst>
                <a:ext uri="{FF2B5EF4-FFF2-40B4-BE49-F238E27FC236}">
                  <a16:creationId xmlns:a16="http://schemas.microsoft.com/office/drawing/2014/main" id="{7EE9B69D-90A6-3D62-C523-E32AB2B286A4}"/>
                </a:ext>
              </a:extLst>
            </p:cNvPr>
            <p:cNvSpPr/>
            <p:nvPr/>
          </p:nvSpPr>
          <p:spPr>
            <a:xfrm>
              <a:off x="1352551" y="2739434"/>
              <a:ext cx="9476463" cy="1477664"/>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Đưa các cây thường trồng ở vùng nhiệt độ cao sang trồng ở vùng băng tuyết có nhiệt độ quá thấp</a:t>
              </a:r>
              <a:endParaRPr kumimoji="0" lang="en-US" sz="32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3E389D3-C182-9D89-490B-CC313AEBBC21}"/>
              </a:ext>
            </a:extLst>
          </p:cNvPr>
          <p:cNvSpPr txBox="1"/>
          <p:nvPr/>
        </p:nvSpPr>
        <p:spPr>
          <a:xfrm>
            <a:off x="2531927" y="2889803"/>
            <a:ext cx="8697727" cy="2062103"/>
          </a:xfrm>
          <a:custGeom>
            <a:avLst/>
            <a:gdLst>
              <a:gd name="connsiteX0" fmla="*/ 0 w 8697727"/>
              <a:gd name="connsiteY0" fmla="*/ 0 h 2062103"/>
              <a:gd name="connsiteX1" fmla="*/ 8697727 w 8697727"/>
              <a:gd name="connsiteY1" fmla="*/ 0 h 2062103"/>
              <a:gd name="connsiteX2" fmla="*/ 8697727 w 8697727"/>
              <a:gd name="connsiteY2" fmla="*/ 2062103 h 2062103"/>
              <a:gd name="connsiteX3" fmla="*/ 0 w 8697727"/>
              <a:gd name="connsiteY3" fmla="*/ 2062103 h 2062103"/>
              <a:gd name="connsiteX4" fmla="*/ 0 w 8697727"/>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7727" h="2062103" fill="none" extrusionOk="0">
                <a:moveTo>
                  <a:pt x="0" y="0"/>
                </a:moveTo>
                <a:cubicBezTo>
                  <a:pt x="2307566" y="5222"/>
                  <a:pt x="4621976" y="24918"/>
                  <a:pt x="8697727" y="0"/>
                </a:cubicBezTo>
                <a:cubicBezTo>
                  <a:pt x="8536482" y="602541"/>
                  <a:pt x="8653967" y="1321515"/>
                  <a:pt x="8697727" y="2062103"/>
                </a:cubicBezTo>
                <a:cubicBezTo>
                  <a:pt x="6720543" y="1897342"/>
                  <a:pt x="3935477" y="2180253"/>
                  <a:pt x="0" y="2062103"/>
                </a:cubicBezTo>
                <a:cubicBezTo>
                  <a:pt x="-55725" y="1736798"/>
                  <a:pt x="17072" y="843718"/>
                  <a:pt x="0" y="0"/>
                </a:cubicBezTo>
                <a:close/>
              </a:path>
              <a:path w="8697727" h="2062103" stroke="0" extrusionOk="0">
                <a:moveTo>
                  <a:pt x="0" y="0"/>
                </a:moveTo>
                <a:cubicBezTo>
                  <a:pt x="1791850" y="11849"/>
                  <a:pt x="6835039" y="-161459"/>
                  <a:pt x="8697727" y="0"/>
                </a:cubicBezTo>
                <a:cubicBezTo>
                  <a:pt x="8700857" y="760657"/>
                  <a:pt x="8596551" y="1587749"/>
                  <a:pt x="8697727" y="2062103"/>
                </a:cubicBezTo>
                <a:cubicBezTo>
                  <a:pt x="5749793" y="1916243"/>
                  <a:pt x="3576551" y="1983779"/>
                  <a:pt x="0" y="2062103"/>
                </a:cubicBezTo>
                <a:cubicBezTo>
                  <a:pt x="74291" y="1594718"/>
                  <a:pt x="168006" y="462477"/>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Khi nhiệt độ quá thấp, nước bị đóng băng, cây không thể lấy được nước và cũng không tạo được chất dinh dưỡng do đó cây sẽ đóng băng hoặc khô héo</a:t>
            </a:r>
            <a:r>
              <a:rPr lang="en-US" sz="3200" b="1">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BB9C6AE6-6DF5-D244-A599-1BD8CD9F0C61}"/>
              </a:ext>
            </a:extLst>
          </p:cNvPr>
          <p:cNvSpPr/>
          <p:nvPr/>
        </p:nvSpPr>
        <p:spPr>
          <a:xfrm>
            <a:off x="1945662" y="2207155"/>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69075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A7EE03-900D-4C87-B15D-C92F73F8F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6E4D2D83-E509-4D85-BEFE-885BF148753D}"/>
              </a:ext>
            </a:extLst>
          </p:cNvPr>
          <p:cNvPicPr>
            <a:picLocks noChangeAspect="1"/>
          </p:cNvPicPr>
          <p:nvPr/>
        </p:nvPicPr>
        <p:blipFill rotWithShape="1">
          <a:blip r:embed="rId3">
            <a:extLst>
              <a:ext uri="{28A0092B-C50C-407E-A947-70E740481C1C}">
                <a14:useLocalDpi xmlns:a14="http://schemas.microsoft.com/office/drawing/2010/main" val="0"/>
              </a:ext>
            </a:extLst>
          </a:blip>
          <a:srcRect r="26375"/>
          <a:stretch/>
        </p:blipFill>
        <p:spPr>
          <a:xfrm>
            <a:off x="0" y="103909"/>
            <a:ext cx="8976360" cy="6650182"/>
          </a:xfrm>
          <a:prstGeom prst="rect">
            <a:avLst/>
          </a:prstGeom>
        </p:spPr>
      </p:pic>
      <p:grpSp>
        <p:nvGrpSpPr>
          <p:cNvPr id="4" name="组合 3">
            <a:extLst>
              <a:ext uri="{FF2B5EF4-FFF2-40B4-BE49-F238E27FC236}">
                <a16:creationId xmlns:a16="http://schemas.microsoft.com/office/drawing/2014/main" id="{1135D118-EAFA-4E83-A205-B407CC4394A3}"/>
              </a:ext>
            </a:extLst>
          </p:cNvPr>
          <p:cNvGrpSpPr/>
          <p:nvPr/>
        </p:nvGrpSpPr>
        <p:grpSpPr>
          <a:xfrm>
            <a:off x="4638675" y="1005056"/>
            <a:ext cx="6681366" cy="4562367"/>
            <a:chOff x="834764" y="380993"/>
            <a:chExt cx="5959576" cy="4562367"/>
          </a:xfrm>
        </p:grpSpPr>
        <p:pic>
          <p:nvPicPr>
            <p:cNvPr id="5" name="图片 4">
              <a:extLst>
                <a:ext uri="{FF2B5EF4-FFF2-40B4-BE49-F238E27FC236}">
                  <a16:creationId xmlns:a16="http://schemas.microsoft.com/office/drawing/2014/main" id="{DCE50616-BADB-4760-861C-4179DB7DC7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38" b="25158"/>
            <a:stretch/>
          </p:blipFill>
          <p:spPr>
            <a:xfrm>
              <a:off x="834764" y="380993"/>
              <a:ext cx="5959576" cy="4562367"/>
            </a:xfrm>
            <a:prstGeom prst="rect">
              <a:avLst/>
            </a:prstGeom>
          </p:spPr>
        </p:pic>
        <p:sp>
          <p:nvSpPr>
            <p:cNvPr id="6" name="矩形: 圆角 5">
              <a:extLst>
                <a:ext uri="{FF2B5EF4-FFF2-40B4-BE49-F238E27FC236}">
                  <a16:creationId xmlns:a16="http://schemas.microsoft.com/office/drawing/2014/main" id="{AF3BCC4E-8CB2-4188-8A94-7C19850F8CF4}"/>
                </a:ext>
              </a:extLst>
            </p:cNvPr>
            <p:cNvSpPr/>
            <p:nvPr/>
          </p:nvSpPr>
          <p:spPr>
            <a:xfrm>
              <a:off x="1574157" y="2107258"/>
              <a:ext cx="4621620" cy="2463531"/>
            </a:xfrm>
            <a:prstGeom prst="roundRect">
              <a:avLst>
                <a:gd name="adj" fmla="val 124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9" name="Picture 8">
            <a:extLst>
              <a:ext uri="{FF2B5EF4-FFF2-40B4-BE49-F238E27FC236}">
                <a16:creationId xmlns:a16="http://schemas.microsoft.com/office/drawing/2014/main" id="{E8F3C8E7-6018-421E-B5C9-E908C9791883}"/>
              </a:ext>
            </a:extLst>
          </p:cNvPr>
          <p:cNvPicPr>
            <a:picLocks noChangeAspect="1"/>
          </p:cNvPicPr>
          <p:nvPr/>
        </p:nvPicPr>
        <p:blipFill>
          <a:blip r:embed="rId5"/>
          <a:stretch>
            <a:fillRect/>
          </a:stretch>
        </p:blipFill>
        <p:spPr>
          <a:xfrm>
            <a:off x="5437029" y="3324939"/>
            <a:ext cx="5108891" cy="1103472"/>
          </a:xfrm>
          <a:prstGeom prst="rect">
            <a:avLst/>
          </a:prstGeom>
        </p:spPr>
      </p:pic>
    </p:spTree>
    <p:extLst>
      <p:ext uri="{BB962C8B-B14F-4D97-AF65-F5344CB8AC3E}">
        <p14:creationId xmlns:p14="http://schemas.microsoft.com/office/powerpoint/2010/main" val="3719870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8" name="Group 7">
            <a:extLst>
              <a:ext uri="{FF2B5EF4-FFF2-40B4-BE49-F238E27FC236}">
                <a16:creationId xmlns:a16="http://schemas.microsoft.com/office/drawing/2014/main" id="{131BB4A5-6A5F-ED10-EDB3-3DF1F5D1A183}"/>
              </a:ext>
            </a:extLst>
          </p:cNvPr>
          <p:cNvGrpSpPr/>
          <p:nvPr/>
        </p:nvGrpSpPr>
        <p:grpSpPr>
          <a:xfrm>
            <a:off x="1561671" y="1099335"/>
            <a:ext cx="9626886" cy="1778914"/>
            <a:chOff x="1062408" y="2401682"/>
            <a:chExt cx="10219585" cy="2153167"/>
          </a:xfrm>
        </p:grpSpPr>
        <p:grpSp>
          <p:nvGrpSpPr>
            <p:cNvPr id="9" name="Group 8">
              <a:extLst>
                <a:ext uri="{FF2B5EF4-FFF2-40B4-BE49-F238E27FC236}">
                  <a16:creationId xmlns:a16="http://schemas.microsoft.com/office/drawing/2014/main" id="{4B661847-8BD4-94FD-D5D5-8093610D2D4F}"/>
                </a:ext>
              </a:extLst>
            </p:cNvPr>
            <p:cNvGrpSpPr/>
            <p:nvPr/>
          </p:nvGrpSpPr>
          <p:grpSpPr>
            <a:xfrm>
              <a:off x="1062408" y="2539999"/>
              <a:ext cx="10219585" cy="1983837"/>
              <a:chOff x="986208" y="774696"/>
              <a:chExt cx="10219585" cy="5631539"/>
            </a:xfrm>
          </p:grpSpPr>
          <p:grpSp>
            <p:nvGrpSpPr>
              <p:cNvPr id="11" name="Group 10">
                <a:extLst>
                  <a:ext uri="{FF2B5EF4-FFF2-40B4-BE49-F238E27FC236}">
                    <a16:creationId xmlns:a16="http://schemas.microsoft.com/office/drawing/2014/main" id="{A715E787-DFF9-864E-2954-031B9D9992B7}"/>
                  </a:ext>
                </a:extLst>
              </p:cNvPr>
              <p:cNvGrpSpPr/>
              <p:nvPr/>
            </p:nvGrpSpPr>
            <p:grpSpPr>
              <a:xfrm>
                <a:off x="986208" y="774696"/>
                <a:ext cx="10219585" cy="5631539"/>
                <a:chOff x="986208" y="774696"/>
                <a:chExt cx="10219585" cy="5631539"/>
              </a:xfrm>
            </p:grpSpPr>
            <p:sp>
              <p:nvSpPr>
                <p:cNvPr id="13" name="Rectangle: Rounded Corners 12">
                  <a:extLst>
                    <a:ext uri="{FF2B5EF4-FFF2-40B4-BE49-F238E27FC236}">
                      <a16:creationId xmlns:a16="http://schemas.microsoft.com/office/drawing/2014/main" id="{6AA201E4-B6EC-5FEE-389B-D9A3FACC6AE1}"/>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247CF50-E8C7-0D6E-6897-572D2E652AC1}"/>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2" name="标题 1">
                <a:extLst>
                  <a:ext uri="{FF2B5EF4-FFF2-40B4-BE49-F238E27FC236}">
                    <a16:creationId xmlns:a16="http://schemas.microsoft.com/office/drawing/2014/main" id="{F5B32FEE-65A5-04F4-A1EE-5E6B1F947A21}"/>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0" name="Rectangle 9">
              <a:extLst>
                <a:ext uri="{FF2B5EF4-FFF2-40B4-BE49-F238E27FC236}">
                  <a16:creationId xmlns:a16="http://schemas.microsoft.com/office/drawing/2014/main" id="{7EE9B69D-90A6-3D62-C523-E32AB2B286A4}"/>
                </a:ext>
              </a:extLst>
            </p:cNvPr>
            <p:cNvSpPr/>
            <p:nvPr/>
          </p:nvSpPr>
          <p:spPr>
            <a:xfrm>
              <a:off x="1352551" y="2401682"/>
              <a:ext cx="9476463" cy="2153167"/>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Đưa các cây thường trồng ở vùng nhiệt độ thấp sang trồng ở vùng sa mạc nắng nóng có nhiệt độ quá cao</a:t>
              </a:r>
            </a:p>
          </p:txBody>
        </p:sp>
      </p:grpSp>
      <p:sp>
        <p:nvSpPr>
          <p:cNvPr id="5" name="TextBox 4">
            <a:extLst>
              <a:ext uri="{FF2B5EF4-FFF2-40B4-BE49-F238E27FC236}">
                <a16:creationId xmlns:a16="http://schemas.microsoft.com/office/drawing/2014/main" id="{73E389D3-C182-9D89-490B-CC313AEBBC21}"/>
              </a:ext>
            </a:extLst>
          </p:cNvPr>
          <p:cNvSpPr txBox="1"/>
          <p:nvPr/>
        </p:nvSpPr>
        <p:spPr>
          <a:xfrm>
            <a:off x="2531927" y="3557623"/>
            <a:ext cx="8697727" cy="1323439"/>
          </a:xfrm>
          <a:custGeom>
            <a:avLst/>
            <a:gdLst>
              <a:gd name="connsiteX0" fmla="*/ 0 w 8697727"/>
              <a:gd name="connsiteY0" fmla="*/ 0 h 1323439"/>
              <a:gd name="connsiteX1" fmla="*/ 8697727 w 8697727"/>
              <a:gd name="connsiteY1" fmla="*/ 0 h 1323439"/>
              <a:gd name="connsiteX2" fmla="*/ 8697727 w 8697727"/>
              <a:gd name="connsiteY2" fmla="*/ 1323439 h 1323439"/>
              <a:gd name="connsiteX3" fmla="*/ 0 w 8697727"/>
              <a:gd name="connsiteY3" fmla="*/ 1323439 h 1323439"/>
              <a:gd name="connsiteX4" fmla="*/ 0 w 8697727"/>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7727" h="1323439" fill="none" extrusionOk="0">
                <a:moveTo>
                  <a:pt x="0" y="0"/>
                </a:moveTo>
                <a:cubicBezTo>
                  <a:pt x="2307566" y="5222"/>
                  <a:pt x="4621976" y="24918"/>
                  <a:pt x="8697727" y="0"/>
                </a:cubicBezTo>
                <a:cubicBezTo>
                  <a:pt x="8635133" y="502581"/>
                  <a:pt x="8660769" y="742429"/>
                  <a:pt x="8697727" y="1323439"/>
                </a:cubicBezTo>
                <a:cubicBezTo>
                  <a:pt x="6720543" y="1158678"/>
                  <a:pt x="3935477" y="1441589"/>
                  <a:pt x="0" y="1323439"/>
                </a:cubicBezTo>
                <a:cubicBezTo>
                  <a:pt x="-52747" y="826522"/>
                  <a:pt x="-93581" y="659507"/>
                  <a:pt x="0" y="0"/>
                </a:cubicBezTo>
                <a:close/>
              </a:path>
              <a:path w="8697727" h="1323439" stroke="0" extrusionOk="0">
                <a:moveTo>
                  <a:pt x="0" y="0"/>
                </a:moveTo>
                <a:cubicBezTo>
                  <a:pt x="1791850" y="11849"/>
                  <a:pt x="6835039" y="-161459"/>
                  <a:pt x="8697727" y="0"/>
                </a:cubicBezTo>
                <a:cubicBezTo>
                  <a:pt x="8683067" y="501774"/>
                  <a:pt x="8617792" y="1007572"/>
                  <a:pt x="8697727" y="1323439"/>
                </a:cubicBezTo>
                <a:cubicBezTo>
                  <a:pt x="5749793" y="1177579"/>
                  <a:pt x="3576551" y="1245115"/>
                  <a:pt x="0" y="1323439"/>
                </a:cubicBezTo>
                <a:cubicBezTo>
                  <a:pt x="-53371" y="1066481"/>
                  <a:pt x="-89897" y="500856"/>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Ở nơi có nhiệt độ quá nóng cây sẽ phát triển kém</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BB9C6AE6-6DF5-D244-A599-1BD8CD9F0C61}"/>
              </a:ext>
            </a:extLst>
          </p:cNvPr>
          <p:cNvSpPr/>
          <p:nvPr/>
        </p:nvSpPr>
        <p:spPr>
          <a:xfrm>
            <a:off x="1945662" y="2874975"/>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89062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8" name="Group 7">
            <a:extLst>
              <a:ext uri="{FF2B5EF4-FFF2-40B4-BE49-F238E27FC236}">
                <a16:creationId xmlns:a16="http://schemas.microsoft.com/office/drawing/2014/main" id="{131BB4A5-6A5F-ED10-EDB3-3DF1F5D1A183}"/>
              </a:ext>
            </a:extLst>
          </p:cNvPr>
          <p:cNvGrpSpPr/>
          <p:nvPr/>
        </p:nvGrpSpPr>
        <p:grpSpPr>
          <a:xfrm>
            <a:off x="1561671" y="741602"/>
            <a:ext cx="9626886" cy="1446218"/>
            <a:chOff x="1062408" y="2539999"/>
            <a:chExt cx="10219585" cy="1983837"/>
          </a:xfrm>
        </p:grpSpPr>
        <p:grpSp>
          <p:nvGrpSpPr>
            <p:cNvPr id="9" name="Group 8">
              <a:extLst>
                <a:ext uri="{FF2B5EF4-FFF2-40B4-BE49-F238E27FC236}">
                  <a16:creationId xmlns:a16="http://schemas.microsoft.com/office/drawing/2014/main" id="{4B661847-8BD4-94FD-D5D5-8093610D2D4F}"/>
                </a:ext>
              </a:extLst>
            </p:cNvPr>
            <p:cNvGrpSpPr/>
            <p:nvPr/>
          </p:nvGrpSpPr>
          <p:grpSpPr>
            <a:xfrm>
              <a:off x="1062408" y="2539999"/>
              <a:ext cx="10219585" cy="1983837"/>
              <a:chOff x="986208" y="774696"/>
              <a:chExt cx="10219585" cy="5631539"/>
            </a:xfrm>
          </p:grpSpPr>
          <p:grpSp>
            <p:nvGrpSpPr>
              <p:cNvPr id="11" name="Group 10">
                <a:extLst>
                  <a:ext uri="{FF2B5EF4-FFF2-40B4-BE49-F238E27FC236}">
                    <a16:creationId xmlns:a16="http://schemas.microsoft.com/office/drawing/2014/main" id="{A715E787-DFF9-864E-2954-031B9D9992B7}"/>
                  </a:ext>
                </a:extLst>
              </p:cNvPr>
              <p:cNvGrpSpPr/>
              <p:nvPr/>
            </p:nvGrpSpPr>
            <p:grpSpPr>
              <a:xfrm>
                <a:off x="986208" y="774696"/>
                <a:ext cx="10219585" cy="5631539"/>
                <a:chOff x="986208" y="774696"/>
                <a:chExt cx="10219585" cy="5631539"/>
              </a:xfrm>
            </p:grpSpPr>
            <p:sp>
              <p:nvSpPr>
                <p:cNvPr id="13" name="Rectangle: Rounded Corners 12">
                  <a:extLst>
                    <a:ext uri="{FF2B5EF4-FFF2-40B4-BE49-F238E27FC236}">
                      <a16:creationId xmlns:a16="http://schemas.microsoft.com/office/drawing/2014/main" id="{6AA201E4-B6EC-5FEE-389B-D9A3FACC6AE1}"/>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247CF50-E8C7-0D6E-6897-572D2E652AC1}"/>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2" name="标题 1">
                <a:extLst>
                  <a:ext uri="{FF2B5EF4-FFF2-40B4-BE49-F238E27FC236}">
                    <a16:creationId xmlns:a16="http://schemas.microsoft.com/office/drawing/2014/main" id="{F5B32FEE-65A5-04F4-A1EE-5E6B1F947A21}"/>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0" name="Rectangle 9">
              <a:extLst>
                <a:ext uri="{FF2B5EF4-FFF2-40B4-BE49-F238E27FC236}">
                  <a16:creationId xmlns:a16="http://schemas.microsoft.com/office/drawing/2014/main" id="{7EE9B69D-90A6-3D62-C523-E32AB2B286A4}"/>
                </a:ext>
              </a:extLst>
            </p:cNvPr>
            <p:cNvSpPr/>
            <p:nvPr/>
          </p:nvSpPr>
          <p:spPr>
            <a:xfrm>
              <a:off x="1352551" y="2654996"/>
              <a:ext cx="9476463" cy="1646541"/>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Nhiệt độ ảnh hưởng đến sự sống và phát triển của thực vật như thế nào?</a:t>
              </a:r>
              <a:endParaRPr kumimoji="0" lang="en-US" sz="36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3E389D3-C182-9D89-490B-CC313AEBBC21}"/>
              </a:ext>
            </a:extLst>
          </p:cNvPr>
          <p:cNvSpPr txBox="1"/>
          <p:nvPr/>
        </p:nvSpPr>
        <p:spPr>
          <a:xfrm>
            <a:off x="2531927" y="2889803"/>
            <a:ext cx="8697727" cy="3539430"/>
          </a:xfrm>
          <a:custGeom>
            <a:avLst/>
            <a:gdLst>
              <a:gd name="connsiteX0" fmla="*/ 0 w 8697727"/>
              <a:gd name="connsiteY0" fmla="*/ 0 h 3539430"/>
              <a:gd name="connsiteX1" fmla="*/ 8697727 w 8697727"/>
              <a:gd name="connsiteY1" fmla="*/ 0 h 3539430"/>
              <a:gd name="connsiteX2" fmla="*/ 8697727 w 8697727"/>
              <a:gd name="connsiteY2" fmla="*/ 3539430 h 3539430"/>
              <a:gd name="connsiteX3" fmla="*/ 0 w 8697727"/>
              <a:gd name="connsiteY3" fmla="*/ 3539430 h 3539430"/>
              <a:gd name="connsiteX4" fmla="*/ 0 w 8697727"/>
              <a:gd name="connsiteY4" fmla="*/ 0 h 35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7727" h="3539430" fill="none" extrusionOk="0">
                <a:moveTo>
                  <a:pt x="0" y="0"/>
                </a:moveTo>
                <a:cubicBezTo>
                  <a:pt x="2307566" y="5222"/>
                  <a:pt x="4621976" y="24918"/>
                  <a:pt x="8697727" y="0"/>
                </a:cubicBezTo>
                <a:cubicBezTo>
                  <a:pt x="8536482" y="604478"/>
                  <a:pt x="8653967" y="2664034"/>
                  <a:pt x="8697727" y="3539430"/>
                </a:cubicBezTo>
                <a:cubicBezTo>
                  <a:pt x="6720543" y="3374669"/>
                  <a:pt x="3935477" y="3657580"/>
                  <a:pt x="0" y="3539430"/>
                </a:cubicBezTo>
                <a:cubicBezTo>
                  <a:pt x="-55725" y="1858930"/>
                  <a:pt x="17072" y="362986"/>
                  <a:pt x="0" y="0"/>
                </a:cubicBezTo>
                <a:close/>
              </a:path>
              <a:path w="8697727" h="3539430" stroke="0" extrusionOk="0">
                <a:moveTo>
                  <a:pt x="0" y="0"/>
                </a:moveTo>
                <a:cubicBezTo>
                  <a:pt x="1791850" y="11849"/>
                  <a:pt x="6835039" y="-161459"/>
                  <a:pt x="8697727" y="0"/>
                </a:cubicBezTo>
                <a:cubicBezTo>
                  <a:pt x="8700857" y="1684447"/>
                  <a:pt x="8596551" y="1848331"/>
                  <a:pt x="8697727" y="3539430"/>
                </a:cubicBezTo>
                <a:cubicBezTo>
                  <a:pt x="5749793" y="3393570"/>
                  <a:pt x="3576551" y="3461106"/>
                  <a:pt x="0" y="3539430"/>
                </a:cubicBezTo>
                <a:cubicBezTo>
                  <a:pt x="74291" y="3181345"/>
                  <a:pt x="168006" y="1753236"/>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Thực vật thường chỉ sống trong một khoảng nhiệt độ nhất định, </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nhiệt độ quá cao hoặc quá thấp thực vật thường không sống được </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do không lấy được nước hay không tạo được chất dinh dưỡng, cơ thể bị đóng hoặc khô cháy. Khi </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nhiệt độ thấp hoặc cao cây phát triển kém hơn</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BB9C6AE6-6DF5-D244-A599-1BD8CD9F0C61}"/>
              </a:ext>
            </a:extLst>
          </p:cNvPr>
          <p:cNvSpPr/>
          <p:nvPr/>
        </p:nvSpPr>
        <p:spPr>
          <a:xfrm>
            <a:off x="1945662" y="2207155"/>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309133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A7EE03-900D-4C87-B15D-C92F73F8F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6E4D2D83-E509-4D85-BEFE-885BF148753D}"/>
              </a:ext>
            </a:extLst>
          </p:cNvPr>
          <p:cNvPicPr>
            <a:picLocks noChangeAspect="1"/>
          </p:cNvPicPr>
          <p:nvPr/>
        </p:nvPicPr>
        <p:blipFill rotWithShape="1">
          <a:blip r:embed="rId3">
            <a:extLst>
              <a:ext uri="{28A0092B-C50C-407E-A947-70E740481C1C}">
                <a14:useLocalDpi xmlns:a14="http://schemas.microsoft.com/office/drawing/2010/main" val="0"/>
              </a:ext>
            </a:extLst>
          </a:blip>
          <a:srcRect r="26375"/>
          <a:stretch/>
        </p:blipFill>
        <p:spPr>
          <a:xfrm>
            <a:off x="0" y="103909"/>
            <a:ext cx="8976360" cy="6650182"/>
          </a:xfrm>
          <a:prstGeom prst="rect">
            <a:avLst/>
          </a:prstGeom>
        </p:spPr>
      </p:pic>
      <p:grpSp>
        <p:nvGrpSpPr>
          <p:cNvPr id="4" name="组合 3">
            <a:extLst>
              <a:ext uri="{FF2B5EF4-FFF2-40B4-BE49-F238E27FC236}">
                <a16:creationId xmlns:a16="http://schemas.microsoft.com/office/drawing/2014/main" id="{1135D118-EAFA-4E83-A205-B407CC4394A3}"/>
              </a:ext>
            </a:extLst>
          </p:cNvPr>
          <p:cNvGrpSpPr/>
          <p:nvPr/>
        </p:nvGrpSpPr>
        <p:grpSpPr>
          <a:xfrm>
            <a:off x="4638675" y="1005056"/>
            <a:ext cx="6681366" cy="4562367"/>
            <a:chOff x="834764" y="380993"/>
            <a:chExt cx="5959576" cy="4562367"/>
          </a:xfrm>
        </p:grpSpPr>
        <p:pic>
          <p:nvPicPr>
            <p:cNvPr id="5" name="图片 4">
              <a:extLst>
                <a:ext uri="{FF2B5EF4-FFF2-40B4-BE49-F238E27FC236}">
                  <a16:creationId xmlns:a16="http://schemas.microsoft.com/office/drawing/2014/main" id="{DCE50616-BADB-4760-861C-4179DB7DC7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38" b="25158"/>
            <a:stretch/>
          </p:blipFill>
          <p:spPr>
            <a:xfrm>
              <a:off x="834764" y="380993"/>
              <a:ext cx="5959576" cy="4562367"/>
            </a:xfrm>
            <a:prstGeom prst="rect">
              <a:avLst/>
            </a:prstGeom>
          </p:spPr>
        </p:pic>
        <p:sp>
          <p:nvSpPr>
            <p:cNvPr id="6" name="矩形: 圆角 5">
              <a:extLst>
                <a:ext uri="{FF2B5EF4-FFF2-40B4-BE49-F238E27FC236}">
                  <a16:creationId xmlns:a16="http://schemas.microsoft.com/office/drawing/2014/main" id="{AF3BCC4E-8CB2-4188-8A94-7C19850F8CF4}"/>
                </a:ext>
              </a:extLst>
            </p:cNvPr>
            <p:cNvSpPr/>
            <p:nvPr/>
          </p:nvSpPr>
          <p:spPr>
            <a:xfrm>
              <a:off x="1574157" y="2107258"/>
              <a:ext cx="4621620" cy="2463531"/>
            </a:xfrm>
            <a:prstGeom prst="roundRect">
              <a:avLst>
                <a:gd name="adj" fmla="val 124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9" name="Picture 8">
            <a:extLst>
              <a:ext uri="{FF2B5EF4-FFF2-40B4-BE49-F238E27FC236}">
                <a16:creationId xmlns:a16="http://schemas.microsoft.com/office/drawing/2014/main" id="{DDA2512B-B229-42FE-A6AB-49F02B1B359D}"/>
              </a:ext>
            </a:extLst>
          </p:cNvPr>
          <p:cNvPicPr>
            <a:picLocks noChangeAspect="1"/>
          </p:cNvPicPr>
          <p:nvPr/>
        </p:nvPicPr>
        <p:blipFill>
          <a:blip r:embed="rId5"/>
          <a:stretch>
            <a:fillRect/>
          </a:stretch>
        </p:blipFill>
        <p:spPr>
          <a:xfrm>
            <a:off x="5660320" y="3323792"/>
            <a:ext cx="4548010" cy="1201016"/>
          </a:xfrm>
          <a:prstGeom prst="rect">
            <a:avLst/>
          </a:prstGeom>
        </p:spPr>
      </p:pic>
    </p:spTree>
    <p:extLst>
      <p:ext uri="{BB962C8B-B14F-4D97-AF65-F5344CB8AC3E}">
        <p14:creationId xmlns:p14="http://schemas.microsoft.com/office/powerpoint/2010/main" val="1376268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E8178-E3F7-4EF9-867C-ADCA01247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图片 8">
            <a:extLst>
              <a:ext uri="{FF2B5EF4-FFF2-40B4-BE49-F238E27FC236}">
                <a16:creationId xmlns:a16="http://schemas.microsoft.com/office/drawing/2014/main" id="{458CABBF-6193-436F-9E35-3C9EF07223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6" t="10164" r="4093" b="2409"/>
          <a:stretch/>
        </p:blipFill>
        <p:spPr>
          <a:xfrm>
            <a:off x="1295400" y="1150619"/>
            <a:ext cx="9860280" cy="4556761"/>
          </a:xfrm>
          <a:prstGeom prst="rect">
            <a:avLst/>
          </a:prstGeom>
        </p:spPr>
      </p:pic>
      <p:pic>
        <p:nvPicPr>
          <p:cNvPr id="4" name="Picture 3">
            <a:extLst>
              <a:ext uri="{FF2B5EF4-FFF2-40B4-BE49-F238E27FC236}">
                <a16:creationId xmlns:a16="http://schemas.microsoft.com/office/drawing/2014/main" id="{D16C931B-E492-4F03-8FA5-1AA74B37FDCC}"/>
              </a:ext>
            </a:extLst>
          </p:cNvPr>
          <p:cNvPicPr>
            <a:picLocks noChangeAspect="1"/>
          </p:cNvPicPr>
          <p:nvPr/>
        </p:nvPicPr>
        <p:blipFill>
          <a:blip r:embed="rId5"/>
          <a:stretch>
            <a:fillRect/>
          </a:stretch>
        </p:blipFill>
        <p:spPr>
          <a:xfrm>
            <a:off x="2990572" y="2402502"/>
            <a:ext cx="6401355" cy="1938696"/>
          </a:xfrm>
          <a:prstGeom prst="rect">
            <a:avLst/>
          </a:prstGeom>
        </p:spPr>
      </p:pic>
    </p:spTree>
    <p:extLst>
      <p:ext uri="{BB962C8B-B14F-4D97-AF65-F5344CB8AC3E}">
        <p14:creationId xmlns:p14="http://schemas.microsoft.com/office/powerpoint/2010/main" val="613555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8" name="Text Box 16">
            <a:extLst>
              <a:ext uri="{FF2B5EF4-FFF2-40B4-BE49-F238E27FC236}">
                <a16:creationId xmlns:a16="http://schemas.microsoft.com/office/drawing/2014/main" id="{95B3A30A-2B41-8843-E2B7-33F0F53D901F}"/>
              </a:ext>
            </a:extLst>
          </p:cNvPr>
          <p:cNvSpPr txBox="1">
            <a:spLocks noChangeArrowheads="1"/>
          </p:cNvSpPr>
          <p:nvPr/>
        </p:nvSpPr>
        <p:spPr bwMode="auto">
          <a:xfrm>
            <a:off x="879635" y="3225358"/>
            <a:ext cx="993199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lvl="0" algn="ctr">
              <a:spcBef>
                <a:spcPct val="50000"/>
              </a:spcBef>
              <a:defRPr/>
            </a:pP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HĐ1: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Các</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yếu</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tố</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cần</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cho</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sự</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sống</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và</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phát</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triển</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của</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thực</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r>
              <a:rPr lang="fr-FR" altLang="vi-VN" sz="4800" b="1" dirty="0" err="1">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vật</a:t>
            </a:r>
            <a:r>
              <a:rPr lang="fr-FR" altLang="vi-VN" sz="4800" b="1" dirty="0">
                <a:solidFill>
                  <a:srgbClr val="002060"/>
                </a:solidFill>
                <a:effectLst>
                  <a:glow rad="63500">
                    <a:schemeClr val="accent1">
                      <a:satMod val="175000"/>
                      <a:alpha val="40000"/>
                    </a:schemeClr>
                  </a:glow>
                </a:effectLst>
                <a:latin typeface="Arial" panose="020B0604020202020204" pitchFamily="34" charset="0"/>
                <a:ea typeface="思源黑体 CN"/>
                <a:cs typeface="Arial" panose="020B0604020202020204" pitchFamily="34" charset="0"/>
              </a:rPr>
              <a:t> </a:t>
            </a:r>
            <a:endParaRPr kumimoji="0" lang="en-US" altLang="vi-VN" sz="4800" b="1" i="0" u="none" strike="noStrike" kern="1200" cap="none" spc="0" normalizeH="0" baseline="0" noProof="0" dirty="0">
              <a:ln>
                <a:noFill/>
              </a:ln>
              <a:solidFill>
                <a:srgbClr val="002060"/>
              </a:solidFill>
              <a:effectLst>
                <a:glow rad="63500">
                  <a:schemeClr val="accent1">
                    <a:satMod val="175000"/>
                    <a:alpha val="40000"/>
                  </a:schemeClr>
                </a:glow>
              </a:effectLst>
              <a:uLnTx/>
              <a:uFillTx/>
              <a:latin typeface="Arial" panose="020B0604020202020204" pitchFamily="34" charset="0"/>
              <a:ea typeface="思源黑体 CN"/>
              <a:cs typeface="Arial" panose="020B0604020202020204" pitchFamily="34" charset="0"/>
            </a:endParaRPr>
          </a:p>
        </p:txBody>
      </p:sp>
      <p:pic>
        <p:nvPicPr>
          <p:cNvPr id="10" name="图片 8">
            <a:extLst>
              <a:ext uri="{FF2B5EF4-FFF2-40B4-BE49-F238E27FC236}">
                <a16:creationId xmlns:a16="http://schemas.microsoft.com/office/drawing/2014/main" id="{2CD38B6F-34E1-D53E-7515-84C67E880C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063" t="14991" r="5461" b="15724"/>
          <a:stretch/>
        </p:blipFill>
        <p:spPr>
          <a:xfrm>
            <a:off x="9387315" y="3150857"/>
            <a:ext cx="2990456" cy="3734861"/>
          </a:xfrm>
          <a:prstGeom prst="rect">
            <a:avLst/>
          </a:prstGeom>
        </p:spPr>
      </p:pic>
    </p:spTree>
    <p:extLst>
      <p:ext uri="{BB962C8B-B14F-4D97-AF65-F5344CB8AC3E}">
        <p14:creationId xmlns:p14="http://schemas.microsoft.com/office/powerpoint/2010/main" val="900306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TextBox 4">
            <a:extLst>
              <a:ext uri="{FF2B5EF4-FFF2-40B4-BE49-F238E27FC236}">
                <a16:creationId xmlns:a16="http://schemas.microsoft.com/office/drawing/2014/main" id="{6821D4C5-C08F-40BC-9DD2-A2B3B628A7AE}"/>
              </a:ext>
            </a:extLst>
          </p:cNvPr>
          <p:cNvSpPr txBox="1"/>
          <p:nvPr/>
        </p:nvSpPr>
        <p:spPr>
          <a:xfrm>
            <a:off x="328772" y="246580"/>
            <a:ext cx="6133672" cy="3785652"/>
          </a:xfrm>
          <a:prstGeom prst="rect">
            <a:avLst/>
          </a:prstGeom>
          <a:noFill/>
        </p:spPr>
        <p:txBody>
          <a:bodyPr wrap="square" rtlCol="0">
            <a:spAutoFit/>
          </a:bodyPr>
          <a:lstStyle/>
          <a:p>
            <a:pPr algn="just"/>
            <a:r>
              <a:rPr lang="en-US" sz="2400" b="1" i="0" dirty="0">
                <a:solidFill>
                  <a:srgbClr val="002060"/>
                </a:solidFill>
                <a:effectLst/>
                <a:latin typeface="Cambria" panose="02040503050406030204" pitchFamily="18" charset="0"/>
                <a:ea typeface="Cambria" panose="02040503050406030204" pitchFamily="18" charset="0"/>
              </a:rPr>
              <a:t>1. C</a:t>
            </a:r>
            <a:r>
              <a:rPr lang="vi-VN" sz="2400" b="1" i="0" dirty="0">
                <a:solidFill>
                  <a:srgbClr val="002060"/>
                </a:solidFill>
                <a:effectLst/>
                <a:latin typeface="Cambria" panose="02040503050406030204" pitchFamily="18" charset="0"/>
                <a:ea typeface="Cambria" panose="02040503050406030204" pitchFamily="18" charset="0"/>
              </a:rPr>
              <a:t>ó năm chậu cây đậu giống nhau về kích thước, phát triển tốt.</a:t>
            </a:r>
            <a:endParaRPr lang="en-US" sz="2400" b="1" i="0" dirty="0">
              <a:solidFill>
                <a:srgbClr val="002060"/>
              </a:solidFill>
              <a:effectLst/>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vi-VN" sz="2400" b="1" i="1" dirty="0">
                <a:solidFill>
                  <a:srgbClr val="002060"/>
                </a:solidFill>
                <a:effectLst/>
                <a:latin typeface="Cambria" panose="02040503050406030204" pitchFamily="18" charset="0"/>
                <a:ea typeface="Cambria" panose="02040503050406030204" pitchFamily="18" charset="0"/>
              </a:rPr>
              <a:t>Cây từ 1 đến 4 trồng trong đất (chứa chất khoáng)</a:t>
            </a:r>
            <a:endParaRPr lang="en-US" sz="2400" b="1" i="1" dirty="0">
              <a:solidFill>
                <a:srgbClr val="002060"/>
              </a:solidFill>
              <a:effectLst/>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400" b="1" i="1" dirty="0">
                <a:solidFill>
                  <a:srgbClr val="002060"/>
                </a:solidFill>
                <a:latin typeface="Cambria" panose="02040503050406030204" pitchFamily="18" charset="0"/>
                <a:ea typeface="Cambria" panose="02040503050406030204" pitchFamily="18" charset="0"/>
              </a:rPr>
              <a:t>C</a:t>
            </a:r>
            <a:r>
              <a:rPr lang="vi-VN" sz="2400" b="1" i="1" dirty="0">
                <a:solidFill>
                  <a:srgbClr val="002060"/>
                </a:solidFill>
                <a:effectLst/>
                <a:latin typeface="Cambria" panose="02040503050406030204" pitchFamily="18" charset="0"/>
                <a:ea typeface="Cambria" panose="02040503050406030204" pitchFamily="18" charset="0"/>
              </a:rPr>
              <a:t>ây 5 trồng trong cát sỏi rửa sạch (thiếu chất khoáng).</a:t>
            </a:r>
            <a:endParaRPr lang="en-US" sz="2400" b="1" i="1" dirty="0">
              <a:solidFill>
                <a:srgbClr val="002060"/>
              </a:solidFill>
              <a:effectLst/>
              <a:latin typeface="Cambria" panose="02040503050406030204" pitchFamily="18" charset="0"/>
              <a:ea typeface="Cambria" panose="02040503050406030204" pitchFamily="18" charset="0"/>
            </a:endParaRPr>
          </a:p>
          <a:p>
            <a:pPr algn="just"/>
            <a:r>
              <a:rPr lang="vi-VN" sz="2400" b="1" i="0" dirty="0">
                <a:solidFill>
                  <a:srgbClr val="002060"/>
                </a:solidFill>
                <a:effectLst/>
                <a:latin typeface="Cambria" panose="02040503050406030204" pitchFamily="18" charset="0"/>
                <a:ea typeface="Cambria" panose="02040503050406030204" pitchFamily="18" charset="0"/>
              </a:rPr>
              <a:t>Đặt các chậu cây ở nơi có nhiệt độ khoảng từ 25 °C đến 30 °C với một số điều kiện khác nhau (Hình 2). </a:t>
            </a:r>
            <a:r>
              <a:rPr lang="vi-VN" sz="2400" b="1" i="0" dirty="0">
                <a:solidFill>
                  <a:srgbClr val="FF0000"/>
                </a:solidFill>
                <a:effectLst/>
                <a:latin typeface="Cambria" panose="02040503050406030204" pitchFamily="18" charset="0"/>
                <a:ea typeface="Cambria" panose="02040503050406030204" pitchFamily="18" charset="0"/>
              </a:rPr>
              <a:t>Hãy quan sát hình 2, đọc thông tin và cho biết:</a:t>
            </a:r>
            <a:endParaRPr lang="en-US" sz="2400" b="1" dirty="0">
              <a:solidFill>
                <a:srgbClr val="FF000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9EA2D4BF-5898-0049-35B2-5C82CCFB10A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503542" y="351856"/>
            <a:ext cx="5163728" cy="5987513"/>
          </a:xfrm>
          <a:prstGeom prst="rect">
            <a:avLst/>
          </a:prstGeom>
        </p:spPr>
      </p:pic>
      <p:grpSp>
        <p:nvGrpSpPr>
          <p:cNvPr id="8" name="Group 7">
            <a:extLst>
              <a:ext uri="{FF2B5EF4-FFF2-40B4-BE49-F238E27FC236}">
                <a16:creationId xmlns:a16="http://schemas.microsoft.com/office/drawing/2014/main" id="{536E802E-6E07-A752-584D-5B105A4F3CA1}"/>
              </a:ext>
            </a:extLst>
          </p:cNvPr>
          <p:cNvGrpSpPr/>
          <p:nvPr/>
        </p:nvGrpSpPr>
        <p:grpSpPr>
          <a:xfrm>
            <a:off x="297951" y="4003600"/>
            <a:ext cx="6596009" cy="958817"/>
            <a:chOff x="4897820" y="371748"/>
            <a:chExt cx="7078713" cy="3655099"/>
          </a:xfrm>
        </p:grpSpPr>
        <p:sp>
          <p:nvSpPr>
            <p:cNvPr id="9" name="Rectangle: Rounded Corners 8">
              <a:extLst>
                <a:ext uri="{FF2B5EF4-FFF2-40B4-BE49-F238E27FC236}">
                  <a16:creationId xmlns:a16="http://schemas.microsoft.com/office/drawing/2014/main" id="{30B63CC1-E325-17FC-0266-7E20DF7BDFBE}"/>
                </a:ext>
              </a:extLst>
            </p:cNvPr>
            <p:cNvSpPr/>
            <p:nvPr/>
          </p:nvSpPr>
          <p:spPr>
            <a:xfrm>
              <a:off x="4897820" y="420413"/>
              <a:ext cx="7078713" cy="3606434"/>
            </a:xfrm>
            <a:custGeom>
              <a:avLst/>
              <a:gdLst>
                <a:gd name="connsiteX0" fmla="*/ 0 w 7078713"/>
                <a:gd name="connsiteY0" fmla="*/ 601084 h 3606434"/>
                <a:gd name="connsiteX1" fmla="*/ 601084 w 7078713"/>
                <a:gd name="connsiteY1" fmla="*/ 0 h 3606434"/>
                <a:gd name="connsiteX2" fmla="*/ 1371564 w 7078713"/>
                <a:gd name="connsiteY2" fmla="*/ 0 h 3606434"/>
                <a:gd name="connsiteX3" fmla="*/ 2142045 w 7078713"/>
                <a:gd name="connsiteY3" fmla="*/ 0 h 3606434"/>
                <a:gd name="connsiteX4" fmla="*/ 2618698 w 7078713"/>
                <a:gd name="connsiteY4" fmla="*/ 0 h 3606434"/>
                <a:gd name="connsiteX5" fmla="*/ 3330413 w 7078713"/>
                <a:gd name="connsiteY5" fmla="*/ 0 h 3606434"/>
                <a:gd name="connsiteX6" fmla="*/ 3924597 w 7078713"/>
                <a:gd name="connsiteY6" fmla="*/ 0 h 3606434"/>
                <a:gd name="connsiteX7" fmla="*/ 4636312 w 7078713"/>
                <a:gd name="connsiteY7" fmla="*/ 0 h 3606434"/>
                <a:gd name="connsiteX8" fmla="*/ 5230496 w 7078713"/>
                <a:gd name="connsiteY8" fmla="*/ 0 h 3606434"/>
                <a:gd name="connsiteX9" fmla="*/ 5824680 w 7078713"/>
                <a:gd name="connsiteY9" fmla="*/ 0 h 3606434"/>
                <a:gd name="connsiteX10" fmla="*/ 6477629 w 7078713"/>
                <a:gd name="connsiteY10" fmla="*/ 0 h 3606434"/>
                <a:gd name="connsiteX11" fmla="*/ 7078713 w 7078713"/>
                <a:gd name="connsiteY11" fmla="*/ 601084 h 3606434"/>
                <a:gd name="connsiteX12" fmla="*/ 7078713 w 7078713"/>
                <a:gd name="connsiteY12" fmla="*/ 1154065 h 3606434"/>
                <a:gd name="connsiteX13" fmla="*/ 7078713 w 7078713"/>
                <a:gd name="connsiteY13" fmla="*/ 1779174 h 3606434"/>
                <a:gd name="connsiteX14" fmla="*/ 7078713 w 7078713"/>
                <a:gd name="connsiteY14" fmla="*/ 2428326 h 3606434"/>
                <a:gd name="connsiteX15" fmla="*/ 7078713 w 7078713"/>
                <a:gd name="connsiteY15" fmla="*/ 3005350 h 3606434"/>
                <a:gd name="connsiteX16" fmla="*/ 6477629 w 7078713"/>
                <a:gd name="connsiteY16" fmla="*/ 3606434 h 3606434"/>
                <a:gd name="connsiteX17" fmla="*/ 5942210 w 7078713"/>
                <a:gd name="connsiteY17" fmla="*/ 3606434 h 3606434"/>
                <a:gd name="connsiteX18" fmla="*/ 5230496 w 7078713"/>
                <a:gd name="connsiteY18" fmla="*/ 3606434 h 3606434"/>
                <a:gd name="connsiteX19" fmla="*/ 4577546 w 7078713"/>
                <a:gd name="connsiteY19" fmla="*/ 3606434 h 3606434"/>
                <a:gd name="connsiteX20" fmla="*/ 3865831 w 7078713"/>
                <a:gd name="connsiteY20" fmla="*/ 3606434 h 3606434"/>
                <a:gd name="connsiteX21" fmla="*/ 3212882 w 7078713"/>
                <a:gd name="connsiteY21" fmla="*/ 3606434 h 3606434"/>
                <a:gd name="connsiteX22" fmla="*/ 2442401 w 7078713"/>
                <a:gd name="connsiteY22" fmla="*/ 3606434 h 3606434"/>
                <a:gd name="connsiteX23" fmla="*/ 1730687 w 7078713"/>
                <a:gd name="connsiteY23" fmla="*/ 3606434 h 3606434"/>
                <a:gd name="connsiteX24" fmla="*/ 1195268 w 7078713"/>
                <a:gd name="connsiteY24" fmla="*/ 3606434 h 3606434"/>
                <a:gd name="connsiteX25" fmla="*/ 601084 w 7078713"/>
                <a:gd name="connsiteY25" fmla="*/ 3606434 h 3606434"/>
                <a:gd name="connsiteX26" fmla="*/ 0 w 7078713"/>
                <a:gd name="connsiteY26" fmla="*/ 3005350 h 3606434"/>
                <a:gd name="connsiteX27" fmla="*/ 0 w 7078713"/>
                <a:gd name="connsiteY27" fmla="*/ 2356198 h 3606434"/>
                <a:gd name="connsiteX28" fmla="*/ 0 w 7078713"/>
                <a:gd name="connsiteY28" fmla="*/ 1803217 h 3606434"/>
                <a:gd name="connsiteX29" fmla="*/ 0 w 7078713"/>
                <a:gd name="connsiteY29" fmla="*/ 1202151 h 3606434"/>
                <a:gd name="connsiteX30" fmla="*/ 0 w 7078713"/>
                <a:gd name="connsiteY30" fmla="*/ 601084 h 360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78713" h="3606434" fill="none" extrusionOk="0">
                  <a:moveTo>
                    <a:pt x="0" y="601084"/>
                  </a:moveTo>
                  <a:cubicBezTo>
                    <a:pt x="17783" y="263740"/>
                    <a:pt x="337748" y="-19206"/>
                    <a:pt x="601084" y="0"/>
                  </a:cubicBezTo>
                  <a:cubicBezTo>
                    <a:pt x="918613" y="12290"/>
                    <a:pt x="992744" y="-35905"/>
                    <a:pt x="1371564" y="0"/>
                  </a:cubicBezTo>
                  <a:cubicBezTo>
                    <a:pt x="1750384" y="35905"/>
                    <a:pt x="1985459" y="12021"/>
                    <a:pt x="2142045" y="0"/>
                  </a:cubicBezTo>
                  <a:cubicBezTo>
                    <a:pt x="2298631" y="-12021"/>
                    <a:pt x="2415934" y="-1598"/>
                    <a:pt x="2618698" y="0"/>
                  </a:cubicBezTo>
                  <a:cubicBezTo>
                    <a:pt x="2821462" y="1598"/>
                    <a:pt x="2995821" y="-29228"/>
                    <a:pt x="3330413" y="0"/>
                  </a:cubicBezTo>
                  <a:cubicBezTo>
                    <a:pt x="3665006" y="29228"/>
                    <a:pt x="3752082" y="-27494"/>
                    <a:pt x="3924597" y="0"/>
                  </a:cubicBezTo>
                  <a:cubicBezTo>
                    <a:pt x="4097112" y="27494"/>
                    <a:pt x="4320533" y="-4981"/>
                    <a:pt x="4636312" y="0"/>
                  </a:cubicBezTo>
                  <a:cubicBezTo>
                    <a:pt x="4952092" y="4981"/>
                    <a:pt x="5073673" y="20451"/>
                    <a:pt x="5230496" y="0"/>
                  </a:cubicBezTo>
                  <a:cubicBezTo>
                    <a:pt x="5387319" y="-20451"/>
                    <a:pt x="5671508" y="12443"/>
                    <a:pt x="5824680" y="0"/>
                  </a:cubicBezTo>
                  <a:cubicBezTo>
                    <a:pt x="5977852" y="-12443"/>
                    <a:pt x="6316772" y="-8250"/>
                    <a:pt x="6477629" y="0"/>
                  </a:cubicBezTo>
                  <a:cubicBezTo>
                    <a:pt x="6806783" y="-45240"/>
                    <a:pt x="7076223" y="258408"/>
                    <a:pt x="7078713" y="601084"/>
                  </a:cubicBezTo>
                  <a:cubicBezTo>
                    <a:pt x="7054939" y="726796"/>
                    <a:pt x="7062804" y="1009274"/>
                    <a:pt x="7078713" y="1154065"/>
                  </a:cubicBezTo>
                  <a:cubicBezTo>
                    <a:pt x="7094622" y="1298856"/>
                    <a:pt x="7054546" y="1478553"/>
                    <a:pt x="7078713" y="1779174"/>
                  </a:cubicBezTo>
                  <a:cubicBezTo>
                    <a:pt x="7102880" y="2079795"/>
                    <a:pt x="7057280" y="2284881"/>
                    <a:pt x="7078713" y="2428326"/>
                  </a:cubicBezTo>
                  <a:cubicBezTo>
                    <a:pt x="7100146" y="2571771"/>
                    <a:pt x="7090151" y="2818749"/>
                    <a:pt x="7078713" y="3005350"/>
                  </a:cubicBezTo>
                  <a:cubicBezTo>
                    <a:pt x="7125766" y="3350554"/>
                    <a:pt x="6787831" y="3605910"/>
                    <a:pt x="6477629" y="3606434"/>
                  </a:cubicBezTo>
                  <a:cubicBezTo>
                    <a:pt x="6290090" y="3624171"/>
                    <a:pt x="6052210" y="3580065"/>
                    <a:pt x="5942210" y="3606434"/>
                  </a:cubicBezTo>
                  <a:cubicBezTo>
                    <a:pt x="5832210" y="3632803"/>
                    <a:pt x="5474311" y="3588907"/>
                    <a:pt x="5230496" y="3606434"/>
                  </a:cubicBezTo>
                  <a:cubicBezTo>
                    <a:pt x="4986681" y="3623961"/>
                    <a:pt x="4745736" y="3583934"/>
                    <a:pt x="4577546" y="3606434"/>
                  </a:cubicBezTo>
                  <a:cubicBezTo>
                    <a:pt x="4409356" y="3628935"/>
                    <a:pt x="4029955" y="3577917"/>
                    <a:pt x="3865831" y="3606434"/>
                  </a:cubicBezTo>
                  <a:cubicBezTo>
                    <a:pt x="3701707" y="3634951"/>
                    <a:pt x="3374045" y="3627056"/>
                    <a:pt x="3212882" y="3606434"/>
                  </a:cubicBezTo>
                  <a:cubicBezTo>
                    <a:pt x="3051719" y="3585812"/>
                    <a:pt x="2808983" y="3618096"/>
                    <a:pt x="2442401" y="3606434"/>
                  </a:cubicBezTo>
                  <a:cubicBezTo>
                    <a:pt x="2075819" y="3594772"/>
                    <a:pt x="2078572" y="3587480"/>
                    <a:pt x="1730687" y="3606434"/>
                  </a:cubicBezTo>
                  <a:cubicBezTo>
                    <a:pt x="1382802" y="3625388"/>
                    <a:pt x="1302965" y="3585398"/>
                    <a:pt x="1195268" y="3606434"/>
                  </a:cubicBezTo>
                  <a:cubicBezTo>
                    <a:pt x="1087571" y="3627470"/>
                    <a:pt x="721420" y="3610744"/>
                    <a:pt x="601084" y="3606434"/>
                  </a:cubicBezTo>
                  <a:cubicBezTo>
                    <a:pt x="199259" y="3644724"/>
                    <a:pt x="-51198" y="3325977"/>
                    <a:pt x="0" y="3005350"/>
                  </a:cubicBezTo>
                  <a:cubicBezTo>
                    <a:pt x="-9095" y="2864674"/>
                    <a:pt x="25417" y="2649781"/>
                    <a:pt x="0" y="2356198"/>
                  </a:cubicBezTo>
                  <a:cubicBezTo>
                    <a:pt x="-25417" y="2062615"/>
                    <a:pt x="27224" y="1966087"/>
                    <a:pt x="0" y="1803217"/>
                  </a:cubicBezTo>
                  <a:cubicBezTo>
                    <a:pt x="-27224" y="1640347"/>
                    <a:pt x="6108" y="1444771"/>
                    <a:pt x="0" y="1202151"/>
                  </a:cubicBezTo>
                  <a:cubicBezTo>
                    <a:pt x="-6108" y="959531"/>
                    <a:pt x="6398" y="732067"/>
                    <a:pt x="0" y="601084"/>
                  </a:cubicBezTo>
                  <a:close/>
                </a:path>
                <a:path w="7078713" h="3606434" stroke="0" extrusionOk="0">
                  <a:moveTo>
                    <a:pt x="0" y="601084"/>
                  </a:moveTo>
                  <a:cubicBezTo>
                    <a:pt x="19257" y="269555"/>
                    <a:pt x="277226" y="21117"/>
                    <a:pt x="601084" y="0"/>
                  </a:cubicBezTo>
                  <a:cubicBezTo>
                    <a:pt x="842602" y="20138"/>
                    <a:pt x="1120479" y="-28523"/>
                    <a:pt x="1371564" y="0"/>
                  </a:cubicBezTo>
                  <a:cubicBezTo>
                    <a:pt x="1622649" y="28523"/>
                    <a:pt x="1750241" y="-24884"/>
                    <a:pt x="1965748" y="0"/>
                  </a:cubicBezTo>
                  <a:cubicBezTo>
                    <a:pt x="2181255" y="24884"/>
                    <a:pt x="2380563" y="-30356"/>
                    <a:pt x="2618698" y="0"/>
                  </a:cubicBezTo>
                  <a:cubicBezTo>
                    <a:pt x="2856833" y="30356"/>
                    <a:pt x="2999996" y="15733"/>
                    <a:pt x="3330413" y="0"/>
                  </a:cubicBezTo>
                  <a:cubicBezTo>
                    <a:pt x="3660831" y="-15733"/>
                    <a:pt x="3655856" y="-10986"/>
                    <a:pt x="3865831" y="0"/>
                  </a:cubicBezTo>
                  <a:cubicBezTo>
                    <a:pt x="4075806" y="10986"/>
                    <a:pt x="4420787" y="-8873"/>
                    <a:pt x="4636312" y="0"/>
                  </a:cubicBezTo>
                  <a:cubicBezTo>
                    <a:pt x="4851837" y="8873"/>
                    <a:pt x="4971177" y="24875"/>
                    <a:pt x="5230496" y="0"/>
                  </a:cubicBezTo>
                  <a:cubicBezTo>
                    <a:pt x="5489815" y="-24875"/>
                    <a:pt x="5572078" y="23539"/>
                    <a:pt x="5707149" y="0"/>
                  </a:cubicBezTo>
                  <a:cubicBezTo>
                    <a:pt x="5842220" y="-23539"/>
                    <a:pt x="6153526" y="-32356"/>
                    <a:pt x="6477629" y="0"/>
                  </a:cubicBezTo>
                  <a:cubicBezTo>
                    <a:pt x="6804899" y="-16008"/>
                    <a:pt x="7108640" y="201659"/>
                    <a:pt x="7078713" y="601084"/>
                  </a:cubicBezTo>
                  <a:cubicBezTo>
                    <a:pt x="7077669" y="823508"/>
                    <a:pt x="7085159" y="968304"/>
                    <a:pt x="7078713" y="1154065"/>
                  </a:cubicBezTo>
                  <a:cubicBezTo>
                    <a:pt x="7072267" y="1339826"/>
                    <a:pt x="7083345" y="1523174"/>
                    <a:pt x="7078713" y="1683004"/>
                  </a:cubicBezTo>
                  <a:cubicBezTo>
                    <a:pt x="7074081" y="1842834"/>
                    <a:pt x="7060778" y="2001616"/>
                    <a:pt x="7078713" y="2235985"/>
                  </a:cubicBezTo>
                  <a:cubicBezTo>
                    <a:pt x="7096648" y="2470354"/>
                    <a:pt x="7099189" y="2755900"/>
                    <a:pt x="7078713" y="3005350"/>
                  </a:cubicBezTo>
                  <a:cubicBezTo>
                    <a:pt x="7140029" y="3321690"/>
                    <a:pt x="6816643" y="3530128"/>
                    <a:pt x="6477629" y="3606434"/>
                  </a:cubicBezTo>
                  <a:cubicBezTo>
                    <a:pt x="6281531" y="3598670"/>
                    <a:pt x="6156466" y="3614798"/>
                    <a:pt x="5942210" y="3606434"/>
                  </a:cubicBezTo>
                  <a:cubicBezTo>
                    <a:pt x="5727954" y="3598070"/>
                    <a:pt x="5351067" y="3637028"/>
                    <a:pt x="5171730" y="3606434"/>
                  </a:cubicBezTo>
                  <a:cubicBezTo>
                    <a:pt x="4992393" y="3575840"/>
                    <a:pt x="4837122" y="3613221"/>
                    <a:pt x="4636312" y="3606434"/>
                  </a:cubicBezTo>
                  <a:cubicBezTo>
                    <a:pt x="4435502" y="3599647"/>
                    <a:pt x="4307174" y="3585366"/>
                    <a:pt x="4159658" y="3606434"/>
                  </a:cubicBezTo>
                  <a:cubicBezTo>
                    <a:pt x="4012142" y="3627502"/>
                    <a:pt x="3823699" y="3585874"/>
                    <a:pt x="3624240" y="3606434"/>
                  </a:cubicBezTo>
                  <a:cubicBezTo>
                    <a:pt x="3424781" y="3626994"/>
                    <a:pt x="3167545" y="3625268"/>
                    <a:pt x="2912525" y="3606434"/>
                  </a:cubicBezTo>
                  <a:cubicBezTo>
                    <a:pt x="2657505" y="3587600"/>
                    <a:pt x="2500222" y="3634573"/>
                    <a:pt x="2318341" y="3606434"/>
                  </a:cubicBezTo>
                  <a:cubicBezTo>
                    <a:pt x="2136460" y="3578295"/>
                    <a:pt x="1839669" y="3610782"/>
                    <a:pt x="1665392" y="3606434"/>
                  </a:cubicBezTo>
                  <a:cubicBezTo>
                    <a:pt x="1491115" y="3602086"/>
                    <a:pt x="1056298" y="3615773"/>
                    <a:pt x="601084" y="3606434"/>
                  </a:cubicBezTo>
                  <a:cubicBezTo>
                    <a:pt x="255847" y="3611231"/>
                    <a:pt x="-27496" y="3357368"/>
                    <a:pt x="0" y="3005350"/>
                  </a:cubicBezTo>
                  <a:cubicBezTo>
                    <a:pt x="17144" y="2746412"/>
                    <a:pt x="-11604" y="2666867"/>
                    <a:pt x="0" y="2476411"/>
                  </a:cubicBezTo>
                  <a:cubicBezTo>
                    <a:pt x="11604" y="2285955"/>
                    <a:pt x="23388" y="2159232"/>
                    <a:pt x="0" y="1923430"/>
                  </a:cubicBezTo>
                  <a:cubicBezTo>
                    <a:pt x="-23388" y="1687628"/>
                    <a:pt x="-23499" y="1584802"/>
                    <a:pt x="0" y="1394492"/>
                  </a:cubicBezTo>
                  <a:cubicBezTo>
                    <a:pt x="23499" y="1204182"/>
                    <a:pt x="-31679" y="928175"/>
                    <a:pt x="0" y="601084"/>
                  </a:cubicBezTo>
                  <a:close/>
                </a:path>
              </a:pathLst>
            </a:custGeom>
            <a:solidFill>
              <a:srgbClr val="FFC000">
                <a:lumMod val="20000"/>
                <a:lumOff val="80000"/>
              </a:srgbClr>
            </a:solidFill>
            <a:ln w="28575" cap="flat" cmpd="sng" algn="ctr">
              <a:solidFill>
                <a:srgbClr val="FFC000"/>
              </a:solidFill>
              <a:prstDash val="solid"/>
              <a:miter lim="800000"/>
              <a:extLst>
                <a:ext uri="{C807C97D-BFC1-408E-A445-0C87EB9F89A2}">
                  <ask:lineSketchStyleProps xmlns="" xmlns:ask="http://schemas.microsoft.com/office/drawing/2018/sketchyshapes" sd="2451908633">
                    <a:prstGeom prst="roundRect">
                      <a:avLst/>
                    </a:prstGeom>
                    <ask:type>
                      <ask:lineSketchFreehan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600" b="0" i="0" u="none" strike="noStrike" kern="0" cap="none" spc="0" normalizeH="0" baseline="0" noProof="0">
                <a:ln>
                  <a:noFill/>
                </a:ln>
                <a:solidFill>
                  <a:srgbClr val="F75789"/>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FE4E34C-DB0A-5945-A81D-46946642C725}"/>
                </a:ext>
              </a:extLst>
            </p:cNvPr>
            <p:cNvSpPr txBox="1"/>
            <p:nvPr/>
          </p:nvSpPr>
          <p:spPr>
            <a:xfrm>
              <a:off x="5083623" y="371748"/>
              <a:ext cx="6809475" cy="3157133"/>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Các cây đậu được đặt trong điều kiện như thế nào?</a:t>
              </a:r>
            </a:p>
          </p:txBody>
        </p:sp>
      </p:grpSp>
      <p:grpSp>
        <p:nvGrpSpPr>
          <p:cNvPr id="11" name="Group 10">
            <a:extLst>
              <a:ext uri="{FF2B5EF4-FFF2-40B4-BE49-F238E27FC236}">
                <a16:creationId xmlns:a16="http://schemas.microsoft.com/office/drawing/2014/main" id="{A122C2F4-F207-2D7A-9EDD-F2EAF31DAB57}"/>
              </a:ext>
            </a:extLst>
          </p:cNvPr>
          <p:cNvGrpSpPr/>
          <p:nvPr/>
        </p:nvGrpSpPr>
        <p:grpSpPr>
          <a:xfrm>
            <a:off x="452063" y="5178175"/>
            <a:ext cx="6596009" cy="1432772"/>
            <a:chOff x="4897820" y="420410"/>
            <a:chExt cx="7078713" cy="4413337"/>
          </a:xfrm>
        </p:grpSpPr>
        <p:sp>
          <p:nvSpPr>
            <p:cNvPr id="12" name="Rectangle: Rounded Corners 11">
              <a:extLst>
                <a:ext uri="{FF2B5EF4-FFF2-40B4-BE49-F238E27FC236}">
                  <a16:creationId xmlns:a16="http://schemas.microsoft.com/office/drawing/2014/main" id="{E735F16D-86C7-FBC4-F64E-E643A455D054}"/>
                </a:ext>
              </a:extLst>
            </p:cNvPr>
            <p:cNvSpPr/>
            <p:nvPr/>
          </p:nvSpPr>
          <p:spPr>
            <a:xfrm>
              <a:off x="4897820" y="420410"/>
              <a:ext cx="7078713" cy="4398968"/>
            </a:xfrm>
            <a:custGeom>
              <a:avLst/>
              <a:gdLst>
                <a:gd name="connsiteX0" fmla="*/ 0 w 7078713"/>
                <a:gd name="connsiteY0" fmla="*/ 733176 h 4398968"/>
                <a:gd name="connsiteX1" fmla="*/ 733176 w 7078713"/>
                <a:gd name="connsiteY1" fmla="*/ 0 h 4398968"/>
                <a:gd name="connsiteX2" fmla="*/ 1244524 w 7078713"/>
                <a:gd name="connsiteY2" fmla="*/ 0 h 4398968"/>
                <a:gd name="connsiteX3" fmla="*/ 1811997 w 7078713"/>
                <a:gd name="connsiteY3" fmla="*/ 0 h 4398968"/>
                <a:gd name="connsiteX4" fmla="*/ 2491716 w 7078713"/>
                <a:gd name="connsiteY4" fmla="*/ 0 h 4398968"/>
                <a:gd name="connsiteX5" fmla="*/ 3059188 w 7078713"/>
                <a:gd name="connsiteY5" fmla="*/ 0 h 4398968"/>
                <a:gd name="connsiteX6" fmla="*/ 3626660 w 7078713"/>
                <a:gd name="connsiteY6" fmla="*/ 0 h 4398968"/>
                <a:gd name="connsiteX7" fmla="*/ 4194132 w 7078713"/>
                <a:gd name="connsiteY7" fmla="*/ 0 h 4398968"/>
                <a:gd name="connsiteX8" fmla="*/ 4929975 w 7078713"/>
                <a:gd name="connsiteY8" fmla="*/ 0 h 4398968"/>
                <a:gd name="connsiteX9" fmla="*/ 5385200 w 7078713"/>
                <a:gd name="connsiteY9" fmla="*/ 0 h 4398968"/>
                <a:gd name="connsiteX10" fmla="*/ 6345537 w 7078713"/>
                <a:gd name="connsiteY10" fmla="*/ 0 h 4398968"/>
                <a:gd name="connsiteX11" fmla="*/ 7078713 w 7078713"/>
                <a:gd name="connsiteY11" fmla="*/ 733176 h 4398968"/>
                <a:gd name="connsiteX12" fmla="*/ 7078713 w 7078713"/>
                <a:gd name="connsiteY12" fmla="*/ 1290373 h 4398968"/>
                <a:gd name="connsiteX13" fmla="*/ 7078713 w 7078713"/>
                <a:gd name="connsiteY13" fmla="*/ 1818244 h 4398968"/>
                <a:gd name="connsiteX14" fmla="*/ 7078713 w 7078713"/>
                <a:gd name="connsiteY14" fmla="*/ 2404767 h 4398968"/>
                <a:gd name="connsiteX15" fmla="*/ 7078713 w 7078713"/>
                <a:gd name="connsiteY15" fmla="*/ 2903312 h 4398968"/>
                <a:gd name="connsiteX16" fmla="*/ 7078713 w 7078713"/>
                <a:gd name="connsiteY16" fmla="*/ 3665792 h 4398968"/>
                <a:gd name="connsiteX17" fmla="*/ 6345537 w 7078713"/>
                <a:gd name="connsiteY17" fmla="*/ 4398968 h 4398968"/>
                <a:gd name="connsiteX18" fmla="*/ 5609694 w 7078713"/>
                <a:gd name="connsiteY18" fmla="*/ 4398968 h 4398968"/>
                <a:gd name="connsiteX19" fmla="*/ 4873851 w 7078713"/>
                <a:gd name="connsiteY19" fmla="*/ 4398968 h 4398968"/>
                <a:gd name="connsiteX20" fmla="*/ 4194132 w 7078713"/>
                <a:gd name="connsiteY20" fmla="*/ 4398968 h 4398968"/>
                <a:gd name="connsiteX21" fmla="*/ 3682784 w 7078713"/>
                <a:gd name="connsiteY21" fmla="*/ 4398968 h 4398968"/>
                <a:gd name="connsiteX22" fmla="*/ 3115311 w 7078713"/>
                <a:gd name="connsiteY22" fmla="*/ 4398968 h 4398968"/>
                <a:gd name="connsiteX23" fmla="*/ 2435592 w 7078713"/>
                <a:gd name="connsiteY23" fmla="*/ 4398968 h 4398968"/>
                <a:gd name="connsiteX24" fmla="*/ 1924244 w 7078713"/>
                <a:gd name="connsiteY24" fmla="*/ 4398968 h 4398968"/>
                <a:gd name="connsiteX25" fmla="*/ 1412895 w 7078713"/>
                <a:gd name="connsiteY25" fmla="*/ 4398968 h 4398968"/>
                <a:gd name="connsiteX26" fmla="*/ 733176 w 7078713"/>
                <a:gd name="connsiteY26" fmla="*/ 4398968 h 4398968"/>
                <a:gd name="connsiteX27" fmla="*/ 0 w 7078713"/>
                <a:gd name="connsiteY27" fmla="*/ 3665792 h 4398968"/>
                <a:gd name="connsiteX28" fmla="*/ 0 w 7078713"/>
                <a:gd name="connsiteY28" fmla="*/ 3079269 h 4398968"/>
                <a:gd name="connsiteX29" fmla="*/ 0 w 7078713"/>
                <a:gd name="connsiteY29" fmla="*/ 2434093 h 4398968"/>
                <a:gd name="connsiteX30" fmla="*/ 0 w 7078713"/>
                <a:gd name="connsiteY30" fmla="*/ 1876896 h 4398968"/>
                <a:gd name="connsiteX31" fmla="*/ 0 w 7078713"/>
                <a:gd name="connsiteY31" fmla="*/ 1349025 h 4398968"/>
                <a:gd name="connsiteX32" fmla="*/ 0 w 7078713"/>
                <a:gd name="connsiteY32" fmla="*/ 733176 h 439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78713" h="4398968" fill="none" extrusionOk="0">
                  <a:moveTo>
                    <a:pt x="0" y="733176"/>
                  </a:moveTo>
                  <a:cubicBezTo>
                    <a:pt x="2968" y="359538"/>
                    <a:pt x="272815" y="-57416"/>
                    <a:pt x="733176" y="0"/>
                  </a:cubicBezTo>
                  <a:cubicBezTo>
                    <a:pt x="926491" y="8985"/>
                    <a:pt x="1017745" y="5883"/>
                    <a:pt x="1244524" y="0"/>
                  </a:cubicBezTo>
                  <a:cubicBezTo>
                    <a:pt x="1471303" y="-5883"/>
                    <a:pt x="1624803" y="-1059"/>
                    <a:pt x="1811997" y="0"/>
                  </a:cubicBezTo>
                  <a:cubicBezTo>
                    <a:pt x="1999191" y="1059"/>
                    <a:pt x="2223938" y="1952"/>
                    <a:pt x="2491716" y="0"/>
                  </a:cubicBezTo>
                  <a:cubicBezTo>
                    <a:pt x="2759494" y="-1952"/>
                    <a:pt x="2829583" y="-3121"/>
                    <a:pt x="3059188" y="0"/>
                  </a:cubicBezTo>
                  <a:cubicBezTo>
                    <a:pt x="3288793" y="3121"/>
                    <a:pt x="3500194" y="8994"/>
                    <a:pt x="3626660" y="0"/>
                  </a:cubicBezTo>
                  <a:cubicBezTo>
                    <a:pt x="3753126" y="-8994"/>
                    <a:pt x="3986127" y="-13508"/>
                    <a:pt x="4194132" y="0"/>
                  </a:cubicBezTo>
                  <a:cubicBezTo>
                    <a:pt x="4402137" y="13508"/>
                    <a:pt x="4756945" y="-22758"/>
                    <a:pt x="4929975" y="0"/>
                  </a:cubicBezTo>
                  <a:cubicBezTo>
                    <a:pt x="5103005" y="22758"/>
                    <a:pt x="5215781" y="-2081"/>
                    <a:pt x="5385200" y="0"/>
                  </a:cubicBezTo>
                  <a:cubicBezTo>
                    <a:pt x="5554619" y="2081"/>
                    <a:pt x="5937910" y="-15477"/>
                    <a:pt x="6345537" y="0"/>
                  </a:cubicBezTo>
                  <a:cubicBezTo>
                    <a:pt x="6772174" y="-83540"/>
                    <a:pt x="7104767" y="384496"/>
                    <a:pt x="7078713" y="733176"/>
                  </a:cubicBezTo>
                  <a:cubicBezTo>
                    <a:pt x="7056335" y="874387"/>
                    <a:pt x="7060236" y="1050002"/>
                    <a:pt x="7078713" y="1290373"/>
                  </a:cubicBezTo>
                  <a:cubicBezTo>
                    <a:pt x="7097190" y="1530744"/>
                    <a:pt x="7090084" y="1669495"/>
                    <a:pt x="7078713" y="1818244"/>
                  </a:cubicBezTo>
                  <a:cubicBezTo>
                    <a:pt x="7067342" y="1966993"/>
                    <a:pt x="7088722" y="2259929"/>
                    <a:pt x="7078713" y="2404767"/>
                  </a:cubicBezTo>
                  <a:cubicBezTo>
                    <a:pt x="7068704" y="2549605"/>
                    <a:pt x="7075861" y="2658499"/>
                    <a:pt x="7078713" y="2903312"/>
                  </a:cubicBezTo>
                  <a:cubicBezTo>
                    <a:pt x="7081565" y="3148126"/>
                    <a:pt x="7051718" y="3421403"/>
                    <a:pt x="7078713" y="3665792"/>
                  </a:cubicBezTo>
                  <a:cubicBezTo>
                    <a:pt x="7017728" y="4106273"/>
                    <a:pt x="6819208" y="4443465"/>
                    <a:pt x="6345537" y="4398968"/>
                  </a:cubicBezTo>
                  <a:cubicBezTo>
                    <a:pt x="6085595" y="4413838"/>
                    <a:pt x="5859724" y="4433937"/>
                    <a:pt x="5609694" y="4398968"/>
                  </a:cubicBezTo>
                  <a:cubicBezTo>
                    <a:pt x="5359664" y="4363999"/>
                    <a:pt x="5161779" y="4414916"/>
                    <a:pt x="4873851" y="4398968"/>
                  </a:cubicBezTo>
                  <a:cubicBezTo>
                    <a:pt x="4585923" y="4383020"/>
                    <a:pt x="4347519" y="4395987"/>
                    <a:pt x="4194132" y="4398968"/>
                  </a:cubicBezTo>
                  <a:cubicBezTo>
                    <a:pt x="4040745" y="4401949"/>
                    <a:pt x="3804407" y="4398874"/>
                    <a:pt x="3682784" y="4398968"/>
                  </a:cubicBezTo>
                  <a:cubicBezTo>
                    <a:pt x="3561161" y="4399062"/>
                    <a:pt x="3257614" y="4418986"/>
                    <a:pt x="3115311" y="4398968"/>
                  </a:cubicBezTo>
                  <a:cubicBezTo>
                    <a:pt x="2973008" y="4378950"/>
                    <a:pt x="2743631" y="4399360"/>
                    <a:pt x="2435592" y="4398968"/>
                  </a:cubicBezTo>
                  <a:cubicBezTo>
                    <a:pt x="2127553" y="4398576"/>
                    <a:pt x="2027680" y="4407390"/>
                    <a:pt x="1924244" y="4398968"/>
                  </a:cubicBezTo>
                  <a:cubicBezTo>
                    <a:pt x="1820808" y="4390546"/>
                    <a:pt x="1540156" y="4406074"/>
                    <a:pt x="1412895" y="4398968"/>
                  </a:cubicBezTo>
                  <a:cubicBezTo>
                    <a:pt x="1285634" y="4391862"/>
                    <a:pt x="899396" y="4421034"/>
                    <a:pt x="733176" y="4398968"/>
                  </a:cubicBezTo>
                  <a:cubicBezTo>
                    <a:pt x="282433" y="4400431"/>
                    <a:pt x="67919" y="4010667"/>
                    <a:pt x="0" y="3665792"/>
                  </a:cubicBezTo>
                  <a:cubicBezTo>
                    <a:pt x="-26273" y="3519022"/>
                    <a:pt x="3749" y="3217064"/>
                    <a:pt x="0" y="3079269"/>
                  </a:cubicBezTo>
                  <a:cubicBezTo>
                    <a:pt x="-3749" y="2941474"/>
                    <a:pt x="-11775" y="2629116"/>
                    <a:pt x="0" y="2434093"/>
                  </a:cubicBezTo>
                  <a:cubicBezTo>
                    <a:pt x="11775" y="2239070"/>
                    <a:pt x="-19258" y="2058802"/>
                    <a:pt x="0" y="1876896"/>
                  </a:cubicBezTo>
                  <a:cubicBezTo>
                    <a:pt x="19258" y="1694990"/>
                    <a:pt x="8989" y="1594086"/>
                    <a:pt x="0" y="1349025"/>
                  </a:cubicBezTo>
                  <a:cubicBezTo>
                    <a:pt x="-8989" y="1103964"/>
                    <a:pt x="-18294" y="982720"/>
                    <a:pt x="0" y="733176"/>
                  </a:cubicBezTo>
                  <a:close/>
                </a:path>
                <a:path w="7078713" h="4398968" stroke="0" extrusionOk="0">
                  <a:moveTo>
                    <a:pt x="0" y="733176"/>
                  </a:moveTo>
                  <a:cubicBezTo>
                    <a:pt x="57705" y="329576"/>
                    <a:pt x="353463" y="65620"/>
                    <a:pt x="733176" y="0"/>
                  </a:cubicBezTo>
                  <a:cubicBezTo>
                    <a:pt x="1073448" y="-10815"/>
                    <a:pt x="1102826" y="4519"/>
                    <a:pt x="1469019" y="0"/>
                  </a:cubicBezTo>
                  <a:cubicBezTo>
                    <a:pt x="1835212" y="-4519"/>
                    <a:pt x="1826264" y="-8126"/>
                    <a:pt x="2036491" y="0"/>
                  </a:cubicBezTo>
                  <a:cubicBezTo>
                    <a:pt x="2246718" y="8126"/>
                    <a:pt x="2383986" y="28223"/>
                    <a:pt x="2660087" y="0"/>
                  </a:cubicBezTo>
                  <a:cubicBezTo>
                    <a:pt x="2936188" y="-28223"/>
                    <a:pt x="3071702" y="-20434"/>
                    <a:pt x="3339806" y="0"/>
                  </a:cubicBezTo>
                  <a:cubicBezTo>
                    <a:pt x="3607910" y="20434"/>
                    <a:pt x="3686580" y="3779"/>
                    <a:pt x="3851154" y="0"/>
                  </a:cubicBezTo>
                  <a:cubicBezTo>
                    <a:pt x="4015728" y="-3779"/>
                    <a:pt x="4253186" y="-8904"/>
                    <a:pt x="4586997" y="0"/>
                  </a:cubicBezTo>
                  <a:cubicBezTo>
                    <a:pt x="4920808" y="8904"/>
                    <a:pt x="4946282" y="-2068"/>
                    <a:pt x="5154469" y="0"/>
                  </a:cubicBezTo>
                  <a:cubicBezTo>
                    <a:pt x="5362656" y="2068"/>
                    <a:pt x="5450885" y="-3673"/>
                    <a:pt x="5609694" y="0"/>
                  </a:cubicBezTo>
                  <a:cubicBezTo>
                    <a:pt x="5768504" y="3673"/>
                    <a:pt x="6031761" y="-30962"/>
                    <a:pt x="6345537" y="0"/>
                  </a:cubicBezTo>
                  <a:cubicBezTo>
                    <a:pt x="6746845" y="-12307"/>
                    <a:pt x="7105835" y="267120"/>
                    <a:pt x="7078713" y="733176"/>
                  </a:cubicBezTo>
                  <a:cubicBezTo>
                    <a:pt x="7088047" y="962578"/>
                    <a:pt x="7065891" y="1118129"/>
                    <a:pt x="7078713" y="1261047"/>
                  </a:cubicBezTo>
                  <a:cubicBezTo>
                    <a:pt x="7091535" y="1403965"/>
                    <a:pt x="7083574" y="1603223"/>
                    <a:pt x="7078713" y="1759592"/>
                  </a:cubicBezTo>
                  <a:cubicBezTo>
                    <a:pt x="7073852" y="1915961"/>
                    <a:pt x="7095160" y="2025591"/>
                    <a:pt x="7078713" y="2287462"/>
                  </a:cubicBezTo>
                  <a:cubicBezTo>
                    <a:pt x="7062267" y="2549333"/>
                    <a:pt x="7091118" y="2601579"/>
                    <a:pt x="7078713" y="2844660"/>
                  </a:cubicBezTo>
                  <a:cubicBezTo>
                    <a:pt x="7066308" y="3087741"/>
                    <a:pt x="7087161" y="3360797"/>
                    <a:pt x="7078713" y="3665792"/>
                  </a:cubicBezTo>
                  <a:cubicBezTo>
                    <a:pt x="7081525" y="4094780"/>
                    <a:pt x="6747319" y="4414809"/>
                    <a:pt x="6345537" y="4398968"/>
                  </a:cubicBezTo>
                  <a:cubicBezTo>
                    <a:pt x="6211019" y="4408991"/>
                    <a:pt x="6094566" y="4412608"/>
                    <a:pt x="5890312" y="4398968"/>
                  </a:cubicBezTo>
                  <a:cubicBezTo>
                    <a:pt x="5686058" y="4385328"/>
                    <a:pt x="5501603" y="4417706"/>
                    <a:pt x="5378964" y="4398968"/>
                  </a:cubicBezTo>
                  <a:cubicBezTo>
                    <a:pt x="5256325" y="4380230"/>
                    <a:pt x="5082765" y="4400528"/>
                    <a:pt x="4923739" y="4398968"/>
                  </a:cubicBezTo>
                  <a:cubicBezTo>
                    <a:pt x="4764714" y="4397408"/>
                    <a:pt x="4599933" y="4389125"/>
                    <a:pt x="4412390" y="4398968"/>
                  </a:cubicBezTo>
                  <a:cubicBezTo>
                    <a:pt x="4224847" y="4408811"/>
                    <a:pt x="3940056" y="4376551"/>
                    <a:pt x="3732671" y="4398968"/>
                  </a:cubicBezTo>
                  <a:cubicBezTo>
                    <a:pt x="3525286" y="4421385"/>
                    <a:pt x="3371159" y="4417471"/>
                    <a:pt x="3165199" y="4398968"/>
                  </a:cubicBezTo>
                  <a:cubicBezTo>
                    <a:pt x="2959239" y="4380465"/>
                    <a:pt x="2842470" y="4387214"/>
                    <a:pt x="2541603" y="4398968"/>
                  </a:cubicBezTo>
                  <a:cubicBezTo>
                    <a:pt x="2240736" y="4410722"/>
                    <a:pt x="2085083" y="4388730"/>
                    <a:pt x="1918008" y="4398968"/>
                  </a:cubicBezTo>
                  <a:cubicBezTo>
                    <a:pt x="1750933" y="4409206"/>
                    <a:pt x="1592084" y="4426076"/>
                    <a:pt x="1350536" y="4398968"/>
                  </a:cubicBezTo>
                  <a:cubicBezTo>
                    <a:pt x="1108988" y="4371860"/>
                    <a:pt x="877345" y="4372490"/>
                    <a:pt x="733176" y="4398968"/>
                  </a:cubicBezTo>
                  <a:cubicBezTo>
                    <a:pt x="342100" y="4473304"/>
                    <a:pt x="-4681" y="4057590"/>
                    <a:pt x="0" y="3665792"/>
                  </a:cubicBezTo>
                  <a:cubicBezTo>
                    <a:pt x="8595" y="3528609"/>
                    <a:pt x="5716" y="3284751"/>
                    <a:pt x="0" y="3137921"/>
                  </a:cubicBezTo>
                  <a:cubicBezTo>
                    <a:pt x="-5716" y="2991091"/>
                    <a:pt x="24669" y="2679132"/>
                    <a:pt x="0" y="2492746"/>
                  </a:cubicBezTo>
                  <a:cubicBezTo>
                    <a:pt x="-24669" y="2306360"/>
                    <a:pt x="18015" y="1994842"/>
                    <a:pt x="0" y="1847570"/>
                  </a:cubicBezTo>
                  <a:cubicBezTo>
                    <a:pt x="-18015" y="1700298"/>
                    <a:pt x="-4995" y="1547173"/>
                    <a:pt x="0" y="1349025"/>
                  </a:cubicBezTo>
                  <a:cubicBezTo>
                    <a:pt x="4995" y="1150877"/>
                    <a:pt x="-17510" y="999825"/>
                    <a:pt x="0" y="733176"/>
                  </a:cubicBezTo>
                  <a:close/>
                </a:path>
              </a:pathLst>
            </a:custGeom>
            <a:solidFill>
              <a:srgbClr val="FFC000">
                <a:lumMod val="20000"/>
                <a:lumOff val="80000"/>
              </a:srgbClr>
            </a:solidFill>
            <a:ln w="28575" cap="flat" cmpd="sng" algn="ctr">
              <a:solidFill>
                <a:srgbClr val="FFC000"/>
              </a:solidFill>
              <a:prstDash val="solid"/>
              <a:miter lim="800000"/>
              <a:extLst>
                <a:ext uri="{C807C97D-BFC1-408E-A445-0C87EB9F89A2}">
                  <ask:lineSketchStyleProps xmlns="" xmlns:ask="http://schemas.microsoft.com/office/drawing/2018/sketchyshapes" sd="2451908633">
                    <a:prstGeom prst="roundRect">
                      <a:avLst/>
                    </a:prstGeom>
                    <ask:type>
                      <ask:lineSketchFreehan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600" b="0" i="0" u="none" strike="noStrike" kern="0" cap="none" spc="0" normalizeH="0" baseline="0" noProof="0">
                <a:ln>
                  <a:noFill/>
                </a:ln>
                <a:solidFill>
                  <a:srgbClr val="F75789"/>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930D5D2-AAB7-829E-EC70-4C317E6470C7}"/>
                </a:ext>
              </a:extLst>
            </p:cNvPr>
            <p:cNvSpPr txBox="1"/>
            <p:nvPr/>
          </p:nvSpPr>
          <p:spPr>
            <a:xfrm>
              <a:off x="5094650" y="567576"/>
              <a:ext cx="6809475" cy="4266171"/>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Dự đoán sự thay đổi của các cây đậu đặt trong các điều kiện đó sau hai tuần. Giải thích dự đoán đó.</a:t>
              </a:r>
            </a:p>
          </p:txBody>
        </p:sp>
      </p:grpSp>
    </p:spTree>
    <p:extLst>
      <p:ext uri="{BB962C8B-B14F-4D97-AF65-F5344CB8AC3E}">
        <p14:creationId xmlns:p14="http://schemas.microsoft.com/office/powerpoint/2010/main" val="2810504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F22F53-8FC4-4E9F-B31A-83F135E3C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C7DA4AD-7AA3-4915-A957-1661220735AE}"/>
              </a:ext>
            </a:extLst>
          </p:cNvPr>
          <p:cNvSpPr/>
          <p:nvPr/>
        </p:nvSpPr>
        <p:spPr>
          <a:xfrm>
            <a:off x="266700" y="152400"/>
            <a:ext cx="11620500" cy="6553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1" name="Picture 10">
            <a:extLst>
              <a:ext uri="{FF2B5EF4-FFF2-40B4-BE49-F238E27FC236}">
                <a16:creationId xmlns:a16="http://schemas.microsoft.com/office/drawing/2014/main" id="{02ECCB88-5B2E-4386-9CDB-B624FF82A34D}"/>
              </a:ext>
            </a:extLst>
          </p:cNvPr>
          <p:cNvPicPr>
            <a:picLocks noChangeAspect="1"/>
          </p:cNvPicPr>
          <p:nvPr/>
        </p:nvPicPr>
        <p:blipFill rotWithShape="1">
          <a:blip r:embed="rId5">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20" name="Picture 19">
            <a:extLst>
              <a:ext uri="{FF2B5EF4-FFF2-40B4-BE49-F238E27FC236}">
                <a16:creationId xmlns:a16="http://schemas.microsoft.com/office/drawing/2014/main" id="{736F45B8-9AA3-4D58-A6E8-E734502CABA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905146" y="-23070375"/>
            <a:ext cx="1105726" cy="1105726"/>
          </a:xfrm>
          <a:prstGeom prst="ellipse">
            <a:avLst/>
          </a:prstGeom>
          <a:ln>
            <a:noFill/>
          </a:ln>
          <a:effectLst>
            <a:softEdge rad="112500"/>
          </a:effectLst>
        </p:spPr>
      </p:pic>
      <p:pic>
        <p:nvPicPr>
          <p:cNvPr id="12" name="Picture 11">
            <a:extLst>
              <a:ext uri="{FF2B5EF4-FFF2-40B4-BE49-F238E27FC236}">
                <a16:creationId xmlns:a16="http://schemas.microsoft.com/office/drawing/2014/main" id="{9932874D-A32F-4B06-BF64-3C1FE156AC0A}"/>
              </a:ext>
            </a:extLst>
          </p:cNvPr>
          <p:cNvPicPr>
            <a:picLocks noChangeAspect="1"/>
          </p:cNvPicPr>
          <p:nvPr/>
        </p:nvPicPr>
        <p:blipFill rotWithShape="1">
          <a:blip r:embed="rId5">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18" name="Picture 17" descr="A picture containing text, toy&#10;&#10;Description automatically generated">
            <a:extLst>
              <a:ext uri="{FF2B5EF4-FFF2-40B4-BE49-F238E27FC236}">
                <a16:creationId xmlns:a16="http://schemas.microsoft.com/office/drawing/2014/main" id="{59B00E5F-5C6F-4599-94BA-0E0CB6594584}"/>
              </a:ext>
            </a:extLst>
          </p:cNvPr>
          <p:cNvPicPr>
            <a:picLocks noChangeAspect="1"/>
          </p:cNvPicPr>
          <p:nvPr/>
        </p:nvPicPr>
        <p:blipFill rotWithShape="1">
          <a:blip r:embed="rId7">
            <a:extLst>
              <a:ext uri="{28A0092B-C50C-407E-A947-70E740481C1C}">
                <a14:useLocalDpi xmlns:a14="http://schemas.microsoft.com/office/drawing/2010/main" val="0"/>
              </a:ext>
            </a:extLst>
          </a:blip>
          <a:srcRect b="3842"/>
          <a:stretch/>
        </p:blipFill>
        <p:spPr>
          <a:xfrm>
            <a:off x="-123825" y="321536"/>
            <a:ext cx="12413803" cy="6705599"/>
          </a:xfrm>
          <a:prstGeom prst="rect">
            <a:avLst/>
          </a:prstGeom>
        </p:spPr>
      </p:pic>
      <p:pic>
        <p:nvPicPr>
          <p:cNvPr id="23" name="Picture 22" descr="Shape&#10;&#10;Description automatically generated">
            <a:extLst>
              <a:ext uri="{FF2B5EF4-FFF2-40B4-BE49-F238E27FC236}">
                <a16:creationId xmlns:a16="http://schemas.microsoft.com/office/drawing/2014/main" id="{5994E6FF-D22D-4BA0-960C-C4DC6AAB371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8991600" y="1150374"/>
            <a:ext cx="3200400" cy="3200400"/>
          </a:xfrm>
          <a:prstGeom prst="rect">
            <a:avLst/>
          </a:prstGeom>
        </p:spPr>
      </p:pic>
      <p:pic>
        <p:nvPicPr>
          <p:cNvPr id="24" name="Picture 23" descr="Shape&#10;&#10;Description automatically generated">
            <a:extLst>
              <a:ext uri="{FF2B5EF4-FFF2-40B4-BE49-F238E27FC236}">
                <a16:creationId xmlns:a16="http://schemas.microsoft.com/office/drawing/2014/main" id="{AD1E3574-6079-4D05-B636-912BF8EA36B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69" y="1150374"/>
            <a:ext cx="3200400" cy="3200400"/>
          </a:xfrm>
          <a:prstGeom prst="rect">
            <a:avLst/>
          </a:prstGeom>
        </p:spPr>
      </p:pic>
      <p:sp>
        <p:nvSpPr>
          <p:cNvPr id="25" name="TextBox 24">
            <a:extLst>
              <a:ext uri="{FF2B5EF4-FFF2-40B4-BE49-F238E27FC236}">
                <a16:creationId xmlns:a16="http://schemas.microsoft.com/office/drawing/2014/main" id="{CBAE607D-1D27-49CD-8A42-A655F55A1348}"/>
              </a:ext>
            </a:extLst>
          </p:cNvPr>
          <p:cNvSpPr txBox="1"/>
          <p:nvPr/>
        </p:nvSpPr>
        <p:spPr>
          <a:xfrm>
            <a:off x="693620" y="2025617"/>
            <a:ext cx="198791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TRÌNH BÀY</a:t>
            </a:r>
            <a:endParaRPr kumimoji="0" lang="en-US"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endParaRPr>
          </a:p>
        </p:txBody>
      </p:sp>
      <p:sp>
        <p:nvSpPr>
          <p:cNvPr id="26" name="TextBox 25">
            <a:extLst>
              <a:ext uri="{FF2B5EF4-FFF2-40B4-BE49-F238E27FC236}">
                <a16:creationId xmlns:a16="http://schemas.microsoft.com/office/drawing/2014/main" id="{974E9238-51DB-402F-BB5E-3A3C51C32324}"/>
              </a:ext>
            </a:extLst>
          </p:cNvPr>
          <p:cNvSpPr txBox="1"/>
          <p:nvPr/>
        </p:nvSpPr>
        <p:spPr>
          <a:xfrm>
            <a:off x="9537972" y="2350368"/>
            <a:ext cx="19879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rPr>
              <a:t>NHẬN XÉT</a:t>
            </a:r>
            <a:endParaRPr kumimoji="0" lang="en-US" sz="3200" b="1" i="0" u="none" strike="noStrike" kern="1200" cap="none" spc="0" normalizeH="0" baseline="0" noProof="0" dirty="0">
              <a:ln>
                <a:noFill/>
              </a:ln>
              <a:solidFill>
                <a:srgbClr val="800080"/>
              </a:solidFill>
              <a:effectLst/>
              <a:uLnTx/>
              <a:uFillTx/>
              <a:latin typeface="Calibri" panose="020F0502020204030204" pitchFamily="34" charset="0"/>
              <a:ea typeface="+mn-ea"/>
              <a:cs typeface="Calibri" panose="020F0502020204030204" pitchFamily="34" charset="0"/>
            </a:endParaRPr>
          </a:p>
        </p:txBody>
      </p:sp>
      <p:pic>
        <p:nvPicPr>
          <p:cNvPr id="28" name="Picture 27">
            <a:extLst>
              <a:ext uri="{FF2B5EF4-FFF2-40B4-BE49-F238E27FC236}">
                <a16:creationId xmlns:a16="http://schemas.microsoft.com/office/drawing/2014/main" id="{B1BA4D0F-274C-459D-A077-ACE5C0DFB5EB}"/>
              </a:ext>
            </a:extLst>
          </p:cNvPr>
          <p:cNvPicPr>
            <a:picLocks noChangeAspect="1"/>
          </p:cNvPicPr>
          <p:nvPr/>
        </p:nvPicPr>
        <p:blipFill>
          <a:blip r:embed="rId9"/>
          <a:stretch>
            <a:fillRect/>
          </a:stretch>
        </p:blipFill>
        <p:spPr>
          <a:xfrm>
            <a:off x="3589246" y="0"/>
            <a:ext cx="5023539" cy="1249788"/>
          </a:xfrm>
          <a:prstGeom prst="rect">
            <a:avLst/>
          </a:prstGeom>
        </p:spPr>
      </p:pic>
    </p:spTree>
    <p:extLst>
      <p:ext uri="{BB962C8B-B14F-4D97-AF65-F5344CB8AC3E}">
        <p14:creationId xmlns:p14="http://schemas.microsoft.com/office/powerpoint/2010/main" val="2820104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par>
                                    <p:cTn id="16" presetID="16" presetClass="entr" presetSubtype="37" fill="hold" grpId="0" nodeType="withEffect">
                                      <p:stCondLst>
                                        <p:cond delay="250"/>
                                      </p:stCondLst>
                                      <p:childTnLst>
                                        <p:set>
                                          <p:cBhvr>
                                            <p:cTn id="17" dur="1" fill="hold">
                                              <p:stCondLst>
                                                <p:cond delay="0"/>
                                              </p:stCondLst>
                                            </p:cTn>
                                            <p:tgtEl>
                                              <p:spTgt spid="25"/>
                                            </p:tgtEl>
                                            <p:attrNameLst>
                                              <p:attrName>style.visibility</p:attrName>
                                            </p:attrNameLst>
                                          </p:cBhvr>
                                          <p:to>
                                            <p:strVal val="visible"/>
                                          </p:to>
                                        </p:set>
                                        <p:animEffect transition="in" filter="barn(out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subTnLst>
                                        <p:audio>
                                          <p:cMediaNode>
                                            <p:cTn display="0" masterRel="sameClick">
                                              <p:stCondLst>
                                                <p:cond evt="begin" delay="0">
                                                  <p:tn val="21"/>
                                                </p:cond>
                                              </p:stCondLst>
                                              <p:endCondLst>
                                                <p:cond evt="onStopAudio" delay="0">
                                                  <p:tgtEl>
                                                    <p:sldTgt/>
                                                  </p:tgtEl>
                                                </p:cond>
                                              </p:endCondLst>
                                            </p:cTn>
                                            <p:tgtEl>
                                              <p:sndTgt r:embed="rId3" name="uỷn.wav"/>
                                            </p:tgtEl>
                                          </p:cMediaNode>
                                        </p:audio>
                                      </p:subTnLst>
                                    </p:cTn>
                                  </p:par>
                                  <p:par>
                                    <p:cTn id="24" presetID="16" presetClass="entr" presetSubtype="37" fill="hold" grpId="0" nodeType="withEffect">
                                      <p:stCondLst>
                                        <p:cond delay="250"/>
                                      </p:stCondLst>
                                      <p:childTnLst>
                                        <p:set>
                                          <p:cBhvr>
                                            <p:cTn id="25" dur="1" fill="hold">
                                              <p:stCondLst>
                                                <p:cond delay="0"/>
                                              </p:stCondLst>
                                            </p:cTn>
                                            <p:tgtEl>
                                              <p:spTgt spid="26"/>
                                            </p:tgtEl>
                                            <p:attrNameLst>
                                              <p:attrName>style.visibility</p:attrName>
                                            </p:attrNameLst>
                                          </p:cBhvr>
                                          <p:to>
                                            <p:strVal val="visible"/>
                                          </p:to>
                                        </p:set>
                                        <p:animEffect transition="in" filter="barn(outVertic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2" name="Trò-chơi-ting.wav"/>
                                            </p:tgtEl>
                                          </p:cMediaNode>
                                        </p:audio>
                                      </p:subTnLst>
                                    </p:cTn>
                                  </p:par>
                                  <p:par>
                                    <p:cTn id="9" presetID="2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22" presetClass="entr" presetSubtype="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subTnLst>
                                        <p:audio>
                                          <p:cMediaNode>
                                            <p:cTn display="0" masterRel="sameClick">
                                              <p:stCondLst>
                                                <p:cond evt="begin" delay="0">
                                                  <p:tn val="17"/>
                                                </p:cond>
                                              </p:stCondLst>
                                              <p:endCondLst>
                                                <p:cond evt="onStopAudio" delay="0">
                                                  <p:tgtEl>
                                                    <p:sldTgt/>
                                                  </p:tgtEl>
                                                </p:cond>
                                              </p:endCondLst>
                                            </p:cTn>
                                            <p:tgtEl>
                                              <p:sndTgt r:embed="rId13" name="uỷn.wav"/>
                                            </p:tgtEl>
                                          </p:cMediaNode>
                                        </p:audio>
                                      </p:subTnLst>
                                    </p:cTn>
                                  </p:par>
                                  <p:par>
                                    <p:cTn id="20" presetID="16" presetClass="entr" presetSubtype="37" fill="hold" grpId="0" nodeType="with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barn(out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subTnLst>
                                        <p:audio>
                                          <p:cMediaNode>
                                            <p:cTn display="0" masterRel="sameClick">
                                              <p:stCondLst>
                                                <p:cond evt="begin" delay="0">
                                                  <p:tn val="25"/>
                                                </p:cond>
                                              </p:stCondLst>
                                              <p:endCondLst>
                                                <p:cond evt="onStopAudio" delay="0">
                                                  <p:tgtEl>
                                                    <p:sldTgt/>
                                                  </p:tgtEl>
                                                </p:cond>
                                              </p:endCondLst>
                                            </p:cTn>
                                            <p:tgtEl>
                                              <p:sndTgt r:embed="rId13" name="uỷn.wav"/>
                                            </p:tgtEl>
                                          </p:cMediaNode>
                                        </p:audio>
                                      </p:subTnLst>
                                    </p:cTn>
                                  </p:par>
                                  <p:par>
                                    <p:cTn id="28" presetID="16" presetClass="entr" presetSubtype="37" fill="hold" grpId="0" nodeType="withEffect">
                                      <p:stCondLst>
                                        <p:cond delay="25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Picture 5">
            <a:extLst>
              <a:ext uri="{FF2B5EF4-FFF2-40B4-BE49-F238E27FC236}">
                <a16:creationId xmlns:a16="http://schemas.microsoft.com/office/drawing/2014/main" id="{4A7B59A4-FCD0-5D57-EACD-76D0C6C4E956}"/>
              </a:ext>
            </a:extLst>
          </p:cNvPr>
          <p:cNvPicPr>
            <a:picLocks noChangeAspect="1"/>
          </p:cNvPicPr>
          <p:nvPr/>
        </p:nvPicPr>
        <p:blipFill>
          <a:blip r:embed="rId3"/>
          <a:stretch>
            <a:fillRect/>
          </a:stretch>
        </p:blipFill>
        <p:spPr>
          <a:xfrm>
            <a:off x="787203" y="702335"/>
            <a:ext cx="3805345" cy="3079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文本框 4">
            <a:extLst>
              <a:ext uri="{FF2B5EF4-FFF2-40B4-BE49-F238E27FC236}">
                <a16:creationId xmlns:a16="http://schemas.microsoft.com/office/drawing/2014/main" id="{CDAE7391-FA7E-7F1F-3CA3-8A68ECF78760}"/>
              </a:ext>
            </a:extLst>
          </p:cNvPr>
          <p:cNvSpPr txBox="1"/>
          <p:nvPr/>
        </p:nvSpPr>
        <p:spPr>
          <a:xfrm>
            <a:off x="713458" y="4031961"/>
            <a:ext cx="3909914" cy="707886"/>
          </a:xfrm>
          <a:custGeom>
            <a:avLst/>
            <a:gdLst>
              <a:gd name="connsiteX0" fmla="*/ 0 w 3909914"/>
              <a:gd name="connsiteY0" fmla="*/ 0 h 707886"/>
              <a:gd name="connsiteX1" fmla="*/ 690751 w 3909914"/>
              <a:gd name="connsiteY1" fmla="*/ 0 h 707886"/>
              <a:gd name="connsiteX2" fmla="*/ 1303305 w 3909914"/>
              <a:gd name="connsiteY2" fmla="*/ 0 h 707886"/>
              <a:gd name="connsiteX3" fmla="*/ 1994056 w 3909914"/>
              <a:gd name="connsiteY3" fmla="*/ 0 h 707886"/>
              <a:gd name="connsiteX4" fmla="*/ 2606609 w 3909914"/>
              <a:gd name="connsiteY4" fmla="*/ 0 h 707886"/>
              <a:gd name="connsiteX5" fmla="*/ 3336460 w 3909914"/>
              <a:gd name="connsiteY5" fmla="*/ 0 h 707886"/>
              <a:gd name="connsiteX6" fmla="*/ 3909914 w 3909914"/>
              <a:gd name="connsiteY6" fmla="*/ 0 h 707886"/>
              <a:gd name="connsiteX7" fmla="*/ 3909914 w 3909914"/>
              <a:gd name="connsiteY7" fmla="*/ 361022 h 707886"/>
              <a:gd name="connsiteX8" fmla="*/ 3909914 w 3909914"/>
              <a:gd name="connsiteY8" fmla="*/ 707886 h 707886"/>
              <a:gd name="connsiteX9" fmla="*/ 3219163 w 3909914"/>
              <a:gd name="connsiteY9" fmla="*/ 707886 h 707886"/>
              <a:gd name="connsiteX10" fmla="*/ 2684808 w 3909914"/>
              <a:gd name="connsiteY10" fmla="*/ 707886 h 707886"/>
              <a:gd name="connsiteX11" fmla="*/ 2072254 w 3909914"/>
              <a:gd name="connsiteY11" fmla="*/ 707886 h 707886"/>
              <a:gd name="connsiteX12" fmla="*/ 1459701 w 3909914"/>
              <a:gd name="connsiteY12" fmla="*/ 707886 h 707886"/>
              <a:gd name="connsiteX13" fmla="*/ 847148 w 3909914"/>
              <a:gd name="connsiteY13" fmla="*/ 707886 h 707886"/>
              <a:gd name="connsiteX14" fmla="*/ 0 w 3909914"/>
              <a:gd name="connsiteY14" fmla="*/ 707886 h 707886"/>
              <a:gd name="connsiteX15" fmla="*/ 0 w 3909914"/>
              <a:gd name="connsiteY15" fmla="*/ 346864 h 707886"/>
              <a:gd name="connsiteX16" fmla="*/ 0 w 3909914"/>
              <a:gd name="connsiteY1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9914" h="707886" fill="none" extrusionOk="0">
                <a:moveTo>
                  <a:pt x="0" y="0"/>
                </a:moveTo>
                <a:cubicBezTo>
                  <a:pt x="159641" y="18754"/>
                  <a:pt x="442983" y="27702"/>
                  <a:pt x="690751" y="0"/>
                </a:cubicBezTo>
                <a:cubicBezTo>
                  <a:pt x="938519" y="-27702"/>
                  <a:pt x="1038331" y="-16018"/>
                  <a:pt x="1303305" y="0"/>
                </a:cubicBezTo>
                <a:cubicBezTo>
                  <a:pt x="1568279" y="16018"/>
                  <a:pt x="1724183" y="19107"/>
                  <a:pt x="1994056" y="0"/>
                </a:cubicBezTo>
                <a:cubicBezTo>
                  <a:pt x="2263929" y="-19107"/>
                  <a:pt x="2325642" y="-16026"/>
                  <a:pt x="2606609" y="0"/>
                </a:cubicBezTo>
                <a:cubicBezTo>
                  <a:pt x="2887576" y="16026"/>
                  <a:pt x="3117790" y="23556"/>
                  <a:pt x="3336460" y="0"/>
                </a:cubicBezTo>
                <a:cubicBezTo>
                  <a:pt x="3555130" y="-23556"/>
                  <a:pt x="3774024" y="18665"/>
                  <a:pt x="3909914" y="0"/>
                </a:cubicBezTo>
                <a:cubicBezTo>
                  <a:pt x="3904461" y="130839"/>
                  <a:pt x="3908557" y="220694"/>
                  <a:pt x="3909914" y="361022"/>
                </a:cubicBezTo>
                <a:cubicBezTo>
                  <a:pt x="3911271" y="501350"/>
                  <a:pt x="3908500" y="551349"/>
                  <a:pt x="3909914" y="707886"/>
                </a:cubicBezTo>
                <a:cubicBezTo>
                  <a:pt x="3642831" y="692716"/>
                  <a:pt x="3495194" y="739477"/>
                  <a:pt x="3219163" y="707886"/>
                </a:cubicBezTo>
                <a:cubicBezTo>
                  <a:pt x="2943132" y="676295"/>
                  <a:pt x="2870357" y="693753"/>
                  <a:pt x="2684808" y="707886"/>
                </a:cubicBezTo>
                <a:cubicBezTo>
                  <a:pt x="2499260" y="722019"/>
                  <a:pt x="2247056" y="728893"/>
                  <a:pt x="2072254" y="707886"/>
                </a:cubicBezTo>
                <a:cubicBezTo>
                  <a:pt x="1897452" y="686879"/>
                  <a:pt x="1763331" y="690884"/>
                  <a:pt x="1459701" y="707886"/>
                </a:cubicBezTo>
                <a:cubicBezTo>
                  <a:pt x="1156071" y="724888"/>
                  <a:pt x="1021605" y="682430"/>
                  <a:pt x="847148" y="707886"/>
                </a:cubicBezTo>
                <a:cubicBezTo>
                  <a:pt x="672691" y="733342"/>
                  <a:pt x="300892" y="682030"/>
                  <a:pt x="0" y="707886"/>
                </a:cubicBezTo>
                <a:cubicBezTo>
                  <a:pt x="-771" y="611364"/>
                  <a:pt x="12801" y="469639"/>
                  <a:pt x="0" y="346864"/>
                </a:cubicBezTo>
                <a:cubicBezTo>
                  <a:pt x="-12801" y="224089"/>
                  <a:pt x="15844" y="119091"/>
                  <a:pt x="0" y="0"/>
                </a:cubicBezTo>
                <a:close/>
              </a:path>
              <a:path w="3909914" h="707886" stroke="0" extrusionOk="0">
                <a:moveTo>
                  <a:pt x="0" y="0"/>
                </a:moveTo>
                <a:cubicBezTo>
                  <a:pt x="225618" y="-33249"/>
                  <a:pt x="538050" y="-23034"/>
                  <a:pt x="729851" y="0"/>
                </a:cubicBezTo>
                <a:cubicBezTo>
                  <a:pt x="921652" y="23034"/>
                  <a:pt x="1283806" y="-5198"/>
                  <a:pt x="1459701" y="0"/>
                </a:cubicBezTo>
                <a:cubicBezTo>
                  <a:pt x="1635596" y="5198"/>
                  <a:pt x="2000692" y="4066"/>
                  <a:pt x="2189552" y="0"/>
                </a:cubicBezTo>
                <a:cubicBezTo>
                  <a:pt x="2378412" y="-4066"/>
                  <a:pt x="2583209" y="738"/>
                  <a:pt x="2880303" y="0"/>
                </a:cubicBezTo>
                <a:cubicBezTo>
                  <a:pt x="3177397" y="-738"/>
                  <a:pt x="3518003" y="-50123"/>
                  <a:pt x="3909914" y="0"/>
                </a:cubicBezTo>
                <a:cubicBezTo>
                  <a:pt x="3925448" y="135449"/>
                  <a:pt x="3899118" y="210677"/>
                  <a:pt x="3909914" y="346864"/>
                </a:cubicBezTo>
                <a:cubicBezTo>
                  <a:pt x="3920710" y="483051"/>
                  <a:pt x="3898766" y="600333"/>
                  <a:pt x="3909914" y="707886"/>
                </a:cubicBezTo>
                <a:cubicBezTo>
                  <a:pt x="3632895" y="739057"/>
                  <a:pt x="3441894" y="740165"/>
                  <a:pt x="3258262" y="707886"/>
                </a:cubicBezTo>
                <a:cubicBezTo>
                  <a:pt x="3074630" y="675607"/>
                  <a:pt x="2937526" y="700313"/>
                  <a:pt x="2684808" y="707886"/>
                </a:cubicBezTo>
                <a:cubicBezTo>
                  <a:pt x="2432090" y="715459"/>
                  <a:pt x="2221979" y="695705"/>
                  <a:pt x="2072254" y="707886"/>
                </a:cubicBezTo>
                <a:cubicBezTo>
                  <a:pt x="1922529" y="720067"/>
                  <a:pt x="1672399" y="716945"/>
                  <a:pt x="1381503" y="707886"/>
                </a:cubicBezTo>
                <a:cubicBezTo>
                  <a:pt x="1090607" y="698827"/>
                  <a:pt x="858661" y="672625"/>
                  <a:pt x="651652" y="707886"/>
                </a:cubicBezTo>
                <a:cubicBezTo>
                  <a:pt x="444643" y="743147"/>
                  <a:pt x="174464" y="675316"/>
                  <a:pt x="0" y="707886"/>
                </a:cubicBezTo>
                <a:cubicBezTo>
                  <a:pt x="2989" y="565220"/>
                  <a:pt x="-10503" y="512019"/>
                  <a:pt x="0" y="375180"/>
                </a:cubicBezTo>
                <a:cubicBezTo>
                  <a:pt x="10503" y="238341"/>
                  <a:pt x="-11506" y="161121"/>
                  <a:pt x="0" y="0"/>
                </a:cubicBezTo>
                <a:close/>
              </a:path>
            </a:pathLst>
          </a:custGeom>
          <a:solidFill>
            <a:schemeClr val="bg1"/>
          </a:solidFill>
          <a:ln w="28575">
            <a:solidFill>
              <a:schemeClr val="tx1"/>
            </a:solidFill>
            <a:prstDash val="dash"/>
            <a:extLst>
              <a:ext uri="{C807C97D-BFC1-408E-A445-0C87EB9F89A2}">
                <ask:lineSketchStyleProps xmlns="" xmlns:ask="http://schemas.microsoft.com/office/drawing/2018/sketchyshape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C00000"/>
                </a:solidFill>
                <a:effectLst/>
                <a:uLnTx/>
                <a:uFillTx/>
                <a:ea typeface="微软雅黑" panose="020B0503020204020204" pitchFamily="34" charset="-122"/>
              </a:rPr>
              <a:t>Thiếu</a:t>
            </a:r>
            <a:r>
              <a:rPr kumimoji="0" lang="en-US" altLang="zh-CN" sz="4000" b="1" i="0" u="none" strike="noStrike" kern="1200" cap="none" spc="0" normalizeH="0" noProof="0" dirty="0">
                <a:ln>
                  <a:noFill/>
                </a:ln>
                <a:solidFill>
                  <a:srgbClr val="C00000"/>
                </a:solidFill>
                <a:effectLst/>
                <a:uLnTx/>
                <a:uFillTx/>
                <a:ea typeface="微软雅黑" panose="020B0503020204020204" pitchFamily="34" charset="-122"/>
              </a:rPr>
              <a:t> </a:t>
            </a:r>
            <a:r>
              <a:rPr kumimoji="0" lang="en-US" altLang="zh-CN" sz="4000" b="1" i="0" u="none" strike="noStrike" kern="1200" cap="none" spc="0" normalizeH="0" noProof="0" dirty="0" err="1">
                <a:ln>
                  <a:noFill/>
                </a:ln>
                <a:solidFill>
                  <a:srgbClr val="C00000"/>
                </a:solidFill>
                <a:effectLst/>
                <a:uLnTx/>
                <a:uFillTx/>
                <a:ea typeface="微软雅黑" panose="020B0503020204020204" pitchFamily="34" charset="-122"/>
              </a:rPr>
              <a:t>ánh</a:t>
            </a:r>
            <a:r>
              <a:rPr kumimoji="0" lang="en-US" altLang="zh-CN" sz="4000" b="1" i="0" u="none" strike="noStrike" kern="1200" cap="none" spc="0" normalizeH="0" noProof="0" dirty="0">
                <a:ln>
                  <a:noFill/>
                </a:ln>
                <a:solidFill>
                  <a:srgbClr val="C00000"/>
                </a:solidFill>
                <a:effectLst/>
                <a:uLnTx/>
                <a:uFillTx/>
                <a:ea typeface="微软雅黑" panose="020B0503020204020204" pitchFamily="34" charset="-122"/>
              </a:rPr>
              <a:t> </a:t>
            </a:r>
            <a:r>
              <a:rPr kumimoji="0" lang="en-US" altLang="zh-CN" sz="4000" b="1" i="0" u="none" strike="noStrike" kern="1200" cap="none" spc="0" normalizeH="0" noProof="0" dirty="0" err="1">
                <a:ln>
                  <a:noFill/>
                </a:ln>
                <a:solidFill>
                  <a:srgbClr val="C00000"/>
                </a:solidFill>
                <a:effectLst/>
                <a:uLnTx/>
                <a:uFillTx/>
                <a:ea typeface="微软雅黑" panose="020B0503020204020204" pitchFamily="34" charset="-122"/>
              </a:rPr>
              <a:t>sáng</a:t>
            </a:r>
            <a:endParaRPr kumimoji="0" lang="zh-CN" altLang="en-US" sz="4000" b="1" i="0" u="none" strike="noStrike" kern="1200" cap="none" spc="0" normalizeH="0" baseline="0" noProof="0" dirty="0">
              <a:ln>
                <a:noFill/>
              </a:ln>
              <a:solidFill>
                <a:srgbClr val="C00000"/>
              </a:solidFill>
              <a:effectLst/>
              <a:uLnTx/>
              <a:uFillTx/>
              <a:ea typeface="微软雅黑" panose="020B0503020204020204" pitchFamily="34" charset="-122"/>
            </a:endParaRPr>
          </a:p>
        </p:txBody>
      </p:sp>
      <p:pic>
        <p:nvPicPr>
          <p:cNvPr id="16" name="Picture 15">
            <a:extLst>
              <a:ext uri="{FF2B5EF4-FFF2-40B4-BE49-F238E27FC236}">
                <a16:creationId xmlns:a16="http://schemas.microsoft.com/office/drawing/2014/main" id="{E06BB66B-778E-D828-6FE7-8EDEC7ED8366}"/>
              </a:ext>
            </a:extLst>
          </p:cNvPr>
          <p:cNvPicPr>
            <a:picLocks noChangeAspect="1"/>
          </p:cNvPicPr>
          <p:nvPr/>
        </p:nvPicPr>
        <p:blipFill>
          <a:blip r:embed="rId4"/>
          <a:stretch>
            <a:fillRect/>
          </a:stretch>
        </p:blipFill>
        <p:spPr>
          <a:xfrm>
            <a:off x="6572784" y="821343"/>
            <a:ext cx="3807223" cy="3113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文本框 4">
            <a:extLst>
              <a:ext uri="{FF2B5EF4-FFF2-40B4-BE49-F238E27FC236}">
                <a16:creationId xmlns:a16="http://schemas.microsoft.com/office/drawing/2014/main" id="{A07CE33E-DC20-B4ED-D249-6D1A3E0487FC}"/>
              </a:ext>
            </a:extLst>
          </p:cNvPr>
          <p:cNvSpPr txBox="1"/>
          <p:nvPr/>
        </p:nvSpPr>
        <p:spPr>
          <a:xfrm>
            <a:off x="6713566" y="4155250"/>
            <a:ext cx="3909914" cy="707886"/>
          </a:xfrm>
          <a:custGeom>
            <a:avLst/>
            <a:gdLst>
              <a:gd name="connsiteX0" fmla="*/ 0 w 3909914"/>
              <a:gd name="connsiteY0" fmla="*/ 0 h 707886"/>
              <a:gd name="connsiteX1" fmla="*/ 690751 w 3909914"/>
              <a:gd name="connsiteY1" fmla="*/ 0 h 707886"/>
              <a:gd name="connsiteX2" fmla="*/ 1303305 w 3909914"/>
              <a:gd name="connsiteY2" fmla="*/ 0 h 707886"/>
              <a:gd name="connsiteX3" fmla="*/ 1994056 w 3909914"/>
              <a:gd name="connsiteY3" fmla="*/ 0 h 707886"/>
              <a:gd name="connsiteX4" fmla="*/ 2606609 w 3909914"/>
              <a:gd name="connsiteY4" fmla="*/ 0 h 707886"/>
              <a:gd name="connsiteX5" fmla="*/ 3336460 w 3909914"/>
              <a:gd name="connsiteY5" fmla="*/ 0 h 707886"/>
              <a:gd name="connsiteX6" fmla="*/ 3909914 w 3909914"/>
              <a:gd name="connsiteY6" fmla="*/ 0 h 707886"/>
              <a:gd name="connsiteX7" fmla="*/ 3909914 w 3909914"/>
              <a:gd name="connsiteY7" fmla="*/ 361022 h 707886"/>
              <a:gd name="connsiteX8" fmla="*/ 3909914 w 3909914"/>
              <a:gd name="connsiteY8" fmla="*/ 707886 h 707886"/>
              <a:gd name="connsiteX9" fmla="*/ 3219163 w 3909914"/>
              <a:gd name="connsiteY9" fmla="*/ 707886 h 707886"/>
              <a:gd name="connsiteX10" fmla="*/ 2684808 w 3909914"/>
              <a:gd name="connsiteY10" fmla="*/ 707886 h 707886"/>
              <a:gd name="connsiteX11" fmla="*/ 2072254 w 3909914"/>
              <a:gd name="connsiteY11" fmla="*/ 707886 h 707886"/>
              <a:gd name="connsiteX12" fmla="*/ 1459701 w 3909914"/>
              <a:gd name="connsiteY12" fmla="*/ 707886 h 707886"/>
              <a:gd name="connsiteX13" fmla="*/ 847148 w 3909914"/>
              <a:gd name="connsiteY13" fmla="*/ 707886 h 707886"/>
              <a:gd name="connsiteX14" fmla="*/ 0 w 3909914"/>
              <a:gd name="connsiteY14" fmla="*/ 707886 h 707886"/>
              <a:gd name="connsiteX15" fmla="*/ 0 w 3909914"/>
              <a:gd name="connsiteY15" fmla="*/ 346864 h 707886"/>
              <a:gd name="connsiteX16" fmla="*/ 0 w 3909914"/>
              <a:gd name="connsiteY1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9914" h="707886" fill="none" extrusionOk="0">
                <a:moveTo>
                  <a:pt x="0" y="0"/>
                </a:moveTo>
                <a:cubicBezTo>
                  <a:pt x="159641" y="18754"/>
                  <a:pt x="442983" y="27702"/>
                  <a:pt x="690751" y="0"/>
                </a:cubicBezTo>
                <a:cubicBezTo>
                  <a:pt x="938519" y="-27702"/>
                  <a:pt x="1038331" y="-16018"/>
                  <a:pt x="1303305" y="0"/>
                </a:cubicBezTo>
                <a:cubicBezTo>
                  <a:pt x="1568279" y="16018"/>
                  <a:pt x="1724183" y="19107"/>
                  <a:pt x="1994056" y="0"/>
                </a:cubicBezTo>
                <a:cubicBezTo>
                  <a:pt x="2263929" y="-19107"/>
                  <a:pt x="2325642" y="-16026"/>
                  <a:pt x="2606609" y="0"/>
                </a:cubicBezTo>
                <a:cubicBezTo>
                  <a:pt x="2887576" y="16026"/>
                  <a:pt x="3117790" y="23556"/>
                  <a:pt x="3336460" y="0"/>
                </a:cubicBezTo>
                <a:cubicBezTo>
                  <a:pt x="3555130" y="-23556"/>
                  <a:pt x="3774024" y="18665"/>
                  <a:pt x="3909914" y="0"/>
                </a:cubicBezTo>
                <a:cubicBezTo>
                  <a:pt x="3904461" y="130839"/>
                  <a:pt x="3908557" y="220694"/>
                  <a:pt x="3909914" y="361022"/>
                </a:cubicBezTo>
                <a:cubicBezTo>
                  <a:pt x="3911271" y="501350"/>
                  <a:pt x="3908500" y="551349"/>
                  <a:pt x="3909914" y="707886"/>
                </a:cubicBezTo>
                <a:cubicBezTo>
                  <a:pt x="3642831" y="692716"/>
                  <a:pt x="3495194" y="739477"/>
                  <a:pt x="3219163" y="707886"/>
                </a:cubicBezTo>
                <a:cubicBezTo>
                  <a:pt x="2943132" y="676295"/>
                  <a:pt x="2870357" y="693753"/>
                  <a:pt x="2684808" y="707886"/>
                </a:cubicBezTo>
                <a:cubicBezTo>
                  <a:pt x="2499260" y="722019"/>
                  <a:pt x="2247056" y="728893"/>
                  <a:pt x="2072254" y="707886"/>
                </a:cubicBezTo>
                <a:cubicBezTo>
                  <a:pt x="1897452" y="686879"/>
                  <a:pt x="1763331" y="690884"/>
                  <a:pt x="1459701" y="707886"/>
                </a:cubicBezTo>
                <a:cubicBezTo>
                  <a:pt x="1156071" y="724888"/>
                  <a:pt x="1021605" y="682430"/>
                  <a:pt x="847148" y="707886"/>
                </a:cubicBezTo>
                <a:cubicBezTo>
                  <a:pt x="672691" y="733342"/>
                  <a:pt x="300892" y="682030"/>
                  <a:pt x="0" y="707886"/>
                </a:cubicBezTo>
                <a:cubicBezTo>
                  <a:pt x="-771" y="611364"/>
                  <a:pt x="12801" y="469639"/>
                  <a:pt x="0" y="346864"/>
                </a:cubicBezTo>
                <a:cubicBezTo>
                  <a:pt x="-12801" y="224089"/>
                  <a:pt x="15844" y="119091"/>
                  <a:pt x="0" y="0"/>
                </a:cubicBezTo>
                <a:close/>
              </a:path>
              <a:path w="3909914" h="707886" stroke="0" extrusionOk="0">
                <a:moveTo>
                  <a:pt x="0" y="0"/>
                </a:moveTo>
                <a:cubicBezTo>
                  <a:pt x="225618" y="-33249"/>
                  <a:pt x="538050" y="-23034"/>
                  <a:pt x="729851" y="0"/>
                </a:cubicBezTo>
                <a:cubicBezTo>
                  <a:pt x="921652" y="23034"/>
                  <a:pt x="1283806" y="-5198"/>
                  <a:pt x="1459701" y="0"/>
                </a:cubicBezTo>
                <a:cubicBezTo>
                  <a:pt x="1635596" y="5198"/>
                  <a:pt x="2000692" y="4066"/>
                  <a:pt x="2189552" y="0"/>
                </a:cubicBezTo>
                <a:cubicBezTo>
                  <a:pt x="2378412" y="-4066"/>
                  <a:pt x="2583209" y="738"/>
                  <a:pt x="2880303" y="0"/>
                </a:cubicBezTo>
                <a:cubicBezTo>
                  <a:pt x="3177397" y="-738"/>
                  <a:pt x="3518003" y="-50123"/>
                  <a:pt x="3909914" y="0"/>
                </a:cubicBezTo>
                <a:cubicBezTo>
                  <a:pt x="3925448" y="135449"/>
                  <a:pt x="3899118" y="210677"/>
                  <a:pt x="3909914" y="346864"/>
                </a:cubicBezTo>
                <a:cubicBezTo>
                  <a:pt x="3920710" y="483051"/>
                  <a:pt x="3898766" y="600333"/>
                  <a:pt x="3909914" y="707886"/>
                </a:cubicBezTo>
                <a:cubicBezTo>
                  <a:pt x="3632895" y="739057"/>
                  <a:pt x="3441894" y="740165"/>
                  <a:pt x="3258262" y="707886"/>
                </a:cubicBezTo>
                <a:cubicBezTo>
                  <a:pt x="3074630" y="675607"/>
                  <a:pt x="2937526" y="700313"/>
                  <a:pt x="2684808" y="707886"/>
                </a:cubicBezTo>
                <a:cubicBezTo>
                  <a:pt x="2432090" y="715459"/>
                  <a:pt x="2221979" y="695705"/>
                  <a:pt x="2072254" y="707886"/>
                </a:cubicBezTo>
                <a:cubicBezTo>
                  <a:pt x="1922529" y="720067"/>
                  <a:pt x="1672399" y="716945"/>
                  <a:pt x="1381503" y="707886"/>
                </a:cubicBezTo>
                <a:cubicBezTo>
                  <a:pt x="1090607" y="698827"/>
                  <a:pt x="858661" y="672625"/>
                  <a:pt x="651652" y="707886"/>
                </a:cubicBezTo>
                <a:cubicBezTo>
                  <a:pt x="444643" y="743147"/>
                  <a:pt x="174464" y="675316"/>
                  <a:pt x="0" y="707886"/>
                </a:cubicBezTo>
                <a:cubicBezTo>
                  <a:pt x="2989" y="565220"/>
                  <a:pt x="-10503" y="512019"/>
                  <a:pt x="0" y="375180"/>
                </a:cubicBezTo>
                <a:cubicBezTo>
                  <a:pt x="10503" y="238341"/>
                  <a:pt x="-11506" y="161121"/>
                  <a:pt x="0" y="0"/>
                </a:cubicBezTo>
                <a:close/>
              </a:path>
            </a:pathLst>
          </a:custGeom>
          <a:solidFill>
            <a:schemeClr val="bg1"/>
          </a:solidFill>
          <a:ln w="28575">
            <a:solidFill>
              <a:schemeClr val="tx1"/>
            </a:solidFill>
            <a:prstDash val="dash"/>
            <a:extLst>
              <a:ext uri="{C807C97D-BFC1-408E-A445-0C87EB9F89A2}">
                <ask:lineSketchStyleProps xmlns="" xmlns:ask="http://schemas.microsoft.com/office/drawing/2018/sketchyshape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C00000"/>
                </a:solidFill>
                <a:effectLst/>
                <a:uLnTx/>
                <a:uFillTx/>
                <a:ea typeface="微软雅黑" panose="020B0503020204020204" pitchFamily="34" charset="-122"/>
              </a:rPr>
              <a:t>Thiếu</a:t>
            </a:r>
            <a:r>
              <a:rPr kumimoji="0" lang="en-US" altLang="zh-CN" sz="4000" b="1" i="0" u="none" strike="noStrike" kern="1200" cap="none" spc="0" normalizeH="0" noProof="0" dirty="0">
                <a:ln>
                  <a:noFill/>
                </a:ln>
                <a:solidFill>
                  <a:srgbClr val="C00000"/>
                </a:solidFill>
                <a:effectLst/>
                <a:uLnTx/>
                <a:uFillTx/>
                <a:ea typeface="微软雅黑" panose="020B0503020204020204" pitchFamily="34" charset="-122"/>
              </a:rPr>
              <a:t> </a:t>
            </a:r>
            <a:r>
              <a:rPr kumimoji="0" lang="en-US" altLang="zh-CN" sz="4000" b="1" i="0" u="none" strike="noStrike" kern="1200" cap="none" spc="0" normalizeH="0" noProof="0" dirty="0" err="1">
                <a:ln>
                  <a:noFill/>
                </a:ln>
                <a:solidFill>
                  <a:srgbClr val="C00000"/>
                </a:solidFill>
                <a:effectLst/>
                <a:uLnTx/>
                <a:uFillTx/>
                <a:ea typeface="微软雅黑" panose="020B0503020204020204" pitchFamily="34" charset="-122"/>
              </a:rPr>
              <a:t>không</a:t>
            </a:r>
            <a:r>
              <a:rPr kumimoji="0" lang="en-US" altLang="zh-CN" sz="4000" b="1" i="0" u="none" strike="noStrike" kern="1200" cap="none" spc="0" normalizeH="0" noProof="0" dirty="0">
                <a:ln>
                  <a:noFill/>
                </a:ln>
                <a:solidFill>
                  <a:srgbClr val="C00000"/>
                </a:solidFill>
                <a:effectLst/>
                <a:uLnTx/>
                <a:uFillTx/>
                <a:ea typeface="微软雅黑" panose="020B0503020204020204" pitchFamily="34" charset="-122"/>
              </a:rPr>
              <a:t> </a:t>
            </a:r>
            <a:r>
              <a:rPr kumimoji="0" lang="en-US" altLang="zh-CN" sz="4000" b="1" i="0" u="none" strike="noStrike" kern="1200" cap="none" spc="0" normalizeH="0" noProof="0" dirty="0" err="1">
                <a:ln>
                  <a:noFill/>
                </a:ln>
                <a:solidFill>
                  <a:srgbClr val="C00000"/>
                </a:solidFill>
                <a:effectLst/>
                <a:uLnTx/>
                <a:uFillTx/>
                <a:ea typeface="微软雅黑" panose="020B0503020204020204" pitchFamily="34" charset="-122"/>
              </a:rPr>
              <a:t>khí</a:t>
            </a:r>
            <a:endParaRPr kumimoji="0" lang="zh-CN" altLang="en-US" sz="4000" b="1" i="0" u="none" strike="noStrike" kern="1200" cap="none" spc="0" normalizeH="0" baseline="0" noProof="0" dirty="0">
              <a:ln>
                <a:noFill/>
              </a:ln>
              <a:solidFill>
                <a:srgbClr val="C00000"/>
              </a:solidFill>
              <a:effectLst/>
              <a:uLnTx/>
              <a:uFillTx/>
              <a:ea typeface="微软雅黑" panose="020B0503020204020204" pitchFamily="34" charset="-122"/>
            </a:endParaRPr>
          </a:p>
        </p:txBody>
      </p:sp>
    </p:spTree>
    <p:extLst>
      <p:ext uri="{BB962C8B-B14F-4D97-AF65-F5344CB8AC3E}">
        <p14:creationId xmlns:p14="http://schemas.microsoft.com/office/powerpoint/2010/main" val="3519063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文本框 4">
            <a:extLst>
              <a:ext uri="{FF2B5EF4-FFF2-40B4-BE49-F238E27FC236}">
                <a16:creationId xmlns:a16="http://schemas.microsoft.com/office/drawing/2014/main" id="{CDAE7391-FA7E-7F1F-3CA3-8A68ECF78760}"/>
              </a:ext>
            </a:extLst>
          </p:cNvPr>
          <p:cNvSpPr txBox="1"/>
          <p:nvPr/>
        </p:nvSpPr>
        <p:spPr>
          <a:xfrm>
            <a:off x="713458" y="4031961"/>
            <a:ext cx="3909914" cy="707886"/>
          </a:xfrm>
          <a:custGeom>
            <a:avLst/>
            <a:gdLst>
              <a:gd name="connsiteX0" fmla="*/ 0 w 3909914"/>
              <a:gd name="connsiteY0" fmla="*/ 0 h 707886"/>
              <a:gd name="connsiteX1" fmla="*/ 690751 w 3909914"/>
              <a:gd name="connsiteY1" fmla="*/ 0 h 707886"/>
              <a:gd name="connsiteX2" fmla="*/ 1303305 w 3909914"/>
              <a:gd name="connsiteY2" fmla="*/ 0 h 707886"/>
              <a:gd name="connsiteX3" fmla="*/ 1994056 w 3909914"/>
              <a:gd name="connsiteY3" fmla="*/ 0 h 707886"/>
              <a:gd name="connsiteX4" fmla="*/ 2606609 w 3909914"/>
              <a:gd name="connsiteY4" fmla="*/ 0 h 707886"/>
              <a:gd name="connsiteX5" fmla="*/ 3336460 w 3909914"/>
              <a:gd name="connsiteY5" fmla="*/ 0 h 707886"/>
              <a:gd name="connsiteX6" fmla="*/ 3909914 w 3909914"/>
              <a:gd name="connsiteY6" fmla="*/ 0 h 707886"/>
              <a:gd name="connsiteX7" fmla="*/ 3909914 w 3909914"/>
              <a:gd name="connsiteY7" fmla="*/ 361022 h 707886"/>
              <a:gd name="connsiteX8" fmla="*/ 3909914 w 3909914"/>
              <a:gd name="connsiteY8" fmla="*/ 707886 h 707886"/>
              <a:gd name="connsiteX9" fmla="*/ 3219163 w 3909914"/>
              <a:gd name="connsiteY9" fmla="*/ 707886 h 707886"/>
              <a:gd name="connsiteX10" fmla="*/ 2684808 w 3909914"/>
              <a:gd name="connsiteY10" fmla="*/ 707886 h 707886"/>
              <a:gd name="connsiteX11" fmla="*/ 2072254 w 3909914"/>
              <a:gd name="connsiteY11" fmla="*/ 707886 h 707886"/>
              <a:gd name="connsiteX12" fmla="*/ 1459701 w 3909914"/>
              <a:gd name="connsiteY12" fmla="*/ 707886 h 707886"/>
              <a:gd name="connsiteX13" fmla="*/ 847148 w 3909914"/>
              <a:gd name="connsiteY13" fmla="*/ 707886 h 707886"/>
              <a:gd name="connsiteX14" fmla="*/ 0 w 3909914"/>
              <a:gd name="connsiteY14" fmla="*/ 707886 h 707886"/>
              <a:gd name="connsiteX15" fmla="*/ 0 w 3909914"/>
              <a:gd name="connsiteY15" fmla="*/ 346864 h 707886"/>
              <a:gd name="connsiteX16" fmla="*/ 0 w 3909914"/>
              <a:gd name="connsiteY1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9914" h="707886" fill="none" extrusionOk="0">
                <a:moveTo>
                  <a:pt x="0" y="0"/>
                </a:moveTo>
                <a:cubicBezTo>
                  <a:pt x="159641" y="18754"/>
                  <a:pt x="442983" y="27702"/>
                  <a:pt x="690751" y="0"/>
                </a:cubicBezTo>
                <a:cubicBezTo>
                  <a:pt x="938519" y="-27702"/>
                  <a:pt x="1038331" y="-16018"/>
                  <a:pt x="1303305" y="0"/>
                </a:cubicBezTo>
                <a:cubicBezTo>
                  <a:pt x="1568279" y="16018"/>
                  <a:pt x="1724183" y="19107"/>
                  <a:pt x="1994056" y="0"/>
                </a:cubicBezTo>
                <a:cubicBezTo>
                  <a:pt x="2263929" y="-19107"/>
                  <a:pt x="2325642" y="-16026"/>
                  <a:pt x="2606609" y="0"/>
                </a:cubicBezTo>
                <a:cubicBezTo>
                  <a:pt x="2887576" y="16026"/>
                  <a:pt x="3117790" y="23556"/>
                  <a:pt x="3336460" y="0"/>
                </a:cubicBezTo>
                <a:cubicBezTo>
                  <a:pt x="3555130" y="-23556"/>
                  <a:pt x="3774024" y="18665"/>
                  <a:pt x="3909914" y="0"/>
                </a:cubicBezTo>
                <a:cubicBezTo>
                  <a:pt x="3904461" y="130839"/>
                  <a:pt x="3908557" y="220694"/>
                  <a:pt x="3909914" y="361022"/>
                </a:cubicBezTo>
                <a:cubicBezTo>
                  <a:pt x="3911271" y="501350"/>
                  <a:pt x="3908500" y="551349"/>
                  <a:pt x="3909914" y="707886"/>
                </a:cubicBezTo>
                <a:cubicBezTo>
                  <a:pt x="3642831" y="692716"/>
                  <a:pt x="3495194" y="739477"/>
                  <a:pt x="3219163" y="707886"/>
                </a:cubicBezTo>
                <a:cubicBezTo>
                  <a:pt x="2943132" y="676295"/>
                  <a:pt x="2870357" y="693753"/>
                  <a:pt x="2684808" y="707886"/>
                </a:cubicBezTo>
                <a:cubicBezTo>
                  <a:pt x="2499260" y="722019"/>
                  <a:pt x="2247056" y="728893"/>
                  <a:pt x="2072254" y="707886"/>
                </a:cubicBezTo>
                <a:cubicBezTo>
                  <a:pt x="1897452" y="686879"/>
                  <a:pt x="1763331" y="690884"/>
                  <a:pt x="1459701" y="707886"/>
                </a:cubicBezTo>
                <a:cubicBezTo>
                  <a:pt x="1156071" y="724888"/>
                  <a:pt x="1021605" y="682430"/>
                  <a:pt x="847148" y="707886"/>
                </a:cubicBezTo>
                <a:cubicBezTo>
                  <a:pt x="672691" y="733342"/>
                  <a:pt x="300892" y="682030"/>
                  <a:pt x="0" y="707886"/>
                </a:cubicBezTo>
                <a:cubicBezTo>
                  <a:pt x="-771" y="611364"/>
                  <a:pt x="12801" y="469639"/>
                  <a:pt x="0" y="346864"/>
                </a:cubicBezTo>
                <a:cubicBezTo>
                  <a:pt x="-12801" y="224089"/>
                  <a:pt x="15844" y="119091"/>
                  <a:pt x="0" y="0"/>
                </a:cubicBezTo>
                <a:close/>
              </a:path>
              <a:path w="3909914" h="707886" stroke="0" extrusionOk="0">
                <a:moveTo>
                  <a:pt x="0" y="0"/>
                </a:moveTo>
                <a:cubicBezTo>
                  <a:pt x="225618" y="-33249"/>
                  <a:pt x="538050" y="-23034"/>
                  <a:pt x="729851" y="0"/>
                </a:cubicBezTo>
                <a:cubicBezTo>
                  <a:pt x="921652" y="23034"/>
                  <a:pt x="1283806" y="-5198"/>
                  <a:pt x="1459701" y="0"/>
                </a:cubicBezTo>
                <a:cubicBezTo>
                  <a:pt x="1635596" y="5198"/>
                  <a:pt x="2000692" y="4066"/>
                  <a:pt x="2189552" y="0"/>
                </a:cubicBezTo>
                <a:cubicBezTo>
                  <a:pt x="2378412" y="-4066"/>
                  <a:pt x="2583209" y="738"/>
                  <a:pt x="2880303" y="0"/>
                </a:cubicBezTo>
                <a:cubicBezTo>
                  <a:pt x="3177397" y="-738"/>
                  <a:pt x="3518003" y="-50123"/>
                  <a:pt x="3909914" y="0"/>
                </a:cubicBezTo>
                <a:cubicBezTo>
                  <a:pt x="3925448" y="135449"/>
                  <a:pt x="3899118" y="210677"/>
                  <a:pt x="3909914" y="346864"/>
                </a:cubicBezTo>
                <a:cubicBezTo>
                  <a:pt x="3920710" y="483051"/>
                  <a:pt x="3898766" y="600333"/>
                  <a:pt x="3909914" y="707886"/>
                </a:cubicBezTo>
                <a:cubicBezTo>
                  <a:pt x="3632895" y="739057"/>
                  <a:pt x="3441894" y="740165"/>
                  <a:pt x="3258262" y="707886"/>
                </a:cubicBezTo>
                <a:cubicBezTo>
                  <a:pt x="3074630" y="675607"/>
                  <a:pt x="2937526" y="700313"/>
                  <a:pt x="2684808" y="707886"/>
                </a:cubicBezTo>
                <a:cubicBezTo>
                  <a:pt x="2432090" y="715459"/>
                  <a:pt x="2221979" y="695705"/>
                  <a:pt x="2072254" y="707886"/>
                </a:cubicBezTo>
                <a:cubicBezTo>
                  <a:pt x="1922529" y="720067"/>
                  <a:pt x="1672399" y="716945"/>
                  <a:pt x="1381503" y="707886"/>
                </a:cubicBezTo>
                <a:cubicBezTo>
                  <a:pt x="1090607" y="698827"/>
                  <a:pt x="858661" y="672625"/>
                  <a:pt x="651652" y="707886"/>
                </a:cubicBezTo>
                <a:cubicBezTo>
                  <a:pt x="444643" y="743147"/>
                  <a:pt x="174464" y="675316"/>
                  <a:pt x="0" y="707886"/>
                </a:cubicBezTo>
                <a:cubicBezTo>
                  <a:pt x="2989" y="565220"/>
                  <a:pt x="-10503" y="512019"/>
                  <a:pt x="0" y="375180"/>
                </a:cubicBezTo>
                <a:cubicBezTo>
                  <a:pt x="10503" y="238341"/>
                  <a:pt x="-11506" y="161121"/>
                  <a:pt x="0" y="0"/>
                </a:cubicBezTo>
                <a:close/>
              </a:path>
            </a:pathLst>
          </a:custGeom>
          <a:solidFill>
            <a:schemeClr val="bg1"/>
          </a:solidFill>
          <a:ln w="28575">
            <a:solidFill>
              <a:schemeClr val="tx1"/>
            </a:solidFill>
            <a:prstDash val="dash"/>
            <a:extLst>
              <a:ext uri="{C807C97D-BFC1-408E-A445-0C87EB9F89A2}">
                <ask:lineSketchStyleProps xmlns="" xmlns:ask="http://schemas.microsoft.com/office/drawing/2018/sketchyshape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C00000"/>
                </a:solidFill>
                <a:effectLst/>
                <a:uLnTx/>
                <a:uFillTx/>
                <a:latin typeface="Calibri"/>
                <a:ea typeface="微软雅黑" panose="020B0503020204020204" pitchFamily="34" charset="-122"/>
                <a:cs typeface="+mn-cs"/>
              </a:rPr>
              <a:t>Thiếu</a:t>
            </a:r>
            <a:r>
              <a:rPr kumimoji="0" lang="en-US" altLang="zh-CN" sz="4000" b="1" i="0" u="none" strike="noStrike" kern="1200" cap="none" spc="0" normalizeH="0" baseline="0" noProof="0" dirty="0">
                <a:ln>
                  <a:noFill/>
                </a:ln>
                <a:solidFill>
                  <a:srgbClr val="C00000"/>
                </a:solidFill>
                <a:effectLst/>
                <a:uLnTx/>
                <a:uFillTx/>
                <a:latin typeface="Calibri"/>
                <a:ea typeface="微软雅黑" panose="020B0503020204020204" pitchFamily="34" charset="-122"/>
                <a:cs typeface="+mn-cs"/>
              </a:rPr>
              <a:t> </a:t>
            </a:r>
            <a:r>
              <a:rPr kumimoji="0" lang="en-US" altLang="zh-CN" sz="4000" b="1" i="0" u="none" strike="noStrike" kern="1200" cap="none" spc="0" normalizeH="0" baseline="0" noProof="0" dirty="0" err="1">
                <a:ln>
                  <a:noFill/>
                </a:ln>
                <a:solidFill>
                  <a:srgbClr val="C00000"/>
                </a:solidFill>
                <a:effectLst/>
                <a:uLnTx/>
                <a:uFillTx/>
                <a:latin typeface="Calibri"/>
                <a:ea typeface="微软雅黑" panose="020B0503020204020204" pitchFamily="34" charset="-122"/>
                <a:cs typeface="+mn-cs"/>
              </a:rPr>
              <a:t>nước</a:t>
            </a:r>
            <a:endParaRPr kumimoji="0" lang="zh-CN" altLang="en-US" sz="4000" b="1" i="0" u="none" strike="noStrike" kern="1200" cap="none" spc="0" normalizeH="0" baseline="0" noProof="0" dirty="0">
              <a:ln>
                <a:noFill/>
              </a:ln>
              <a:solidFill>
                <a:srgbClr val="C00000"/>
              </a:solidFill>
              <a:effectLst/>
              <a:uLnTx/>
              <a:uFillTx/>
              <a:latin typeface="Calibri"/>
              <a:ea typeface="微软雅黑" panose="020B0503020204020204" pitchFamily="34" charset="-122"/>
              <a:cs typeface="+mn-cs"/>
            </a:endParaRPr>
          </a:p>
        </p:txBody>
      </p:sp>
      <p:pic>
        <p:nvPicPr>
          <p:cNvPr id="5" name="Picture 4">
            <a:extLst>
              <a:ext uri="{FF2B5EF4-FFF2-40B4-BE49-F238E27FC236}">
                <a16:creationId xmlns:a16="http://schemas.microsoft.com/office/drawing/2014/main" id="{3841CBB9-53B8-8A51-6F77-EA65F9985DDB}"/>
              </a:ext>
            </a:extLst>
          </p:cNvPr>
          <p:cNvPicPr>
            <a:picLocks noChangeAspect="1"/>
          </p:cNvPicPr>
          <p:nvPr/>
        </p:nvPicPr>
        <p:blipFill>
          <a:blip r:embed="rId4"/>
          <a:stretch>
            <a:fillRect/>
          </a:stretch>
        </p:blipFill>
        <p:spPr>
          <a:xfrm>
            <a:off x="1092164" y="690562"/>
            <a:ext cx="3777785" cy="29331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623DABAD-CCF6-8D4C-D39E-34D70F913507}"/>
              </a:ext>
            </a:extLst>
          </p:cNvPr>
          <p:cNvPicPr>
            <a:picLocks noChangeAspect="1"/>
          </p:cNvPicPr>
          <p:nvPr/>
        </p:nvPicPr>
        <p:blipFill>
          <a:blip r:embed="rId5"/>
          <a:stretch>
            <a:fillRect/>
          </a:stretch>
        </p:blipFill>
        <p:spPr>
          <a:xfrm>
            <a:off x="6969998" y="929382"/>
            <a:ext cx="3523773" cy="2759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文本框 4">
            <a:extLst>
              <a:ext uri="{FF2B5EF4-FFF2-40B4-BE49-F238E27FC236}">
                <a16:creationId xmlns:a16="http://schemas.microsoft.com/office/drawing/2014/main" id="{38D06782-BDAD-AF39-314C-B771BBFE1483}"/>
              </a:ext>
            </a:extLst>
          </p:cNvPr>
          <p:cNvSpPr txBox="1"/>
          <p:nvPr/>
        </p:nvSpPr>
        <p:spPr>
          <a:xfrm>
            <a:off x="6795760" y="4042235"/>
            <a:ext cx="3909914" cy="707886"/>
          </a:xfrm>
          <a:custGeom>
            <a:avLst/>
            <a:gdLst>
              <a:gd name="connsiteX0" fmla="*/ 0 w 3909914"/>
              <a:gd name="connsiteY0" fmla="*/ 0 h 707886"/>
              <a:gd name="connsiteX1" fmla="*/ 690751 w 3909914"/>
              <a:gd name="connsiteY1" fmla="*/ 0 h 707886"/>
              <a:gd name="connsiteX2" fmla="*/ 1303305 w 3909914"/>
              <a:gd name="connsiteY2" fmla="*/ 0 h 707886"/>
              <a:gd name="connsiteX3" fmla="*/ 1994056 w 3909914"/>
              <a:gd name="connsiteY3" fmla="*/ 0 h 707886"/>
              <a:gd name="connsiteX4" fmla="*/ 2606609 w 3909914"/>
              <a:gd name="connsiteY4" fmla="*/ 0 h 707886"/>
              <a:gd name="connsiteX5" fmla="*/ 3336460 w 3909914"/>
              <a:gd name="connsiteY5" fmla="*/ 0 h 707886"/>
              <a:gd name="connsiteX6" fmla="*/ 3909914 w 3909914"/>
              <a:gd name="connsiteY6" fmla="*/ 0 h 707886"/>
              <a:gd name="connsiteX7" fmla="*/ 3909914 w 3909914"/>
              <a:gd name="connsiteY7" fmla="*/ 361022 h 707886"/>
              <a:gd name="connsiteX8" fmla="*/ 3909914 w 3909914"/>
              <a:gd name="connsiteY8" fmla="*/ 707886 h 707886"/>
              <a:gd name="connsiteX9" fmla="*/ 3219163 w 3909914"/>
              <a:gd name="connsiteY9" fmla="*/ 707886 h 707886"/>
              <a:gd name="connsiteX10" fmla="*/ 2684808 w 3909914"/>
              <a:gd name="connsiteY10" fmla="*/ 707886 h 707886"/>
              <a:gd name="connsiteX11" fmla="*/ 2072254 w 3909914"/>
              <a:gd name="connsiteY11" fmla="*/ 707886 h 707886"/>
              <a:gd name="connsiteX12" fmla="*/ 1459701 w 3909914"/>
              <a:gd name="connsiteY12" fmla="*/ 707886 h 707886"/>
              <a:gd name="connsiteX13" fmla="*/ 847148 w 3909914"/>
              <a:gd name="connsiteY13" fmla="*/ 707886 h 707886"/>
              <a:gd name="connsiteX14" fmla="*/ 0 w 3909914"/>
              <a:gd name="connsiteY14" fmla="*/ 707886 h 707886"/>
              <a:gd name="connsiteX15" fmla="*/ 0 w 3909914"/>
              <a:gd name="connsiteY15" fmla="*/ 346864 h 707886"/>
              <a:gd name="connsiteX16" fmla="*/ 0 w 3909914"/>
              <a:gd name="connsiteY1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9914" h="707886" fill="none" extrusionOk="0">
                <a:moveTo>
                  <a:pt x="0" y="0"/>
                </a:moveTo>
                <a:cubicBezTo>
                  <a:pt x="159641" y="18754"/>
                  <a:pt x="442983" y="27702"/>
                  <a:pt x="690751" y="0"/>
                </a:cubicBezTo>
                <a:cubicBezTo>
                  <a:pt x="938519" y="-27702"/>
                  <a:pt x="1038331" y="-16018"/>
                  <a:pt x="1303305" y="0"/>
                </a:cubicBezTo>
                <a:cubicBezTo>
                  <a:pt x="1568279" y="16018"/>
                  <a:pt x="1724183" y="19107"/>
                  <a:pt x="1994056" y="0"/>
                </a:cubicBezTo>
                <a:cubicBezTo>
                  <a:pt x="2263929" y="-19107"/>
                  <a:pt x="2325642" y="-16026"/>
                  <a:pt x="2606609" y="0"/>
                </a:cubicBezTo>
                <a:cubicBezTo>
                  <a:pt x="2887576" y="16026"/>
                  <a:pt x="3117790" y="23556"/>
                  <a:pt x="3336460" y="0"/>
                </a:cubicBezTo>
                <a:cubicBezTo>
                  <a:pt x="3555130" y="-23556"/>
                  <a:pt x="3774024" y="18665"/>
                  <a:pt x="3909914" y="0"/>
                </a:cubicBezTo>
                <a:cubicBezTo>
                  <a:pt x="3904461" y="130839"/>
                  <a:pt x="3908557" y="220694"/>
                  <a:pt x="3909914" y="361022"/>
                </a:cubicBezTo>
                <a:cubicBezTo>
                  <a:pt x="3911271" y="501350"/>
                  <a:pt x="3908500" y="551349"/>
                  <a:pt x="3909914" y="707886"/>
                </a:cubicBezTo>
                <a:cubicBezTo>
                  <a:pt x="3642831" y="692716"/>
                  <a:pt x="3495194" y="739477"/>
                  <a:pt x="3219163" y="707886"/>
                </a:cubicBezTo>
                <a:cubicBezTo>
                  <a:pt x="2943132" y="676295"/>
                  <a:pt x="2870357" y="693753"/>
                  <a:pt x="2684808" y="707886"/>
                </a:cubicBezTo>
                <a:cubicBezTo>
                  <a:pt x="2499260" y="722019"/>
                  <a:pt x="2247056" y="728893"/>
                  <a:pt x="2072254" y="707886"/>
                </a:cubicBezTo>
                <a:cubicBezTo>
                  <a:pt x="1897452" y="686879"/>
                  <a:pt x="1763331" y="690884"/>
                  <a:pt x="1459701" y="707886"/>
                </a:cubicBezTo>
                <a:cubicBezTo>
                  <a:pt x="1156071" y="724888"/>
                  <a:pt x="1021605" y="682430"/>
                  <a:pt x="847148" y="707886"/>
                </a:cubicBezTo>
                <a:cubicBezTo>
                  <a:pt x="672691" y="733342"/>
                  <a:pt x="300892" y="682030"/>
                  <a:pt x="0" y="707886"/>
                </a:cubicBezTo>
                <a:cubicBezTo>
                  <a:pt x="-771" y="611364"/>
                  <a:pt x="12801" y="469639"/>
                  <a:pt x="0" y="346864"/>
                </a:cubicBezTo>
                <a:cubicBezTo>
                  <a:pt x="-12801" y="224089"/>
                  <a:pt x="15844" y="119091"/>
                  <a:pt x="0" y="0"/>
                </a:cubicBezTo>
                <a:close/>
              </a:path>
              <a:path w="3909914" h="707886" stroke="0" extrusionOk="0">
                <a:moveTo>
                  <a:pt x="0" y="0"/>
                </a:moveTo>
                <a:cubicBezTo>
                  <a:pt x="225618" y="-33249"/>
                  <a:pt x="538050" y="-23034"/>
                  <a:pt x="729851" y="0"/>
                </a:cubicBezTo>
                <a:cubicBezTo>
                  <a:pt x="921652" y="23034"/>
                  <a:pt x="1283806" y="-5198"/>
                  <a:pt x="1459701" y="0"/>
                </a:cubicBezTo>
                <a:cubicBezTo>
                  <a:pt x="1635596" y="5198"/>
                  <a:pt x="2000692" y="4066"/>
                  <a:pt x="2189552" y="0"/>
                </a:cubicBezTo>
                <a:cubicBezTo>
                  <a:pt x="2378412" y="-4066"/>
                  <a:pt x="2583209" y="738"/>
                  <a:pt x="2880303" y="0"/>
                </a:cubicBezTo>
                <a:cubicBezTo>
                  <a:pt x="3177397" y="-738"/>
                  <a:pt x="3518003" y="-50123"/>
                  <a:pt x="3909914" y="0"/>
                </a:cubicBezTo>
                <a:cubicBezTo>
                  <a:pt x="3925448" y="135449"/>
                  <a:pt x="3899118" y="210677"/>
                  <a:pt x="3909914" y="346864"/>
                </a:cubicBezTo>
                <a:cubicBezTo>
                  <a:pt x="3920710" y="483051"/>
                  <a:pt x="3898766" y="600333"/>
                  <a:pt x="3909914" y="707886"/>
                </a:cubicBezTo>
                <a:cubicBezTo>
                  <a:pt x="3632895" y="739057"/>
                  <a:pt x="3441894" y="740165"/>
                  <a:pt x="3258262" y="707886"/>
                </a:cubicBezTo>
                <a:cubicBezTo>
                  <a:pt x="3074630" y="675607"/>
                  <a:pt x="2937526" y="700313"/>
                  <a:pt x="2684808" y="707886"/>
                </a:cubicBezTo>
                <a:cubicBezTo>
                  <a:pt x="2432090" y="715459"/>
                  <a:pt x="2221979" y="695705"/>
                  <a:pt x="2072254" y="707886"/>
                </a:cubicBezTo>
                <a:cubicBezTo>
                  <a:pt x="1922529" y="720067"/>
                  <a:pt x="1672399" y="716945"/>
                  <a:pt x="1381503" y="707886"/>
                </a:cubicBezTo>
                <a:cubicBezTo>
                  <a:pt x="1090607" y="698827"/>
                  <a:pt x="858661" y="672625"/>
                  <a:pt x="651652" y="707886"/>
                </a:cubicBezTo>
                <a:cubicBezTo>
                  <a:pt x="444643" y="743147"/>
                  <a:pt x="174464" y="675316"/>
                  <a:pt x="0" y="707886"/>
                </a:cubicBezTo>
                <a:cubicBezTo>
                  <a:pt x="2989" y="565220"/>
                  <a:pt x="-10503" y="512019"/>
                  <a:pt x="0" y="375180"/>
                </a:cubicBezTo>
                <a:cubicBezTo>
                  <a:pt x="10503" y="238341"/>
                  <a:pt x="-11506" y="161121"/>
                  <a:pt x="0" y="0"/>
                </a:cubicBezTo>
                <a:close/>
              </a:path>
            </a:pathLst>
          </a:custGeom>
          <a:solidFill>
            <a:schemeClr val="bg1"/>
          </a:solidFill>
          <a:ln w="28575">
            <a:solidFill>
              <a:schemeClr val="tx1"/>
            </a:solidFill>
            <a:prstDash val="dash"/>
            <a:extLst>
              <a:ext uri="{C807C97D-BFC1-408E-A445-0C87EB9F89A2}">
                <ask:lineSketchStyleProps xmlns="" xmlns:ask="http://schemas.microsoft.com/office/drawing/2018/sketchyshape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C00000"/>
                </a:solidFill>
                <a:latin typeface="Calibri"/>
                <a:ea typeface="微软雅黑" panose="020B0503020204020204" pitchFamily="34" charset="-122"/>
              </a:rPr>
              <a:t>Đầy</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đủ</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các</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yếu</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tố</a:t>
            </a:r>
            <a:endParaRPr kumimoji="0" lang="zh-CN" altLang="en-US" sz="4000" b="1" i="0" u="none" strike="noStrike" kern="1200" cap="none" spc="0" normalizeH="0" baseline="0" noProof="0" dirty="0">
              <a:ln>
                <a:noFill/>
              </a:ln>
              <a:solidFill>
                <a:srgbClr val="C00000"/>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15097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Picture 5">
            <a:extLst>
              <a:ext uri="{FF2B5EF4-FFF2-40B4-BE49-F238E27FC236}">
                <a16:creationId xmlns:a16="http://schemas.microsoft.com/office/drawing/2014/main" id="{AAE6C1BC-641C-48CA-B23E-D089D0CDCBA4}"/>
              </a:ext>
            </a:extLst>
          </p:cNvPr>
          <p:cNvPicPr>
            <a:picLocks noChangeAspect="1"/>
          </p:cNvPicPr>
          <p:nvPr/>
        </p:nvPicPr>
        <p:blipFill>
          <a:blip r:embed="rId4"/>
          <a:stretch>
            <a:fillRect/>
          </a:stretch>
        </p:blipFill>
        <p:spPr>
          <a:xfrm>
            <a:off x="3613560" y="684301"/>
            <a:ext cx="4967241" cy="3445909"/>
          </a:xfrm>
          <a:prstGeom prst="rect">
            <a:avLst/>
          </a:prstGeom>
        </p:spPr>
      </p:pic>
      <p:sp>
        <p:nvSpPr>
          <p:cNvPr id="7" name="文本框 4">
            <a:extLst>
              <a:ext uri="{FF2B5EF4-FFF2-40B4-BE49-F238E27FC236}">
                <a16:creationId xmlns:a16="http://schemas.microsoft.com/office/drawing/2014/main" id="{D08AE99E-0CF4-2DD4-35B4-FF21390EB94B}"/>
              </a:ext>
            </a:extLst>
          </p:cNvPr>
          <p:cNvSpPr txBox="1"/>
          <p:nvPr/>
        </p:nvSpPr>
        <p:spPr>
          <a:xfrm>
            <a:off x="4048018" y="4319638"/>
            <a:ext cx="4736389" cy="707886"/>
          </a:xfrm>
          <a:custGeom>
            <a:avLst/>
            <a:gdLst>
              <a:gd name="connsiteX0" fmla="*/ 0 w 4736389"/>
              <a:gd name="connsiteY0" fmla="*/ 0 h 707886"/>
              <a:gd name="connsiteX1" fmla="*/ 534535 w 4736389"/>
              <a:gd name="connsiteY1" fmla="*/ 0 h 707886"/>
              <a:gd name="connsiteX2" fmla="*/ 1163798 w 4736389"/>
              <a:gd name="connsiteY2" fmla="*/ 0 h 707886"/>
              <a:gd name="connsiteX3" fmla="*/ 1935153 w 4736389"/>
              <a:gd name="connsiteY3" fmla="*/ 0 h 707886"/>
              <a:gd name="connsiteX4" fmla="*/ 2564416 w 4736389"/>
              <a:gd name="connsiteY4" fmla="*/ 0 h 707886"/>
              <a:gd name="connsiteX5" fmla="*/ 3288407 w 4736389"/>
              <a:gd name="connsiteY5" fmla="*/ 0 h 707886"/>
              <a:gd name="connsiteX6" fmla="*/ 4059762 w 4736389"/>
              <a:gd name="connsiteY6" fmla="*/ 0 h 707886"/>
              <a:gd name="connsiteX7" fmla="*/ 4736389 w 4736389"/>
              <a:gd name="connsiteY7" fmla="*/ 0 h 707886"/>
              <a:gd name="connsiteX8" fmla="*/ 4736389 w 4736389"/>
              <a:gd name="connsiteY8" fmla="*/ 332706 h 707886"/>
              <a:gd name="connsiteX9" fmla="*/ 4736389 w 4736389"/>
              <a:gd name="connsiteY9" fmla="*/ 707886 h 707886"/>
              <a:gd name="connsiteX10" fmla="*/ 4107126 w 4736389"/>
              <a:gd name="connsiteY10" fmla="*/ 707886 h 707886"/>
              <a:gd name="connsiteX11" fmla="*/ 3477863 w 4736389"/>
              <a:gd name="connsiteY11" fmla="*/ 707886 h 707886"/>
              <a:gd name="connsiteX12" fmla="*/ 2753872 w 4736389"/>
              <a:gd name="connsiteY12" fmla="*/ 707886 h 707886"/>
              <a:gd name="connsiteX13" fmla="*/ 2029881 w 4736389"/>
              <a:gd name="connsiteY13" fmla="*/ 707886 h 707886"/>
              <a:gd name="connsiteX14" fmla="*/ 1258526 w 4736389"/>
              <a:gd name="connsiteY14" fmla="*/ 707886 h 707886"/>
              <a:gd name="connsiteX15" fmla="*/ 0 w 4736389"/>
              <a:gd name="connsiteY15" fmla="*/ 707886 h 707886"/>
              <a:gd name="connsiteX16" fmla="*/ 0 w 4736389"/>
              <a:gd name="connsiteY16" fmla="*/ 368101 h 707886"/>
              <a:gd name="connsiteX17" fmla="*/ 0 w 4736389"/>
              <a:gd name="connsiteY17"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36389" h="707886" fill="none" extrusionOk="0">
                <a:moveTo>
                  <a:pt x="0" y="0"/>
                </a:moveTo>
                <a:cubicBezTo>
                  <a:pt x="266752" y="19147"/>
                  <a:pt x="383284" y="8755"/>
                  <a:pt x="534535" y="0"/>
                </a:cubicBezTo>
                <a:cubicBezTo>
                  <a:pt x="685786" y="-8755"/>
                  <a:pt x="952327" y="23407"/>
                  <a:pt x="1163798" y="0"/>
                </a:cubicBezTo>
                <a:cubicBezTo>
                  <a:pt x="1375269" y="-23407"/>
                  <a:pt x="1737581" y="-6558"/>
                  <a:pt x="1935153" y="0"/>
                </a:cubicBezTo>
                <a:cubicBezTo>
                  <a:pt x="2132725" y="6558"/>
                  <a:pt x="2364827" y="-14171"/>
                  <a:pt x="2564416" y="0"/>
                </a:cubicBezTo>
                <a:cubicBezTo>
                  <a:pt x="2764005" y="14171"/>
                  <a:pt x="2958995" y="7844"/>
                  <a:pt x="3288407" y="0"/>
                </a:cubicBezTo>
                <a:cubicBezTo>
                  <a:pt x="3617819" y="-7844"/>
                  <a:pt x="3722127" y="4072"/>
                  <a:pt x="4059762" y="0"/>
                </a:cubicBezTo>
                <a:cubicBezTo>
                  <a:pt x="4397397" y="-4072"/>
                  <a:pt x="4401103" y="4369"/>
                  <a:pt x="4736389" y="0"/>
                </a:cubicBezTo>
                <a:cubicBezTo>
                  <a:pt x="4732983" y="98090"/>
                  <a:pt x="4745594" y="184222"/>
                  <a:pt x="4736389" y="332706"/>
                </a:cubicBezTo>
                <a:cubicBezTo>
                  <a:pt x="4727184" y="481190"/>
                  <a:pt x="4751438" y="524982"/>
                  <a:pt x="4736389" y="707886"/>
                </a:cubicBezTo>
                <a:cubicBezTo>
                  <a:pt x="4562045" y="694996"/>
                  <a:pt x="4266058" y="676943"/>
                  <a:pt x="4107126" y="707886"/>
                </a:cubicBezTo>
                <a:cubicBezTo>
                  <a:pt x="3948194" y="738829"/>
                  <a:pt x="3629519" y="687814"/>
                  <a:pt x="3477863" y="707886"/>
                </a:cubicBezTo>
                <a:cubicBezTo>
                  <a:pt x="3326207" y="727958"/>
                  <a:pt x="2957080" y="702311"/>
                  <a:pt x="2753872" y="707886"/>
                </a:cubicBezTo>
                <a:cubicBezTo>
                  <a:pt x="2550664" y="713461"/>
                  <a:pt x="2351581" y="737549"/>
                  <a:pt x="2029881" y="707886"/>
                </a:cubicBezTo>
                <a:cubicBezTo>
                  <a:pt x="1708181" y="678223"/>
                  <a:pt x="1465911" y="670406"/>
                  <a:pt x="1258526" y="707886"/>
                </a:cubicBezTo>
                <a:cubicBezTo>
                  <a:pt x="1051142" y="745366"/>
                  <a:pt x="510097" y="731002"/>
                  <a:pt x="0" y="707886"/>
                </a:cubicBezTo>
                <a:cubicBezTo>
                  <a:pt x="9941" y="635507"/>
                  <a:pt x="-11846" y="441414"/>
                  <a:pt x="0" y="368101"/>
                </a:cubicBezTo>
                <a:cubicBezTo>
                  <a:pt x="11846" y="294789"/>
                  <a:pt x="15448" y="103817"/>
                  <a:pt x="0" y="0"/>
                </a:cubicBezTo>
                <a:close/>
              </a:path>
              <a:path w="4736389" h="707886" stroke="0" extrusionOk="0">
                <a:moveTo>
                  <a:pt x="0" y="0"/>
                </a:moveTo>
                <a:cubicBezTo>
                  <a:pt x="207938" y="21823"/>
                  <a:pt x="410108" y="-15985"/>
                  <a:pt x="771355" y="0"/>
                </a:cubicBezTo>
                <a:cubicBezTo>
                  <a:pt x="1132602" y="15985"/>
                  <a:pt x="1372132" y="8780"/>
                  <a:pt x="1542710" y="0"/>
                </a:cubicBezTo>
                <a:cubicBezTo>
                  <a:pt x="1713289" y="-8780"/>
                  <a:pt x="2055166" y="23705"/>
                  <a:pt x="2314064" y="0"/>
                </a:cubicBezTo>
                <a:cubicBezTo>
                  <a:pt x="2572962" y="-23705"/>
                  <a:pt x="2754492" y="18875"/>
                  <a:pt x="3038055" y="0"/>
                </a:cubicBezTo>
                <a:cubicBezTo>
                  <a:pt x="3321618" y="-18875"/>
                  <a:pt x="3449311" y="-10463"/>
                  <a:pt x="3619954" y="0"/>
                </a:cubicBezTo>
                <a:cubicBezTo>
                  <a:pt x="3790597" y="10463"/>
                  <a:pt x="4443620" y="43706"/>
                  <a:pt x="4736389" y="0"/>
                </a:cubicBezTo>
                <a:cubicBezTo>
                  <a:pt x="4730989" y="144780"/>
                  <a:pt x="4753619" y="277415"/>
                  <a:pt x="4736389" y="346864"/>
                </a:cubicBezTo>
                <a:cubicBezTo>
                  <a:pt x="4719159" y="416313"/>
                  <a:pt x="4751490" y="580784"/>
                  <a:pt x="4736389" y="707886"/>
                </a:cubicBezTo>
                <a:cubicBezTo>
                  <a:pt x="4534608" y="718752"/>
                  <a:pt x="4350643" y="715008"/>
                  <a:pt x="4201854" y="707886"/>
                </a:cubicBezTo>
                <a:cubicBezTo>
                  <a:pt x="4053065" y="700764"/>
                  <a:pt x="3758602" y="686427"/>
                  <a:pt x="3572591" y="707886"/>
                </a:cubicBezTo>
                <a:cubicBezTo>
                  <a:pt x="3386580" y="729345"/>
                  <a:pt x="3143055" y="730058"/>
                  <a:pt x="2848600" y="707886"/>
                </a:cubicBezTo>
                <a:cubicBezTo>
                  <a:pt x="2554145" y="685714"/>
                  <a:pt x="2347787" y="675902"/>
                  <a:pt x="2077245" y="707886"/>
                </a:cubicBezTo>
                <a:cubicBezTo>
                  <a:pt x="1806703" y="739870"/>
                  <a:pt x="1668553" y="732587"/>
                  <a:pt x="1353254" y="707886"/>
                </a:cubicBezTo>
                <a:cubicBezTo>
                  <a:pt x="1037955" y="683185"/>
                  <a:pt x="949271" y="720787"/>
                  <a:pt x="818719" y="707886"/>
                </a:cubicBezTo>
                <a:cubicBezTo>
                  <a:pt x="688168" y="694985"/>
                  <a:pt x="242189" y="723612"/>
                  <a:pt x="0" y="707886"/>
                </a:cubicBezTo>
                <a:cubicBezTo>
                  <a:pt x="800" y="581987"/>
                  <a:pt x="5677" y="517850"/>
                  <a:pt x="0" y="339785"/>
                </a:cubicBezTo>
                <a:cubicBezTo>
                  <a:pt x="-5677" y="161720"/>
                  <a:pt x="4284" y="103594"/>
                  <a:pt x="0" y="0"/>
                </a:cubicBezTo>
                <a:close/>
              </a:path>
            </a:pathLst>
          </a:custGeom>
          <a:solidFill>
            <a:schemeClr val="bg1"/>
          </a:solidFill>
          <a:ln w="28575">
            <a:solidFill>
              <a:schemeClr val="tx1"/>
            </a:solidFill>
            <a:prstDash val="dash"/>
            <a:extLst>
              <a:ext uri="{C807C97D-BFC1-408E-A445-0C87EB9F89A2}">
                <ask:lineSketchStyleProps xmlns="" xmlns:ask="http://schemas.microsoft.com/office/drawing/2018/sketchyshape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C00000"/>
                </a:solidFill>
                <a:latin typeface="Calibri"/>
                <a:ea typeface="微软雅黑" panose="020B0503020204020204" pitchFamily="34" charset="-122"/>
              </a:rPr>
              <a:t>Thiếu</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chất</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khoáng</a:t>
            </a:r>
            <a:endParaRPr kumimoji="0" lang="zh-CN" altLang="en-US" sz="4000" b="1" i="0" u="none" strike="noStrike" kern="1200" cap="none" spc="0" normalizeH="0" baseline="0" noProof="0" dirty="0">
              <a:ln>
                <a:noFill/>
              </a:ln>
              <a:solidFill>
                <a:srgbClr val="C00000"/>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7750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DF22F53-8FC4-4E9F-B31A-83F135E3C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1C7DA4AD-7AA3-4915-A957-1661220735AE}"/>
              </a:ext>
            </a:extLst>
          </p:cNvPr>
          <p:cNvSpPr/>
          <p:nvPr/>
        </p:nvSpPr>
        <p:spPr>
          <a:xfrm>
            <a:off x="266700" y="152400"/>
            <a:ext cx="11620500" cy="655320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2" name="图片 8">
            <a:extLst>
              <a:ext uri="{FF2B5EF4-FFF2-40B4-BE49-F238E27FC236}">
                <a16:creationId xmlns:a16="http://schemas.microsoft.com/office/drawing/2014/main" id="{DABF2E95-D762-4D6A-BAD3-4B2ABB8B61D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879282" y="-30480"/>
            <a:ext cx="1465118" cy="1828800"/>
          </a:xfrm>
          <a:prstGeom prst="rect">
            <a:avLst/>
          </a:prstGeom>
        </p:spPr>
      </p:pic>
      <p:pic>
        <p:nvPicPr>
          <p:cNvPr id="16" name="Picture 15" descr="A picture containing flower, plant&#10;&#10;Description automatically generated">
            <a:extLst>
              <a:ext uri="{FF2B5EF4-FFF2-40B4-BE49-F238E27FC236}">
                <a16:creationId xmlns:a16="http://schemas.microsoft.com/office/drawing/2014/main" id="{53FF2697-7412-4645-97EA-A6B36765F9B7}"/>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r="50877"/>
          <a:stretch/>
        </p:blipFill>
        <p:spPr>
          <a:xfrm flipH="1">
            <a:off x="9721516" y="1828799"/>
            <a:ext cx="2470484" cy="5029200"/>
          </a:xfrm>
          <a:prstGeom prst="rect">
            <a:avLst/>
          </a:prstGeom>
        </p:spPr>
      </p:pic>
      <p:pic>
        <p:nvPicPr>
          <p:cNvPr id="17" name="Picture 16" descr="A picture containing flower, plant&#10;&#10;Description automatically generated">
            <a:extLst>
              <a:ext uri="{FF2B5EF4-FFF2-40B4-BE49-F238E27FC236}">
                <a16:creationId xmlns:a16="http://schemas.microsoft.com/office/drawing/2014/main" id="{961181FE-99DE-49EE-ACC1-01E642662E7C}"/>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56619"/>
          <a:stretch/>
        </p:blipFill>
        <p:spPr>
          <a:xfrm flipH="1">
            <a:off x="0" y="1828799"/>
            <a:ext cx="2181726" cy="5029200"/>
          </a:xfrm>
          <a:prstGeom prst="rect">
            <a:avLst/>
          </a:prstGeom>
        </p:spPr>
      </p:pic>
      <p:pic>
        <p:nvPicPr>
          <p:cNvPr id="26" name="Picture 8" descr="900+ (JENS)- BUTTERFLIES ideas | butterfly art, butterfly, beautiful  butterflies">
            <a:extLst>
              <a:ext uri="{FF2B5EF4-FFF2-40B4-BE49-F238E27FC236}">
                <a16:creationId xmlns:a16="http://schemas.microsoft.com/office/drawing/2014/main" id="{05FA1937-3A59-4D31-8E8A-EB2FF5F24D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0088880" y="-1201"/>
            <a:ext cx="2103120" cy="210312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50D8BA5-D95E-D0E5-199F-BBAD93785551}"/>
              </a:ext>
            </a:extLst>
          </p:cNvPr>
          <p:cNvGrpSpPr/>
          <p:nvPr/>
        </p:nvGrpSpPr>
        <p:grpSpPr>
          <a:xfrm>
            <a:off x="2157572" y="575355"/>
            <a:ext cx="7767263" cy="6044053"/>
            <a:chOff x="6881361" y="1450487"/>
            <a:chExt cx="6516336" cy="5070651"/>
          </a:xfrm>
        </p:grpSpPr>
        <p:sp>
          <p:nvSpPr>
            <p:cNvPr id="4" name="Rectangle: Rounded Corners 3">
              <a:extLst>
                <a:ext uri="{FF2B5EF4-FFF2-40B4-BE49-F238E27FC236}">
                  <a16:creationId xmlns:a16="http://schemas.microsoft.com/office/drawing/2014/main" id="{7353DCE3-91C4-189E-AB4D-5375B1D00855}"/>
                </a:ext>
              </a:extLst>
            </p:cNvPr>
            <p:cNvSpPr/>
            <p:nvPr/>
          </p:nvSpPr>
          <p:spPr>
            <a:xfrm>
              <a:off x="6881361" y="1450487"/>
              <a:ext cx="6516336" cy="2724998"/>
            </a:xfrm>
            <a:custGeom>
              <a:avLst/>
              <a:gdLst>
                <a:gd name="connsiteX0" fmla="*/ 0 w 6516336"/>
                <a:gd name="connsiteY0" fmla="*/ 454175 h 2724998"/>
                <a:gd name="connsiteX1" fmla="*/ 454175 w 6516336"/>
                <a:gd name="connsiteY1" fmla="*/ 0 h 2724998"/>
                <a:gd name="connsiteX2" fmla="*/ 6062161 w 6516336"/>
                <a:gd name="connsiteY2" fmla="*/ 0 h 2724998"/>
                <a:gd name="connsiteX3" fmla="*/ 6516336 w 6516336"/>
                <a:gd name="connsiteY3" fmla="*/ 454175 h 2724998"/>
                <a:gd name="connsiteX4" fmla="*/ 6516336 w 6516336"/>
                <a:gd name="connsiteY4" fmla="*/ 2270823 h 2724998"/>
                <a:gd name="connsiteX5" fmla="*/ 6062161 w 6516336"/>
                <a:gd name="connsiteY5" fmla="*/ 2724998 h 2724998"/>
                <a:gd name="connsiteX6" fmla="*/ 454175 w 6516336"/>
                <a:gd name="connsiteY6" fmla="*/ 2724998 h 2724998"/>
                <a:gd name="connsiteX7" fmla="*/ 0 w 6516336"/>
                <a:gd name="connsiteY7" fmla="*/ 2270823 h 2724998"/>
                <a:gd name="connsiteX8" fmla="*/ 0 w 6516336"/>
                <a:gd name="connsiteY8" fmla="*/ 454175 h 272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336" h="2724998" fill="none" extrusionOk="0">
                  <a:moveTo>
                    <a:pt x="0" y="454175"/>
                  </a:moveTo>
                  <a:cubicBezTo>
                    <a:pt x="1822" y="252659"/>
                    <a:pt x="210714" y="12374"/>
                    <a:pt x="454175" y="0"/>
                  </a:cubicBezTo>
                  <a:cubicBezTo>
                    <a:pt x="2266784" y="72427"/>
                    <a:pt x="4291600" y="61419"/>
                    <a:pt x="6062161" y="0"/>
                  </a:cubicBezTo>
                  <a:cubicBezTo>
                    <a:pt x="6311833" y="-7999"/>
                    <a:pt x="6497523" y="197651"/>
                    <a:pt x="6516336" y="454175"/>
                  </a:cubicBezTo>
                  <a:cubicBezTo>
                    <a:pt x="6523551" y="851661"/>
                    <a:pt x="6418632" y="1388606"/>
                    <a:pt x="6516336" y="2270823"/>
                  </a:cubicBezTo>
                  <a:cubicBezTo>
                    <a:pt x="6524827" y="2478562"/>
                    <a:pt x="6299813" y="2710221"/>
                    <a:pt x="6062161" y="2724998"/>
                  </a:cubicBezTo>
                  <a:cubicBezTo>
                    <a:pt x="4316686" y="2754825"/>
                    <a:pt x="2695146" y="2645692"/>
                    <a:pt x="454175" y="2724998"/>
                  </a:cubicBezTo>
                  <a:cubicBezTo>
                    <a:pt x="232384" y="2721715"/>
                    <a:pt x="-25852" y="2526769"/>
                    <a:pt x="0" y="2270823"/>
                  </a:cubicBezTo>
                  <a:cubicBezTo>
                    <a:pt x="112750" y="1842436"/>
                    <a:pt x="-37861" y="860948"/>
                    <a:pt x="0" y="454175"/>
                  </a:cubicBezTo>
                  <a:close/>
                </a:path>
                <a:path w="6516336" h="2724998" stroke="0" extrusionOk="0">
                  <a:moveTo>
                    <a:pt x="0" y="454175"/>
                  </a:moveTo>
                  <a:cubicBezTo>
                    <a:pt x="10819" y="206290"/>
                    <a:pt x="212982" y="20087"/>
                    <a:pt x="454175" y="0"/>
                  </a:cubicBezTo>
                  <a:cubicBezTo>
                    <a:pt x="3098758" y="123000"/>
                    <a:pt x="3865315" y="-96860"/>
                    <a:pt x="6062161" y="0"/>
                  </a:cubicBezTo>
                  <a:cubicBezTo>
                    <a:pt x="6273794" y="-29877"/>
                    <a:pt x="6523267" y="189369"/>
                    <a:pt x="6516336" y="454175"/>
                  </a:cubicBezTo>
                  <a:cubicBezTo>
                    <a:pt x="6671051" y="711186"/>
                    <a:pt x="6530703" y="1737233"/>
                    <a:pt x="6516336" y="2270823"/>
                  </a:cubicBezTo>
                  <a:cubicBezTo>
                    <a:pt x="6501823" y="2526915"/>
                    <a:pt x="6289445" y="2721144"/>
                    <a:pt x="6062161" y="2724998"/>
                  </a:cubicBezTo>
                  <a:cubicBezTo>
                    <a:pt x="5055395" y="2564291"/>
                    <a:pt x="1237511" y="2764665"/>
                    <a:pt x="454175" y="2724998"/>
                  </a:cubicBezTo>
                  <a:cubicBezTo>
                    <a:pt x="170186" y="2718302"/>
                    <a:pt x="-3973" y="2519857"/>
                    <a:pt x="0" y="2270823"/>
                  </a:cubicBezTo>
                  <a:cubicBezTo>
                    <a:pt x="-128569" y="1471805"/>
                    <a:pt x="-53439" y="1056309"/>
                    <a:pt x="0" y="454175"/>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algn="ct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Dự</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đoán</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Cây</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1,2,3,5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sẽ</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chết</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cây</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4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sống</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phát</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triển</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khỏe</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mạnh</a:t>
              </a:r>
              <a:endPar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24243620-2511-44B6-821D-D6777F6E1CA3}"/>
                </a:ext>
              </a:extLst>
            </p:cNvPr>
            <p:cNvGrpSpPr/>
            <p:nvPr/>
          </p:nvGrpSpPr>
          <p:grpSpPr>
            <a:xfrm>
              <a:off x="8001897" y="3789019"/>
              <a:ext cx="3807499" cy="2732119"/>
              <a:chOff x="1197026" y="4232126"/>
              <a:chExt cx="3751815" cy="2630711"/>
            </a:xfrm>
          </p:grpSpPr>
          <p:pic>
            <p:nvPicPr>
              <p:cNvPr id="7" name="Picture 6">
                <a:extLst>
                  <a:ext uri="{FF2B5EF4-FFF2-40B4-BE49-F238E27FC236}">
                    <a16:creationId xmlns:a16="http://schemas.microsoft.com/office/drawing/2014/main" id="{5CA552C4-ACEE-AB25-D787-BED9709F8342}"/>
                  </a:ext>
                </a:extLst>
              </p:cNvPr>
              <p:cNvPicPr>
                <a:picLocks noChangeAspect="1"/>
              </p:cNvPicPr>
              <p:nvPr/>
            </p:nvPicPr>
            <p:blipFill>
              <a:blip r:embed="rId9"/>
              <a:stretch>
                <a:fillRect/>
              </a:stretch>
            </p:blipFill>
            <p:spPr>
              <a:xfrm>
                <a:off x="2901180" y="4246637"/>
                <a:ext cx="2047661" cy="2616200"/>
              </a:xfrm>
              <a:prstGeom prst="rect">
                <a:avLst/>
              </a:prstGeom>
            </p:spPr>
          </p:pic>
          <p:pic>
            <p:nvPicPr>
              <p:cNvPr id="8" name="Picture 7">
                <a:extLst>
                  <a:ext uri="{FF2B5EF4-FFF2-40B4-BE49-F238E27FC236}">
                    <a16:creationId xmlns:a16="http://schemas.microsoft.com/office/drawing/2014/main" id="{A64E2021-6433-9601-31A9-4B40041E1564}"/>
                  </a:ext>
                </a:extLst>
              </p:cNvPr>
              <p:cNvPicPr>
                <a:picLocks noChangeAspect="1"/>
              </p:cNvPicPr>
              <p:nvPr/>
            </p:nvPicPr>
            <p:blipFill>
              <a:blip r:embed="rId10"/>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2191569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90"/>
                                          </p:val>
                                        </p:tav>
                                        <p:tav tm="100000">
                                          <p:val>
                                            <p:fltVal val="0"/>
                                          </p:val>
                                        </p:tav>
                                      </p:tavLst>
                                    </p:anim>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32" presetClass="emph" presetSubtype="0" fill="hold" nodeType="withEffect">
                                  <p:stCondLst>
                                    <p:cond delay="0"/>
                                  </p:stCondLst>
                                  <p:childTnLst>
                                    <p:animRot by="120000">
                                      <p:cBhvr>
                                        <p:cTn id="19" dur="100" fill="hold">
                                          <p:stCondLst>
                                            <p:cond delay="0"/>
                                          </p:stCondLst>
                                        </p:cTn>
                                        <p:tgtEl>
                                          <p:spTgt spid="2"/>
                                        </p:tgtEl>
                                        <p:attrNameLst>
                                          <p:attrName>r</p:attrName>
                                        </p:attrNameLst>
                                      </p:cBhvr>
                                    </p:animRot>
                                    <p:animRot by="-240000">
                                      <p:cBhvr>
                                        <p:cTn id="20" dur="200" fill="hold">
                                          <p:stCondLst>
                                            <p:cond delay="200"/>
                                          </p:stCondLst>
                                        </p:cTn>
                                        <p:tgtEl>
                                          <p:spTgt spid="2"/>
                                        </p:tgtEl>
                                        <p:attrNameLst>
                                          <p:attrName>r</p:attrName>
                                        </p:attrNameLst>
                                      </p:cBhvr>
                                    </p:animRot>
                                    <p:animRot by="240000">
                                      <p:cBhvr>
                                        <p:cTn id="21" dur="200" fill="hold">
                                          <p:stCondLst>
                                            <p:cond delay="400"/>
                                          </p:stCondLst>
                                        </p:cTn>
                                        <p:tgtEl>
                                          <p:spTgt spid="2"/>
                                        </p:tgtEl>
                                        <p:attrNameLst>
                                          <p:attrName>r</p:attrName>
                                        </p:attrNameLst>
                                      </p:cBhvr>
                                    </p:animRot>
                                    <p:animRot by="-240000">
                                      <p:cBhvr>
                                        <p:cTn id="22" dur="200" fill="hold">
                                          <p:stCondLst>
                                            <p:cond delay="600"/>
                                          </p:stCondLst>
                                        </p:cTn>
                                        <p:tgtEl>
                                          <p:spTgt spid="2"/>
                                        </p:tgtEl>
                                        <p:attrNameLst>
                                          <p:attrName>r</p:attrName>
                                        </p:attrNameLst>
                                      </p:cBhvr>
                                    </p:animRot>
                                    <p:animRot by="120000">
                                      <p:cBhvr>
                                        <p:cTn id="23" dur="200" fill="hold">
                                          <p:stCondLst>
                                            <p:cond delay="800"/>
                                          </p:stCondLst>
                                        </p:cTn>
                                        <p:tgtEl>
                                          <p:spTgt spid="2"/>
                                        </p:tgtEl>
                                        <p:attrNameLst>
                                          <p:attrName>r</p:attrName>
                                        </p:attrNameLst>
                                      </p:cBhvr>
                                    </p:animRot>
                                  </p:childTnLst>
                                  <p:subTnLst>
                                    <p:audio>
                                      <p:cMediaNode>
                                        <p:cTn display="0" masterRel="sameClick">
                                          <p:stCondLst>
                                            <p:cond evt="begin" delay="0">
                                              <p:tn val="18"/>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179</TotalTime>
  <Words>629</Words>
  <Application>Microsoft Office PowerPoint</Application>
  <PresentationFormat>Widescreen</PresentationFormat>
  <Paragraphs>57</Paragraphs>
  <Slides>23</Slides>
  <Notes>18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微软雅黑</vt:lpstr>
      <vt:lpstr>#9Slide03 Arima Madurai Medium</vt:lpstr>
      <vt:lpstr>Arial</vt:lpstr>
      <vt:lpstr>Calibri</vt:lpstr>
      <vt:lpstr>Cambria</vt:lpstr>
      <vt:lpstr>等线</vt:lpstr>
      <vt:lpstr>等线 Light</vt:lpstr>
      <vt:lpstr>Times New Roman</vt:lpstr>
      <vt:lpstr>仓耳章鱼小丸子体 W01</vt:lpstr>
      <vt:lpstr>思源黑体 CN</vt:lpstr>
      <vt:lpstr>1_Office Theme</vt:lpstr>
      <vt:lpstr>千图网拥有20W+精美PPT模板 更多PPT模板下载至：www.58pic.com/office/ppt​​</vt:lpstr>
      <vt:lpstr>1_千图网拥有20W+精美PPT模板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46</cp:revision>
  <dcterms:created xsi:type="dcterms:W3CDTF">2023-10-02T01:08:12Z</dcterms:created>
  <dcterms:modified xsi:type="dcterms:W3CDTF">2024-12-13T05:13:28Z</dcterms:modified>
  <cp:category>9Slide.vn</cp:category>
</cp:coreProperties>
</file>