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activeX/activeX1.xml" ContentType="application/vnd.ms-office.activeX+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2" r:id="rId6"/>
    <p:sldId id="263" r:id="rId7"/>
    <p:sldId id="264" r:id="rId8"/>
    <p:sldId id="265" r:id="rId9"/>
    <p:sldId id="266" r:id="rId10"/>
    <p:sldId id="267" r:id="rId11"/>
    <p:sldId id="270"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0909F-773B-40D3-932D-18AB56FE5AF0}"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83DA0-2E50-4A1C-8181-5420ED505788}" type="slidenum">
              <a:rPr lang="en-US" smtClean="0"/>
              <a:t>‹#›</a:t>
            </a:fld>
            <a:endParaRPr lang="en-US"/>
          </a:p>
        </p:txBody>
      </p:sp>
    </p:spTree>
    <p:extLst>
      <p:ext uri="{BB962C8B-B14F-4D97-AF65-F5344CB8AC3E}">
        <p14:creationId xmlns:p14="http://schemas.microsoft.com/office/powerpoint/2010/main" val="2236566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992711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20</a:t>
            </a:fld>
            <a:endParaRPr lang="en-US"/>
          </a:p>
        </p:txBody>
      </p:sp>
    </p:spTree>
    <p:extLst>
      <p:ext uri="{BB962C8B-B14F-4D97-AF65-F5344CB8AC3E}">
        <p14:creationId xmlns:p14="http://schemas.microsoft.com/office/powerpoint/2010/main" val="184029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00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3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5</a:t>
            </a:fld>
            <a:endParaRPr lang="en-US"/>
          </a:p>
        </p:txBody>
      </p:sp>
    </p:spTree>
    <p:extLst>
      <p:ext uri="{BB962C8B-B14F-4D97-AF65-F5344CB8AC3E}">
        <p14:creationId xmlns:p14="http://schemas.microsoft.com/office/powerpoint/2010/main" val="181583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5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707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218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48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989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17</a:t>
            </a:fld>
            <a:endParaRPr lang="en-US"/>
          </a:p>
        </p:txBody>
      </p:sp>
    </p:spTree>
    <p:extLst>
      <p:ext uri="{BB962C8B-B14F-4D97-AF65-F5344CB8AC3E}">
        <p14:creationId xmlns:p14="http://schemas.microsoft.com/office/powerpoint/2010/main" val="141383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19</a:t>
            </a:fld>
            <a:endParaRPr lang="en-US"/>
          </a:p>
        </p:txBody>
      </p:sp>
    </p:spTree>
    <p:extLst>
      <p:ext uri="{BB962C8B-B14F-4D97-AF65-F5344CB8AC3E}">
        <p14:creationId xmlns:p14="http://schemas.microsoft.com/office/powerpoint/2010/main" val="107008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0A07DB-1FA4-48D0-93F3-D3119E3C3C0D}"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2989620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A07DB-1FA4-48D0-93F3-D3119E3C3C0D}"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291483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A07DB-1FA4-48D0-93F3-D3119E3C3C0D}"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181037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48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9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74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26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50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711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570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15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A07DB-1FA4-48D0-93F3-D3119E3C3C0D}"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953845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717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76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461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26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29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00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5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848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94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0A07DB-1FA4-48D0-93F3-D3119E3C3C0D}"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3020852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21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567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224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814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218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927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931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679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83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0A07DB-1FA4-48D0-93F3-D3119E3C3C0D}"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214856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0A07DB-1FA4-48D0-93F3-D3119E3C3C0D}"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280848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0A07DB-1FA4-48D0-93F3-D3119E3C3C0D}"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5219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A07DB-1FA4-48D0-93F3-D3119E3C3C0D}"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1261699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0A07DB-1FA4-48D0-93F3-D3119E3C3C0D}"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151353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0A07DB-1FA4-48D0-93F3-D3119E3C3C0D}"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25CF7-33F4-416F-9023-94EC6C0B02C3}" type="slidenum">
              <a:rPr lang="en-US" smtClean="0"/>
              <a:t>‹#›</a:t>
            </a:fld>
            <a:endParaRPr lang="en-US"/>
          </a:p>
        </p:txBody>
      </p:sp>
    </p:spTree>
    <p:extLst>
      <p:ext uri="{BB962C8B-B14F-4D97-AF65-F5344CB8AC3E}">
        <p14:creationId xmlns:p14="http://schemas.microsoft.com/office/powerpoint/2010/main" val="27288213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A07DB-1FA4-48D0-93F3-D3119E3C3C0D}"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25CF7-33F4-416F-9023-94EC6C0B02C3}" type="slidenum">
              <a:rPr lang="en-US" smtClean="0"/>
              <a:t>‹#›</a:t>
            </a:fld>
            <a:endParaRPr lang="en-US"/>
          </a:p>
        </p:txBody>
      </p:sp>
    </p:spTree>
    <p:extLst>
      <p:ext uri="{BB962C8B-B14F-4D97-AF65-F5344CB8AC3E}">
        <p14:creationId xmlns:p14="http://schemas.microsoft.com/office/powerpoint/2010/main" val="1498008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3"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1.xml"/><Relationship Id="rId1" Type="http://schemas.openxmlformats.org/officeDocument/2006/relationships/tags" Target="../tags/tag1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ags" Target="../tags/tag1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5.xml"/><Relationship Id="rId1" Type="http://schemas.openxmlformats.org/officeDocument/2006/relationships/tags" Target="../tags/tag15.xml"/><Relationship Id="rId5" Type="http://schemas.openxmlformats.org/officeDocument/2006/relationships/image" Target="../media/image3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tags" Target="../tags/tag16.xml"/><Relationship Id="rId5" Type="http://schemas.microsoft.com/office/2007/relationships/hdphoto" Target="../media/hdphoto6.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1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30.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audio" Target="../media/audio2.wav"/><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21.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tags" Target="../tags/tag2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5.xml"/><Relationship Id="rId1" Type="http://schemas.openxmlformats.org/officeDocument/2006/relationships/tags" Target="../tags/tag25.xml"/><Relationship Id="rId5" Type="http://schemas.openxmlformats.org/officeDocument/2006/relationships/image" Target="../media/image40.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42.wmf"/><Relationship Id="rId2" Type="http://schemas.openxmlformats.org/officeDocument/2006/relationships/tags" Target="../tags/tag27.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7.xml"/><Relationship Id="rId1" Type="http://schemas.openxmlformats.org/officeDocument/2006/relationships/tags" Target="../tags/tag28.xml"/><Relationship Id="rId5" Type="http://schemas.openxmlformats.org/officeDocument/2006/relationships/image" Target="../media/image46.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tags" Target="../tags/tag29.xml"/><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8560" y="-216824"/>
            <a:ext cx="1523956" cy="1508868"/>
          </a:xfrm>
          <a:prstGeom prst="rect">
            <a:avLst/>
          </a:prstGeom>
        </p:spPr>
      </p:pic>
      <p:pic>
        <p:nvPicPr>
          <p:cNvPr id="18" name="图片 2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81433" y="4013589"/>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6"/>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7"/>
          <a:stretch>
            <a:fillRect/>
          </a:stretch>
        </p:blipFill>
        <p:spPr>
          <a:xfrm>
            <a:off x="0" y="769634"/>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8"/>
          <a:stretch>
            <a:fillRect/>
          </a:stretch>
        </p:blipFill>
        <p:spPr>
          <a:xfrm>
            <a:off x="2227180" y="399857"/>
            <a:ext cx="7783390" cy="3808484"/>
          </a:xfrm>
          <a:prstGeom prst="rect">
            <a:avLst/>
          </a:prstGeom>
        </p:spPr>
      </p:pic>
      <p:sp>
        <p:nvSpPr>
          <p:cNvPr id="3" name="Rectangle 2"/>
          <p:cNvSpPr/>
          <p:nvPr/>
        </p:nvSpPr>
        <p:spPr>
          <a:xfrm>
            <a:off x="3541264" y="2967335"/>
            <a:ext cx="5109476" cy="1200329"/>
          </a:xfrm>
          <a:prstGeom prst="rect">
            <a:avLst/>
          </a:prstGeom>
          <a:noFill/>
        </p:spPr>
        <p:txBody>
          <a:bodyPr wrap="none" lIns="91440" tIns="45720" rIns="91440" bIns="45720">
            <a:spAutoFit/>
          </a:bodyPr>
          <a:lstStyle/>
          <a:p>
            <a:pPr algn="ctr"/>
            <a:r>
              <a:rPr lang="en-US" sz="3600" b="1" cap="none" spc="0" smtClean="0">
                <a:ln w="0"/>
                <a:solidFill>
                  <a:srgbClr val="FF0000"/>
                </a:solidFill>
                <a:effectLst>
                  <a:outerShdw blurRad="38100" dist="25400" dir="5400000" algn="ctr" rotWithShape="0">
                    <a:srgbClr val="6E747A">
                      <a:alpha val="43000"/>
                    </a:srgbClr>
                  </a:outerShdw>
                </a:effectLst>
              </a:rPr>
              <a:t>GV: PHẠM THỊ KIM OANH</a:t>
            </a:r>
          </a:p>
          <a:p>
            <a:pPr algn="ctr"/>
            <a:r>
              <a:rPr lang="en-US" sz="3600" b="1" smtClean="0">
                <a:ln w="0"/>
                <a:solidFill>
                  <a:srgbClr val="FF0000"/>
                </a:solidFill>
                <a:effectLst>
                  <a:outerShdw blurRad="38100" dist="25400" dir="5400000" algn="ctr" rotWithShape="0">
                    <a:srgbClr val="6E747A">
                      <a:alpha val="43000"/>
                    </a:srgbClr>
                  </a:outerShdw>
                </a:effectLst>
              </a:rPr>
              <a:t>LỚP 4D</a:t>
            </a:r>
            <a:endParaRPr lang="en-US" sz="3600" b="1"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383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4"/>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78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6"/>
          <a:stretch>
            <a:fillRect/>
          </a:stretch>
        </p:blipFill>
        <p:spPr>
          <a:xfrm>
            <a:off x="3554557" y="306586"/>
            <a:ext cx="6151397" cy="1457070"/>
          </a:xfrm>
          <a:prstGeom prst="rect">
            <a:avLst/>
          </a:prstGeom>
        </p:spPr>
      </p:pic>
    </p:spTree>
    <p:custDataLst>
      <p:tags r:id="rId1"/>
    </p:custDataLst>
    <p:extLst>
      <p:ext uri="{BB962C8B-B14F-4D97-AF65-F5344CB8AC3E}">
        <p14:creationId xmlns:p14="http://schemas.microsoft.com/office/powerpoint/2010/main" val="32893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6"/>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7"/>
          <a:stretch>
            <a:fillRect/>
          </a:stretch>
        </p:blipFill>
        <p:spPr>
          <a:xfrm>
            <a:off x="790398" y="4298781"/>
            <a:ext cx="3576118" cy="2092002"/>
          </a:xfrm>
          <a:prstGeom prst="rect">
            <a:avLst/>
          </a:prstGeom>
        </p:spPr>
      </p:pic>
    </p:spTree>
    <p:custDataLst>
      <p:tags r:id="rId1"/>
    </p:custDataLst>
    <p:extLst>
      <p:ext uri="{BB962C8B-B14F-4D97-AF65-F5344CB8AC3E}">
        <p14:creationId xmlns:p14="http://schemas.microsoft.com/office/powerpoint/2010/main" val="5148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6"/>
          <a:stretch>
            <a:fillRect/>
          </a:stretch>
        </p:blipFill>
        <p:spPr>
          <a:xfrm>
            <a:off x="-107095" y="0"/>
            <a:ext cx="11985775" cy="993734"/>
          </a:xfrm>
          <a:prstGeom prst="rect">
            <a:avLst/>
          </a:prstGeom>
        </p:spPr>
      </p:pic>
    </p:spTree>
    <p:custDataLst>
      <p:tags r:id="rId1"/>
    </p:custDataLst>
    <p:extLst>
      <p:ext uri="{BB962C8B-B14F-4D97-AF65-F5344CB8AC3E}">
        <p14:creationId xmlns:p14="http://schemas.microsoft.com/office/powerpoint/2010/main" val="21769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5"/>
          <a:stretch>
            <a:fillRect/>
          </a:stretch>
        </p:blipFill>
        <p:spPr>
          <a:xfrm>
            <a:off x="916759" y="890084"/>
            <a:ext cx="9577646" cy="2365453"/>
          </a:xfrm>
          <a:prstGeom prst="rect">
            <a:avLst/>
          </a:prstGeom>
        </p:spPr>
      </p:pic>
    </p:spTree>
    <p:custDataLst>
      <p:tags r:id="rId1"/>
    </p:custDataLst>
    <p:extLst>
      <p:ext uri="{BB962C8B-B14F-4D97-AF65-F5344CB8AC3E}">
        <p14:creationId xmlns:p14="http://schemas.microsoft.com/office/powerpoint/2010/main" val="115858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4044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1943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299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342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custDataLst>
      <p:tags r:id="rId1"/>
    </p:custDataLst>
    <p:extLst>
      <p:ext uri="{BB962C8B-B14F-4D97-AF65-F5344CB8AC3E}">
        <p14:creationId xmlns:p14="http://schemas.microsoft.com/office/powerpoint/2010/main" val="25439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sp>
        <p:nvSpPr>
          <p:cNvPr id="6" name="Rectangle 5"/>
          <p:cNvSpPr/>
          <p:nvPr/>
        </p:nvSpPr>
        <p:spPr>
          <a:xfrm>
            <a:off x="1024481" y="1504588"/>
            <a:ext cx="10123714" cy="3170099"/>
          </a:xfrm>
          <a:prstGeom prst="rect">
            <a:avLst/>
          </a:prstGeom>
        </p:spPr>
        <p:txBody>
          <a:bodyPr wrap="square">
            <a:spAutoFit/>
          </a:bodyPr>
          <a:lstStyle/>
          <a:p>
            <a:pPr lvl="0" algn="just"/>
            <a:r>
              <a:rPr lang="vi-VN" sz="2500" b="1" dirty="0">
                <a:solidFill>
                  <a:srgbClr val="5B9BD5">
                    <a:lumMod val="50000"/>
                  </a:srgbClr>
                </a:solidFill>
                <a:latin typeface="Cambria" panose="02040503050406030204" pitchFamily="18" charset="0"/>
                <a:ea typeface="Cambria" panose="02040503050406030204" pitchFamily="18" charset="0"/>
              </a:rPr>
              <a:t>- Đọc đúng từ ngữ, câu, đoạn và toàn bộ câu chuyện Con trai người làm vườn. </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Biết đọc diễn cảm các đoạn hội thoại phù hợp với tâm lí,cảm xúc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Nhận biết được sự việc xảy ra trong câu chuyện. Hiểu suy nghĩ cảm xúc của nhân vật dựa vào hành động, việc làm và lời nói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Hiểu điều tác giả muốn nói qua câu truyện</a:t>
            </a:r>
            <a:r>
              <a:rPr lang="vi-VN" sz="2500" b="1" i="1" dirty="0">
                <a:solidFill>
                  <a:srgbClr val="5B9BD5">
                    <a:lumMod val="50000"/>
                  </a:srgbClr>
                </a:solidFill>
                <a:latin typeface="Cambria" panose="02040503050406030204" pitchFamily="18" charset="0"/>
                <a:ea typeface="Cambria" panose="02040503050406030204" pitchFamily="18" charset="0"/>
              </a:rPr>
              <a:t>: Cứ quyết tâm, kiên trì và cố gắng, chúng ta sẽ thực hiện được ước mơ của mình.</a:t>
            </a:r>
          </a:p>
        </p:txBody>
      </p:sp>
      <p:pic>
        <p:nvPicPr>
          <p:cNvPr id="7" name="Picture 6">
            <a:extLst>
              <a:ext uri="{FF2B5EF4-FFF2-40B4-BE49-F238E27FC236}">
                <a16:creationId xmlns:a16="http://schemas.microsoft.com/office/drawing/2014/main" id="{AEFCE47F-F65D-8A69-204A-48A404E1DC54}"/>
              </a:ext>
            </a:extLst>
          </p:cNvPr>
          <p:cNvPicPr>
            <a:picLocks noChangeAspect="1"/>
          </p:cNvPicPr>
          <p:nvPr/>
        </p:nvPicPr>
        <p:blipFill>
          <a:blip r:embed="rId4"/>
          <a:stretch>
            <a:fillRect/>
          </a:stretch>
        </p:blipFill>
        <p:spPr>
          <a:xfrm>
            <a:off x="2267589" y="0"/>
            <a:ext cx="6773243" cy="1261981"/>
          </a:xfrm>
          <a:prstGeom prst="rect">
            <a:avLst/>
          </a:prstGeom>
        </p:spPr>
      </p:pic>
    </p:spTree>
    <p:custDataLst>
      <p:tags r:id="rId1"/>
    </p:custDataLst>
    <p:extLst>
      <p:ext uri="{BB962C8B-B14F-4D97-AF65-F5344CB8AC3E}">
        <p14:creationId xmlns:p14="http://schemas.microsoft.com/office/powerpoint/2010/main" val="36581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6"/>
          <a:stretch>
            <a:fillRect/>
          </a:stretch>
        </p:blipFill>
        <p:spPr>
          <a:xfrm>
            <a:off x="3796991" y="223393"/>
            <a:ext cx="7803556" cy="2383743"/>
          </a:xfrm>
          <a:prstGeom prst="rect">
            <a:avLst/>
          </a:prstGeom>
        </p:spPr>
      </p:pic>
    </p:spTree>
    <p:custDataLst>
      <p:tags r:id="rId1"/>
    </p:custDataLst>
    <p:extLst>
      <p:ext uri="{BB962C8B-B14F-4D97-AF65-F5344CB8AC3E}">
        <p14:creationId xmlns:p14="http://schemas.microsoft.com/office/powerpoint/2010/main" val="26662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3"/>
          <a:stretch>
            <a:fillRect/>
          </a:stretch>
        </p:blipFill>
        <p:spPr>
          <a:xfrm>
            <a:off x="2052532" y="1420612"/>
            <a:ext cx="8004742" cy="2249619"/>
          </a:xfrm>
          <a:prstGeom prst="rect">
            <a:avLst/>
          </a:prstGeom>
        </p:spPr>
      </p:pic>
    </p:spTree>
    <p:custDataLst>
      <p:tags r:id="rId1"/>
    </p:custDataLst>
    <p:extLst>
      <p:ext uri="{BB962C8B-B14F-4D97-AF65-F5344CB8AC3E}">
        <p14:creationId xmlns:p14="http://schemas.microsoft.com/office/powerpoint/2010/main" val="286731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4"/>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en-VN" sz="8800" dirty="0">
              <a:solidFill>
                <a:sysClr val="windowText" lastClr="0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981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907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5"/>
          <a:stretch>
            <a:fillRect/>
          </a:stretch>
        </p:blipFill>
        <p:spPr>
          <a:xfrm>
            <a:off x="731285" y="741728"/>
            <a:ext cx="10955462" cy="2292295"/>
          </a:xfrm>
          <a:prstGeom prst="rect">
            <a:avLst/>
          </a:prstGeom>
        </p:spPr>
      </p:pic>
    </p:spTree>
    <p:custDataLst>
      <p:tags r:id="rId1"/>
    </p:custDataLst>
    <p:extLst>
      <p:ext uri="{BB962C8B-B14F-4D97-AF65-F5344CB8AC3E}">
        <p14:creationId xmlns:p14="http://schemas.microsoft.com/office/powerpoint/2010/main" val="109278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custDataLst>
      <p:tags r:id="rId1"/>
    </p:custDataLst>
    <p:extLst>
      <p:ext uri="{BB962C8B-B14F-4D97-AF65-F5344CB8AC3E}">
        <p14:creationId xmlns:p14="http://schemas.microsoft.com/office/powerpoint/2010/main" val="8681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5"/>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6"/>
          <a:stretch>
            <a:fillRect/>
          </a:stretch>
        </p:blipFill>
        <p:spPr>
          <a:xfrm>
            <a:off x="1322652" y="688200"/>
            <a:ext cx="9526841" cy="1284335"/>
          </a:xfrm>
          <a:prstGeom prst="rect">
            <a:avLst/>
          </a:prstGeom>
        </p:spPr>
      </p:pic>
    </p:spTree>
    <p:custDataLst>
      <p:tags r:id="rId2"/>
    </p:custDataLst>
    <p:controls>
      <mc:AlternateContent xmlns:mc="http://schemas.openxmlformats.org/markup-compatibility/2006">
        <mc:Choice xmlns:v="urn:schemas-microsoft-com:vml" Requires="v">
          <p:control spid="1029" name="TextBox1" r:id="rId3" imgW="5286240" imgH="1047600"/>
        </mc:Choice>
        <mc:Fallback>
          <p:control name="TextBox1" r:id="rId3"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7"/>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90292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85523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5"/>
          <a:stretch>
            <a:fillRect/>
          </a:stretch>
        </p:blipFill>
        <p:spPr>
          <a:xfrm>
            <a:off x="1756904" y="-256854"/>
            <a:ext cx="9181372" cy="4706520"/>
          </a:xfrm>
          <a:prstGeom prst="rect">
            <a:avLst/>
          </a:prstGeom>
        </p:spPr>
      </p:pic>
    </p:spTree>
    <p:custDataLst>
      <p:tags r:id="rId1"/>
    </p:custDataLst>
    <p:extLst>
      <p:ext uri="{BB962C8B-B14F-4D97-AF65-F5344CB8AC3E}">
        <p14:creationId xmlns:p14="http://schemas.microsoft.com/office/powerpoint/2010/main" val="7734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5"/>
          <a:stretch>
            <a:fillRect/>
          </a:stretch>
        </p:blipFill>
        <p:spPr>
          <a:xfrm>
            <a:off x="2289241" y="527359"/>
            <a:ext cx="10022693" cy="3865199"/>
          </a:xfrm>
          <a:prstGeom prst="rect">
            <a:avLst/>
          </a:prstGeom>
        </p:spPr>
      </p:pic>
    </p:spTree>
    <p:custDataLst>
      <p:tags r:id="rId1"/>
    </p:custDataLst>
    <p:extLst>
      <p:ext uri="{BB962C8B-B14F-4D97-AF65-F5344CB8AC3E}">
        <p14:creationId xmlns:p14="http://schemas.microsoft.com/office/powerpoint/2010/main" val="24851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7" name="图片 38">
            <a:extLst>
              <a:ext uri="{FF2B5EF4-FFF2-40B4-BE49-F238E27FC236}">
                <a16:creationId xmlns:a16="http://schemas.microsoft.com/office/drawing/2014/main" id="{E0F21CFA-4409-BB48-564F-E35F7AF073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18" name="Google Shape;1483;p40">
            <a:extLst>
              <a:ext uri="{FF2B5EF4-FFF2-40B4-BE49-F238E27FC236}">
                <a16:creationId xmlns:a16="http://schemas.microsoft.com/office/drawing/2014/main"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id="{C1C790B3-03AB-2C41-FA80-EF9406DC23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62" y="1592897"/>
            <a:ext cx="3894138" cy="3020639"/>
          </a:xfrm>
          <a:prstGeom prst="rect">
            <a:avLst/>
          </a:prstGeom>
          <a:noFill/>
          <a:ln>
            <a:noFill/>
          </a:ln>
        </p:spPr>
      </p:pic>
      <p:pic>
        <p:nvPicPr>
          <p:cNvPr id="20" name="Picture 19">
            <a:extLst>
              <a:ext uri="{FF2B5EF4-FFF2-40B4-BE49-F238E27FC236}">
                <a16:creationId xmlns:a16="http://schemas.microsoft.com/office/drawing/2014/main" id="{465F306E-43AD-49B4-BC54-BB202165508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2307" y="1611947"/>
            <a:ext cx="3638532" cy="295052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id="{2F9CBDC4-9086-C843-FE27-F689910727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7225" y="1619250"/>
            <a:ext cx="3762375" cy="2914650"/>
          </a:xfrm>
          <a:prstGeom prst="rect">
            <a:avLst/>
          </a:prstGeom>
          <a:noFill/>
          <a:ln>
            <a:noFill/>
          </a:ln>
        </p:spPr>
      </p:pic>
    </p:spTree>
    <p:custDataLst>
      <p:tags r:id="rId1"/>
    </p:custDataLst>
    <p:extLst>
      <p:ext uri="{BB962C8B-B14F-4D97-AF65-F5344CB8AC3E}">
        <p14:creationId xmlns:p14="http://schemas.microsoft.com/office/powerpoint/2010/main" val="353364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F194D46-0A01-4EE3-9F88-103A779029A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custDataLst>
      <p:tags r:id="rId1"/>
    </p:custDataLst>
    <p:extLst>
      <p:ext uri="{BB962C8B-B14F-4D97-AF65-F5344CB8AC3E}">
        <p14:creationId xmlns:p14="http://schemas.microsoft.com/office/powerpoint/2010/main" val="28106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5"/>
          <a:stretch>
            <a:fillRect/>
          </a:stretch>
        </p:blipFill>
        <p:spPr>
          <a:xfrm>
            <a:off x="333820" y="1204856"/>
            <a:ext cx="8401016" cy="2249619"/>
          </a:xfrm>
          <a:prstGeom prst="rect">
            <a:avLst/>
          </a:prstGeom>
        </p:spPr>
      </p:pic>
    </p:spTree>
    <p:custDataLst>
      <p:tags r:id="rId1"/>
    </p:custDataLst>
    <p:extLst>
      <p:ext uri="{BB962C8B-B14F-4D97-AF65-F5344CB8AC3E}">
        <p14:creationId xmlns:p14="http://schemas.microsoft.com/office/powerpoint/2010/main" val="8191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8"/>
          <a:stretch>
            <a:fillRect/>
          </a:stretch>
        </p:blipFill>
        <p:spPr>
          <a:xfrm>
            <a:off x="2147757" y="515818"/>
            <a:ext cx="7401185" cy="1292464"/>
          </a:xfrm>
          <a:prstGeom prst="rect">
            <a:avLst/>
          </a:prstGeom>
        </p:spPr>
      </p:pic>
    </p:spTree>
    <p:custDataLst>
      <p:tags r:id="rId1"/>
    </p:custDataLst>
    <p:extLst>
      <p:ext uri="{BB962C8B-B14F-4D97-AF65-F5344CB8AC3E}">
        <p14:creationId xmlns:p14="http://schemas.microsoft.com/office/powerpoint/2010/main" val="22812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494085"/>
          </a:xfrm>
          <a:prstGeom prst="rect">
            <a:avLst/>
          </a:prstGeom>
          <a:noFill/>
        </p:spPr>
        <p:txBody>
          <a:bodyPr wrap="square" rtlCol="0">
            <a:spAutoFit/>
          </a:bodyPr>
          <a:lstStyle/>
          <a:p>
            <a:pPr algn="ctr"/>
            <a:r>
              <a:rPr lang="it-IT" sz="2600" b="1" i="0" dirty="0">
                <a:solidFill>
                  <a:srgbClr val="000000"/>
                </a:solidFill>
                <a:effectLst/>
                <a:latin typeface="Cambria" panose="02040503050406030204" pitchFamily="18" charset="0"/>
                <a:ea typeface="Cambria" panose="02040503050406030204" pitchFamily="18" charset="0"/>
              </a:rPr>
              <a:t>CON TRAI NGƯỜI LÀM VƯỜN</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Có một cậu bé vô cùng yêu biển. Cậu biết đến biển qua sách báo. Cậu nói với cha</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muốn trở thành thuyền trưởng.</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trai, cha mong con trở thành người làm vườn giống cha. −  Người cha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con kế thừa công việc của mình, ngày nào ông cũng đưa cậu ra vườn để giảng giải về các loại cây. Thấy con không chú ý nghe, ông hỏi:</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Con đang nghĩ gì vậy?</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đang nghĩ biển trông như thế nào cha ạ. – Ánh mắt cậu hướng về phía xa xăm, chất chứa niềm khát khao mãnh liệt.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Công việc làm vườn không phải rất tốt hay sao? – Người cha buồn bã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Nhưng cậu bé vẫn rất thích biển. Cậu tìm báo, tạp chí giới thiệu về các loại tàu thuyền. Cậu cắt hình những con tàu dán lên đầu giường để hễ mở mắt là nhìn thấy chúng.</a:t>
            </a:r>
          </a:p>
          <a:p>
            <a:endParaRPr lang="en-US" sz="2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8926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8847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A02AAAC-471E-4963-AA31-1ABEA520EC4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GA ĐT dạy phòng học thông mi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4-TIẾNG VIỆT 4-ĐỌC - CON TRAI NGƯỜI LÀM VƯỜN"/>
</p:tagLst>
</file>

<file path=ppt/tags/tag10.xml><?xml version="1.0" encoding="utf-8"?>
<p:tagLst xmlns:a="http://schemas.openxmlformats.org/drawingml/2006/main" xmlns:r="http://schemas.openxmlformats.org/officeDocument/2006/relationships" xmlns:p="http://schemas.openxmlformats.org/presentationml/2006/main">
  <p:tag name="GENSWF_SLIDE_UID" val="{266F6906-C56F-49F5-8DC1-AEE04E9BB77B}: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FCF5AD2E-7C80-45C9-B5D9-782E727F6065}: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553EE5F6-BE85-4CFB-A805-8EACBEA0FE41}:270"/>
</p:tagLst>
</file>

<file path=ppt/tags/tag13.xml><?xml version="1.0" encoding="utf-8"?>
<p:tagLst xmlns:a="http://schemas.openxmlformats.org/drawingml/2006/main" xmlns:r="http://schemas.openxmlformats.org/officeDocument/2006/relationships" xmlns:p="http://schemas.openxmlformats.org/presentationml/2006/main">
  <p:tag name="GENSWF_SLIDE_UID" val="{2DB03AA1-CA05-4CF5-9371-A3C956B780BC}:275"/>
</p:tagLst>
</file>

<file path=ppt/tags/tag14.xml><?xml version="1.0" encoding="utf-8"?>
<p:tagLst xmlns:a="http://schemas.openxmlformats.org/drawingml/2006/main" xmlns:r="http://schemas.openxmlformats.org/officeDocument/2006/relationships" xmlns:p="http://schemas.openxmlformats.org/presentationml/2006/main">
  <p:tag name="GENSWF_SLIDE_UID" val="{0BBFDFAE-FFD8-45D3-8511-4C0BA035138A}:276"/>
</p:tagLst>
</file>

<file path=ppt/tags/tag15.xml><?xml version="1.0" encoding="utf-8"?>
<p:tagLst xmlns:a="http://schemas.openxmlformats.org/drawingml/2006/main" xmlns:r="http://schemas.openxmlformats.org/officeDocument/2006/relationships" xmlns:p="http://schemas.openxmlformats.org/presentationml/2006/main">
  <p:tag name="GENSWF_SLIDE_UID" val="{0B017F2D-AD5A-42DF-99FF-F0248EACF5F8}:277"/>
</p:tagLst>
</file>

<file path=ppt/tags/tag16.xml><?xml version="1.0" encoding="utf-8"?>
<p:tagLst xmlns:a="http://schemas.openxmlformats.org/drawingml/2006/main" xmlns:r="http://schemas.openxmlformats.org/officeDocument/2006/relationships" xmlns:p="http://schemas.openxmlformats.org/presentationml/2006/main">
  <p:tag name="GENSWF_SLIDE_UID" val="{36B49F25-45D1-4EA3-ABFF-DED68D3C9CEB}:278"/>
</p:tagLst>
</file>

<file path=ppt/tags/tag17.xml><?xml version="1.0" encoding="utf-8"?>
<p:tagLst xmlns:a="http://schemas.openxmlformats.org/drawingml/2006/main" xmlns:r="http://schemas.openxmlformats.org/officeDocument/2006/relationships" xmlns:p="http://schemas.openxmlformats.org/presentationml/2006/main">
  <p:tag name="GENSWF_SLIDE_UID" val="{49AA7925-7C6B-46B3-A5CE-A5A4D2ED0736}:279"/>
</p:tagLst>
</file>

<file path=ppt/tags/tag18.xml><?xml version="1.0" encoding="utf-8"?>
<p:tagLst xmlns:a="http://schemas.openxmlformats.org/drawingml/2006/main" xmlns:r="http://schemas.openxmlformats.org/officeDocument/2006/relationships" xmlns:p="http://schemas.openxmlformats.org/presentationml/2006/main">
  <p:tag name="GENSWF_SLIDE_UID" val="{492F1F2A-A5E1-49DE-BEC8-1D9CD8ED6DB8}:280"/>
</p:tagLst>
</file>

<file path=ppt/tags/tag19.xml><?xml version="1.0" encoding="utf-8"?>
<p:tagLst xmlns:a="http://schemas.openxmlformats.org/drawingml/2006/main" xmlns:r="http://schemas.openxmlformats.org/officeDocument/2006/relationships" xmlns:p="http://schemas.openxmlformats.org/presentationml/2006/main">
  <p:tag name="GENSWF_SLIDE_UID" val="{C421D032-D1F7-4EA8-A6DD-EB0A3CEC4D8E}:281"/>
</p:tagLst>
</file>

<file path=ppt/tags/tag2.xml><?xml version="1.0" encoding="utf-8"?>
<p:tagLst xmlns:a="http://schemas.openxmlformats.org/drawingml/2006/main" xmlns:r="http://schemas.openxmlformats.org/officeDocument/2006/relationships" xmlns:p="http://schemas.openxmlformats.org/presentationml/2006/main">
  <p:tag name="GENSWF_SLIDE_UID" val="{64DA2AB5-6FDD-4B3C-8829-F48ADAFA86B1}: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7C442173-9939-46EF-A69A-94B0B5E4C121}:282"/>
</p:tagLst>
</file>

<file path=ppt/tags/tag21.xml><?xml version="1.0" encoding="utf-8"?>
<p:tagLst xmlns:a="http://schemas.openxmlformats.org/drawingml/2006/main" xmlns:r="http://schemas.openxmlformats.org/officeDocument/2006/relationships" xmlns:p="http://schemas.openxmlformats.org/presentationml/2006/main">
  <p:tag name="GENSWF_SLIDE_UID" val="{5AC58762-E93B-4C7A-9142-72CA9E8BBD55}:283"/>
</p:tagLst>
</file>

<file path=ppt/tags/tag22.xml><?xml version="1.0" encoding="utf-8"?>
<p:tagLst xmlns:a="http://schemas.openxmlformats.org/drawingml/2006/main" xmlns:r="http://schemas.openxmlformats.org/officeDocument/2006/relationships" xmlns:p="http://schemas.openxmlformats.org/presentationml/2006/main">
  <p:tag name="GENSWF_SLIDE_UID" val="{0F177675-659E-4CE7-A121-0AAF64764E75}:284"/>
</p:tagLst>
</file>

<file path=ppt/tags/tag23.xml><?xml version="1.0" encoding="utf-8"?>
<p:tagLst xmlns:a="http://schemas.openxmlformats.org/drawingml/2006/main" xmlns:r="http://schemas.openxmlformats.org/officeDocument/2006/relationships" xmlns:p="http://schemas.openxmlformats.org/presentationml/2006/main">
  <p:tag name="GENSWF_SLIDE_UID" val="{F0C1AC2F-47FB-4868-B654-340A90FCE8DF}:285"/>
</p:tagLst>
</file>

<file path=ppt/tags/tag24.xml><?xml version="1.0" encoding="utf-8"?>
<p:tagLst xmlns:a="http://schemas.openxmlformats.org/drawingml/2006/main" xmlns:r="http://schemas.openxmlformats.org/officeDocument/2006/relationships" xmlns:p="http://schemas.openxmlformats.org/presentationml/2006/main">
  <p:tag name="GENSWF_SLIDE_UID" val="{BD738068-F353-4DBB-9BBF-6ABA841003D9}:286"/>
</p:tagLst>
</file>

<file path=ppt/tags/tag25.xml><?xml version="1.0" encoding="utf-8"?>
<p:tagLst xmlns:a="http://schemas.openxmlformats.org/drawingml/2006/main" xmlns:r="http://schemas.openxmlformats.org/officeDocument/2006/relationships" xmlns:p="http://schemas.openxmlformats.org/presentationml/2006/main">
  <p:tag name="GENSWF_SLIDE_UID" val="{BDBE366A-F0DC-447E-ABA5-2FD5233EB567}:287"/>
</p:tagLst>
</file>

<file path=ppt/tags/tag26.xml><?xml version="1.0" encoding="utf-8"?>
<p:tagLst xmlns:a="http://schemas.openxmlformats.org/drawingml/2006/main" xmlns:r="http://schemas.openxmlformats.org/officeDocument/2006/relationships" xmlns:p="http://schemas.openxmlformats.org/presentationml/2006/main">
  <p:tag name="GENSWF_SLIDE_UID" val="{027338D3-30B9-4393-BBFD-9781073384BB}:288"/>
</p:tagLst>
</file>

<file path=ppt/tags/tag27.xml><?xml version="1.0" encoding="utf-8"?>
<p:tagLst xmlns:a="http://schemas.openxmlformats.org/drawingml/2006/main" xmlns:r="http://schemas.openxmlformats.org/officeDocument/2006/relationships" xmlns:p="http://schemas.openxmlformats.org/presentationml/2006/main">
  <p:tag name="GENSWF_SLIDE_UID" val="{3176A50D-C512-4E9A-8A17-9FE55B47D92F}:289"/>
</p:tagLst>
</file>

<file path=ppt/tags/tag28.xml><?xml version="1.0" encoding="utf-8"?>
<p:tagLst xmlns:a="http://schemas.openxmlformats.org/drawingml/2006/main" xmlns:r="http://schemas.openxmlformats.org/officeDocument/2006/relationships" xmlns:p="http://schemas.openxmlformats.org/presentationml/2006/main">
  <p:tag name="GENSWF_SLIDE_UID" val="{4830ABEE-4F7A-462E-981D-071A9B16350D}:290"/>
</p:tagLst>
</file>

<file path=ppt/tags/tag29.xml><?xml version="1.0" encoding="utf-8"?>
<p:tagLst xmlns:a="http://schemas.openxmlformats.org/drawingml/2006/main" xmlns:r="http://schemas.openxmlformats.org/officeDocument/2006/relationships" xmlns:p="http://schemas.openxmlformats.org/presentationml/2006/main">
  <p:tag name="GENSWF_SLIDE_UID" val="{4FB157DA-101F-4E95-BBBA-2E5ED79F159D}:291"/>
</p:tagLst>
</file>

<file path=ppt/tags/tag3.xml><?xml version="1.0" encoding="utf-8"?>
<p:tagLst xmlns:a="http://schemas.openxmlformats.org/drawingml/2006/main" xmlns:r="http://schemas.openxmlformats.org/officeDocument/2006/relationships" xmlns:p="http://schemas.openxmlformats.org/presentationml/2006/main">
  <p:tag name="GENSWF_SLIDE_UID" val="{7ED3EB26-AF38-45B8-99F7-93E168313708}:258"/>
</p:tagLst>
</file>

<file path=ppt/tags/tag4.xml><?xml version="1.0" encoding="utf-8"?>
<p:tagLst xmlns:a="http://schemas.openxmlformats.org/drawingml/2006/main" xmlns:r="http://schemas.openxmlformats.org/officeDocument/2006/relationships" xmlns:p="http://schemas.openxmlformats.org/presentationml/2006/main">
  <p:tag name="GENSWF_SLIDE_UID" val="{97851443-3A04-4380-BC06-234F497A5D92}:259"/>
</p:tagLst>
</file>

<file path=ppt/tags/tag5.xml><?xml version="1.0" encoding="utf-8"?>
<p:tagLst xmlns:a="http://schemas.openxmlformats.org/drawingml/2006/main" xmlns:r="http://schemas.openxmlformats.org/officeDocument/2006/relationships" xmlns:p="http://schemas.openxmlformats.org/presentationml/2006/main">
  <p:tag name="GENSWF_SLIDE_UID" val="{C651C1E5-66F4-4D0A-82A0-EA94E9B0941D}:260"/>
</p:tagLst>
</file>

<file path=ppt/tags/tag6.xml><?xml version="1.0" encoding="utf-8"?>
<p:tagLst xmlns:a="http://schemas.openxmlformats.org/drawingml/2006/main" xmlns:r="http://schemas.openxmlformats.org/officeDocument/2006/relationships" xmlns:p="http://schemas.openxmlformats.org/presentationml/2006/main">
  <p:tag name="GENSWF_SLIDE_UID" val="{A9AB04E2-C9AA-45BA-A199-7B6498F781B2}:262"/>
</p:tagLst>
</file>

<file path=ppt/tags/tag7.xml><?xml version="1.0" encoding="utf-8"?>
<p:tagLst xmlns:a="http://schemas.openxmlformats.org/drawingml/2006/main" xmlns:r="http://schemas.openxmlformats.org/officeDocument/2006/relationships" xmlns:p="http://schemas.openxmlformats.org/presentationml/2006/main">
  <p:tag name="GENSWF_SLIDE_UID" val="{B0D6E759-3A5A-4888-B892-F91C9267FD7F}:263"/>
</p:tagLst>
</file>

<file path=ppt/tags/tag8.xml><?xml version="1.0" encoding="utf-8"?>
<p:tagLst xmlns:a="http://schemas.openxmlformats.org/drawingml/2006/main" xmlns:r="http://schemas.openxmlformats.org/officeDocument/2006/relationships" xmlns:p="http://schemas.openxmlformats.org/presentationml/2006/main">
  <p:tag name="GENSWF_SLIDE_UID" val="{919439D4-D7BB-4B8C-92DB-B9BE297E3CAB}:264"/>
</p:tagLst>
</file>

<file path=ppt/tags/tag9.xml><?xml version="1.0" encoding="utf-8"?>
<p:tagLst xmlns:a="http://schemas.openxmlformats.org/drawingml/2006/main" xmlns:r="http://schemas.openxmlformats.org/officeDocument/2006/relationships" xmlns:p="http://schemas.openxmlformats.org/presentationml/2006/main">
  <p:tag name="GENSWF_SLIDE_UID" val="{6CC00167-F037-4E72-AA7C-8D68CAD6135B}: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1250</Words>
  <Application>Microsoft Office PowerPoint</Application>
  <PresentationFormat>Widescreen</PresentationFormat>
  <Paragraphs>92</Paragraphs>
  <Slides>28</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SimSun</vt:lpstr>
      <vt:lpstr>Arial</vt:lpstr>
      <vt:lpstr>Calibri</vt:lpstr>
      <vt:lpstr>Calibri Light</vt:lpstr>
      <vt:lpstr>Cambria</vt:lpstr>
      <vt:lpstr>等线</vt:lpstr>
      <vt:lpstr>Lobster</vt:lpstr>
      <vt:lpstr>Times New Roman</vt:lpstr>
      <vt:lpstr>UTM Androgyne</vt:lpstr>
      <vt:lpstr>UTM Wedding K&amp;T</vt:lpstr>
      <vt:lpstr>Wingdings</vt:lpstr>
      <vt:lpstr>字魂17号-萌趣果冻体</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14-TIẾNG VIỆT 4-ĐỌC - CON TRAI NGƯỜI LÀM VƯỜN</dc:title>
  <dc:creator>Administrator</dc:creator>
  <cp:lastModifiedBy>Administrator</cp:lastModifiedBy>
  <cp:revision>4</cp:revision>
  <dcterms:created xsi:type="dcterms:W3CDTF">2024-12-07T01:57:29Z</dcterms:created>
  <dcterms:modified xsi:type="dcterms:W3CDTF">2024-12-07T12:35:33Z</dcterms:modified>
</cp:coreProperties>
</file>