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2"/>
  </p:notesMasterIdLst>
  <p:sldIdLst>
    <p:sldId id="256" r:id="rId2"/>
    <p:sldId id="259" r:id="rId3"/>
    <p:sldId id="376" r:id="rId4"/>
    <p:sldId id="261" r:id="rId5"/>
    <p:sldId id="370" r:id="rId6"/>
    <p:sldId id="454" r:id="rId7"/>
    <p:sldId id="271" r:id="rId8"/>
    <p:sldId id="372" r:id="rId9"/>
    <p:sldId id="384" r:id="rId10"/>
    <p:sldId id="472" r:id="rId11"/>
    <p:sldId id="378" r:id="rId12"/>
    <p:sldId id="379" r:id="rId13"/>
    <p:sldId id="380" r:id="rId14"/>
    <p:sldId id="465" r:id="rId15"/>
    <p:sldId id="462" r:id="rId16"/>
    <p:sldId id="466" r:id="rId17"/>
    <p:sldId id="468" r:id="rId18"/>
    <p:sldId id="469" r:id="rId19"/>
    <p:sldId id="467" r:id="rId20"/>
    <p:sldId id="470" r:id="rId21"/>
  </p:sldIdLst>
  <p:sldSz cx="9144000" cy="5143500" type="screen16x9"/>
  <p:notesSz cx="6858000" cy="9144000"/>
  <p:embeddedFontLst>
    <p:embeddedFont>
      <p:font typeface="Patrick Hand" panose="020B0604020202020204" charset="0"/>
      <p:regular r:id="rId23"/>
    </p:embeddedFont>
    <p:embeddedFont>
      <p:font typeface=".VnHelvetIns" panose="020B7200000000000000"/>
      <p:regular r:id="rId24"/>
    </p:embeddedFont>
    <p:embeddedFont>
      <p:font typeface=".VnHelvetInsH" panose="020B7200000000000000"/>
      <p:regular r:id="rId25"/>
    </p:embeddedFont>
    <p:embeddedFont>
      <p:font typeface="宋体" panose="02010600030101010101" pitchFamily="2" charset="-122"/>
      <p:regular r:id="rId26"/>
    </p:embeddedFont>
    <p:embeddedFont>
      <p:font typeface=".VnStamp" panose="020B7200000000000000"/>
      <p:regular r:id="rId27"/>
    </p:embeddedFont>
    <p:embeddedFont>
      <p:font typeface="Patrick Hand SC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679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77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19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39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96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5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0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2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9" r:id="rId4"/>
    <p:sldLayoutId id="2147483676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0.xml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slide" Target="slide19.xml"/><Relationship Id="rId10" Type="http://schemas.openxmlformats.org/officeDocument/2006/relationships/slide" Target="slide16.xml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</a:t>
            </a:r>
            <a:r>
              <a:rPr lang="en-GB" dirty="0" smtClean="0"/>
              <a:t>7</a:t>
            </a:r>
            <a:br>
              <a:rPr lang="en-GB" dirty="0" smtClean="0"/>
            </a:br>
            <a:r>
              <a:rPr lang="en-GB" dirty="0" smtClean="0"/>
              <a:t>Our timetables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940279" y="3266457"/>
            <a:ext cx="3407651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</a:t>
            </a:r>
            <a:r>
              <a:rPr lang="en-GB" sz="3600" b="1" dirty="0" smtClean="0">
                <a:solidFill>
                  <a:srgbClr val="FF0000"/>
                </a:solidFill>
              </a:rPr>
              <a:t>2 - </a:t>
            </a:r>
            <a:r>
              <a:rPr lang="en-GB" sz="3600" b="1" dirty="0">
                <a:solidFill>
                  <a:srgbClr val="FF0000"/>
                </a:solidFill>
              </a:rPr>
              <a:t>period 4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15" y="404759"/>
            <a:ext cx="6477000" cy="2343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78EA0E-4342-D0F4-5172-3BB234538675}"/>
              </a:ext>
            </a:extLst>
          </p:cNvPr>
          <p:cNvSpPr txBox="1"/>
          <p:nvPr/>
        </p:nvSpPr>
        <p:spPr>
          <a:xfrm>
            <a:off x="5076011" y="1576334"/>
            <a:ext cx="13596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4"/>
                </a:solidFill>
              </a:rPr>
              <a:t>s</a:t>
            </a:r>
            <a:r>
              <a:rPr lang="en-US" sz="2500" b="1" smtClean="0">
                <a:solidFill>
                  <a:schemeClr val="accent4"/>
                </a:solidFill>
              </a:rPr>
              <a:t>cience</a:t>
            </a:r>
            <a:endParaRPr lang="en-US" sz="2500" b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4AA49-A959-880B-A3BF-DCD792274897}"/>
              </a:ext>
            </a:extLst>
          </p:cNvPr>
          <p:cNvSpPr txBox="1"/>
          <p:nvPr/>
        </p:nvSpPr>
        <p:spPr>
          <a:xfrm>
            <a:off x="3610904" y="2156670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Thursdays and Fridays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065" y="2747909"/>
            <a:ext cx="2768100" cy="20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281386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 dirty="0"/>
              <a:t>Let’s </a:t>
            </a:r>
            <a:r>
              <a:rPr lang="en-GB" sz="11500" dirty="0" smtClean="0"/>
              <a:t>sing.</a:t>
            </a:r>
            <a:endParaRPr sz="115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68" y="501889"/>
            <a:ext cx="8528443" cy="40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19636" y="1760189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777991" y="751187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828609" y="95549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2138313" y="1867110"/>
            <a:ext cx="48673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8800" dirty="0" smtClean="0"/>
              <a:t>fun corner &amp; wrap-up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8" descr="http://www.clipartpal.com/_thumbs/pd/holiday/birthday/baloon1_05.png">
            <a:extLst>
              <a:ext uri="{FF2B5EF4-FFF2-40B4-BE49-F238E27FC236}">
                <a16:creationId xmlns:a16="http://schemas.microsoft.com/office/drawing/2014/main" id="{4E3956CD-CA20-380C-7AFF-32B4239F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494905">
            <a:off x="990600" y="1014298"/>
            <a:ext cx="1199197" cy="18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7" descr="http://www.easyvectors.com/assets/images/vectors/afbig/helium-blue-balloon-clip-art.jpg">
            <a:extLst>
              <a:ext uri="{FF2B5EF4-FFF2-40B4-BE49-F238E27FC236}">
                <a16:creationId xmlns:a16="http://schemas.microsoft.com/office/drawing/2014/main" id="{1EDA9E48-8E53-FE42-F16E-0B3DAC7D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607">
            <a:off x="1747629" y="3207826"/>
            <a:ext cx="1106867" cy="18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" descr="http://www.clipartpal.com/_thumbs/pd/holiday/birthday/baloon1_02.png">
            <a:extLst>
              <a:ext uri="{FF2B5EF4-FFF2-40B4-BE49-F238E27FC236}">
                <a16:creationId xmlns:a16="http://schemas.microsoft.com/office/drawing/2014/main" id="{C6A034FE-1240-5255-938E-CC015654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6828061" y="1037925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" descr="http://www.clipartpal.com/_thumbs/pd/holiday/birthday/baloon1_01.png">
            <a:extLst>
              <a:ext uri="{FF2B5EF4-FFF2-40B4-BE49-F238E27FC236}">
                <a16:creationId xmlns:a16="http://schemas.microsoft.com/office/drawing/2014/main" id="{32C329CC-BD1B-2A9C-C548-51BC2B41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812656" y="285750"/>
            <a:ext cx="1188334" cy="18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" descr="http://www.clipartpal.com/_thumbs/pd/holiday/birthday/baloon1_02.png">
            <a:extLst>
              <a:ext uri="{FF2B5EF4-FFF2-40B4-BE49-F238E27FC236}">
                <a16:creationId xmlns:a16="http://schemas.microsoft.com/office/drawing/2014/main" id="{BE7E229F-8580-ECDD-951A-63537917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049884" y="349694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3" descr="Purple Balloon 2 clip art - vector clip art online, royalty free ... -  ClipArt Best - ClipArt Best">
            <a:extLst>
              <a:ext uri="{FF2B5EF4-FFF2-40B4-BE49-F238E27FC236}">
                <a16:creationId xmlns:a16="http://schemas.microsoft.com/office/drawing/2014/main" id="{60DEF957-4420-FBB9-18A3-FB67341A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37978"/>
          <a:stretch/>
        </p:blipFill>
        <p:spPr bwMode="auto">
          <a:xfrm>
            <a:off x="3930418" y="3477521"/>
            <a:ext cx="1261601" cy="17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Orange Balloon SVG Vector, Orange Balloon Clip art - SVG Clipart">
            <a:extLst>
              <a:ext uri="{FF2B5EF4-FFF2-40B4-BE49-F238E27FC236}">
                <a16:creationId xmlns:a16="http://schemas.microsoft.com/office/drawing/2014/main" id="{BCCF2D56-6EEB-4D1D-071A-9AFCD4F31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9312" r="38000" b="9312"/>
          <a:stretch/>
        </p:blipFill>
        <p:spPr bwMode="auto">
          <a:xfrm rot="643159">
            <a:off x="6391648" y="3031327"/>
            <a:ext cx="1344446" cy="21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id="{E78C6097-5571-BBDF-64A8-7DB388BBD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748" y="1537025"/>
            <a:ext cx="3384683" cy="2115427"/>
          </a:xfrm>
          <a:prstGeom prst="rect">
            <a:avLst/>
          </a:prstGeom>
        </p:spPr>
      </p:pic>
      <p:sp>
        <p:nvSpPr>
          <p:cNvPr id="18" name="Rectangle: Rounded Corner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E2F1D9-3523-25BD-3FFF-6C02F1CE8BE0}"/>
              </a:ext>
            </a:extLst>
          </p:cNvPr>
          <p:cNvSpPr/>
          <p:nvPr/>
        </p:nvSpPr>
        <p:spPr>
          <a:xfrm>
            <a:off x="8039100" y="4438650"/>
            <a:ext cx="819797" cy="373251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.VnHelvetInsH" panose="020B7200000000000000" pitchFamily="34" charset="0"/>
              </a:rPr>
              <a:t>PLAY</a:t>
            </a:r>
            <a:endParaRPr lang="en-US" sz="1800" b="1" dirty="0">
              <a:solidFill>
                <a:schemeClr val="bg1"/>
              </a:solidFill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1">
            <a:extLst>
              <a:ext uri="{FF2B5EF4-FFF2-40B4-BE49-F238E27FC236}">
                <a16:creationId xmlns:a16="http://schemas.microsoft.com/office/drawing/2014/main" id="{EAD1BBCF-C043-44D1-AFEF-2CDD3D87A880}"/>
              </a:ext>
            </a:extLst>
          </p:cNvPr>
          <p:cNvSpPr txBox="1"/>
          <p:nvPr/>
        </p:nvSpPr>
        <p:spPr>
          <a:xfrm>
            <a:off x="4373766" y="3422425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25</a:t>
            </a:r>
          </a:p>
        </p:txBody>
      </p:sp>
      <p:sp>
        <p:nvSpPr>
          <p:cNvPr id="17" name="10">
            <a:extLst>
              <a:ext uri="{FF2B5EF4-FFF2-40B4-BE49-F238E27FC236}">
                <a16:creationId xmlns:a16="http://schemas.microsoft.com/office/drawing/2014/main" id="{7DAE0D61-01B8-4D8F-8022-08DD0DB896CB}"/>
              </a:ext>
            </a:extLst>
          </p:cNvPr>
          <p:cNvSpPr txBox="1"/>
          <p:nvPr/>
        </p:nvSpPr>
        <p:spPr>
          <a:xfrm>
            <a:off x="7529185" y="1404174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20</a:t>
            </a:r>
          </a:p>
        </p:txBody>
      </p:sp>
      <p:sp>
        <p:nvSpPr>
          <p:cNvPr id="16" name="9">
            <a:extLst>
              <a:ext uri="{FF2B5EF4-FFF2-40B4-BE49-F238E27FC236}">
                <a16:creationId xmlns:a16="http://schemas.microsoft.com/office/drawing/2014/main" id="{2CF529C4-D1F9-4AD6-8333-F1A948DD9B29}"/>
              </a:ext>
            </a:extLst>
          </p:cNvPr>
          <p:cNvSpPr txBox="1"/>
          <p:nvPr/>
        </p:nvSpPr>
        <p:spPr>
          <a:xfrm>
            <a:off x="5204581" y="1005671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10</a:t>
            </a:r>
          </a:p>
        </p:txBody>
      </p:sp>
      <p:sp>
        <p:nvSpPr>
          <p:cNvPr id="3" name="8">
            <a:extLst>
              <a:ext uri="{FF2B5EF4-FFF2-40B4-BE49-F238E27FC236}">
                <a16:creationId xmlns:a16="http://schemas.microsoft.com/office/drawing/2014/main" id="{6B323049-8999-46B4-B1BB-E2B0B34D72BF}"/>
              </a:ext>
            </a:extLst>
          </p:cNvPr>
          <p:cNvSpPr txBox="1"/>
          <p:nvPr/>
        </p:nvSpPr>
        <p:spPr>
          <a:xfrm>
            <a:off x="869629" y="1347486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5</a:t>
            </a:r>
          </a:p>
        </p:txBody>
      </p:sp>
      <p:pic>
        <p:nvPicPr>
          <p:cNvPr id="10" name="7" descr="http://www.easyvectors.com/assets/images/vectors/afbig/helium-blue-balloon-clip-art.jpg">
            <a:hlinkClick r:id="rId3" action="ppaction://hlinksldjump"/>
            <a:extLst>
              <a:ext uri="{FF2B5EF4-FFF2-40B4-BE49-F238E27FC236}">
                <a16:creationId xmlns:a16="http://schemas.microsoft.com/office/drawing/2014/main" id="{8035D91B-6D18-422E-8ABE-B73A93BA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097">
            <a:off x="4298565" y="2808450"/>
            <a:ext cx="1218039" cy="19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" descr="http://www.clipartpal.com/_thumbs/pd/holiday/birthday/baloon1_02.png">
            <a:hlinkClick r:id="rId5" action="ppaction://hlinksldjump"/>
            <a:extLst>
              <a:ext uri="{FF2B5EF4-FFF2-40B4-BE49-F238E27FC236}">
                <a16:creationId xmlns:a16="http://schemas.microsoft.com/office/drawing/2014/main" id="{53750155-8D53-470C-A286-8DF9B55C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7276312" y="788112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" descr="http://www.clipartpal.com/_thumbs/pd/holiday/birthday/baloon1_02.png">
            <a:hlinkClick r:id="rId7" action="ppaction://hlinksldjump"/>
            <a:extLst>
              <a:ext uri="{FF2B5EF4-FFF2-40B4-BE49-F238E27FC236}">
                <a16:creationId xmlns:a16="http://schemas.microsoft.com/office/drawing/2014/main" id="{63BB7755-9583-4D9C-B5C8-8FC22C27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100992" y="348889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">
            <a:extLst>
              <a:ext uri="{FF2B5EF4-FFF2-40B4-BE49-F238E27FC236}">
                <a16:creationId xmlns:a16="http://schemas.microsoft.com/office/drawing/2014/main" id="{4F8375B3-10D1-4D82-A824-0C259A22471E}"/>
              </a:ext>
            </a:extLst>
          </p:cNvPr>
          <p:cNvSpPr txBox="1"/>
          <p:nvPr/>
        </p:nvSpPr>
        <p:spPr>
          <a:xfrm>
            <a:off x="2662766" y="957673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15</a:t>
            </a:r>
          </a:p>
        </p:txBody>
      </p:sp>
      <p:pic>
        <p:nvPicPr>
          <p:cNvPr id="13" name="3" descr="http://www.clipartpal.com/_thumbs/pd/holiday/birthday/baloon1_01.png">
            <a:hlinkClick r:id="rId8" action="ppaction://hlinksldjump"/>
            <a:extLst>
              <a:ext uri="{FF2B5EF4-FFF2-40B4-BE49-F238E27FC236}">
                <a16:creationId xmlns:a16="http://schemas.microsoft.com/office/drawing/2014/main" id="{3FD71916-7C16-4D88-8185-F5D7901C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545097" y="306045"/>
            <a:ext cx="1307688" cy="20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" descr="http://www.clipartpal.com/_thumbs/pd/holiday/birthday/baloon1_05.png">
            <a:hlinkClick r:id="rId10" action="ppaction://hlinksldjump"/>
            <a:extLst>
              <a:ext uri="{FF2B5EF4-FFF2-40B4-BE49-F238E27FC236}">
                <a16:creationId xmlns:a16="http://schemas.microsoft.com/office/drawing/2014/main" id="{C59CFED3-5868-4618-B423-DC7FD6B0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779366">
            <a:off x="561288" y="808379"/>
            <a:ext cx="1319642" cy="201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">
            <a:hlinkClick r:id="" action="ppaction://noaction"/>
            <a:extLst>
              <a:ext uri="{FF2B5EF4-FFF2-40B4-BE49-F238E27FC236}">
                <a16:creationId xmlns:a16="http://schemas.microsoft.com/office/drawing/2014/main" id="{BD59F650-D531-77BF-021A-EDB5B87C214B}"/>
              </a:ext>
            </a:extLst>
          </p:cNvPr>
          <p:cNvSpPr/>
          <p:nvPr/>
        </p:nvSpPr>
        <p:spPr>
          <a:xfrm>
            <a:off x="8267700" y="4533435"/>
            <a:ext cx="667397" cy="324316"/>
          </a:xfrm>
          <a:prstGeom prst="roundRect">
            <a:avLst>
              <a:gd name="adj" fmla="val 50000"/>
            </a:avLst>
          </a:prstGeom>
          <a:solidFill>
            <a:srgbClr val="FF4B5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.VnHelvetIns" panose="020B7200000000000000" pitchFamily="34" charset="0"/>
              </a:rPr>
              <a:t>End </a:t>
            </a:r>
            <a:endParaRPr lang="en-US" sz="1600" b="1" dirty="0">
              <a:solidFill>
                <a:schemeClr val="bg1"/>
              </a:solidFill>
              <a:latin typeface=".VnHelvetIn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516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6" grpId="0"/>
      <p:bldP spid="3" grpId="0"/>
      <p:bldP spid="15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9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8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6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936343" y="2167876"/>
            <a:ext cx="6193228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-What 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day is </a:t>
            </a:r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it </a:t>
            </a:r>
            <a:r>
              <a:rPr lang="en-US" sz="44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/>
            </a:r>
            <a:br>
              <a:rPr lang="en-US" sz="44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</a:br>
            <a:r>
              <a:rPr lang="en-US" sz="44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today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It’s _______.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Monday</a:t>
            </a:r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2432575" y="3249094"/>
            <a:ext cx="247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Monday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Mondays</a:t>
            </a:r>
          </a:p>
        </p:txBody>
      </p:sp>
    </p:spTree>
    <p:extLst>
      <p:ext uri="{BB962C8B-B14F-4D97-AF65-F5344CB8AC3E}">
        <p14:creationId xmlns:p14="http://schemas.microsoft.com/office/powerpoint/2010/main" val="37771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</a:rPr>
              <a:t>Englishs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425354" y="2003683"/>
            <a:ext cx="5322303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When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do </a:t>
            </a:r>
            <a:r>
              <a:rPr lang="en-US" sz="36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you have </a:t>
            </a:r>
            <a:br>
              <a:rPr lang="en-US" sz="36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</a:br>
            <a:r>
              <a:rPr lang="en-US" sz="36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_______?</a:t>
            </a:r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have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it </a:t>
            </a:r>
            <a:r>
              <a:rPr lang="en-US" sz="36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on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Tuesdays.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English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164909" y="2416840"/>
            <a:ext cx="24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English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25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When</a:t>
            </a:r>
          </a:p>
        </p:txBody>
      </p:sp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758683" y="1866205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____ 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subjects do you have today?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What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516338" y="1752849"/>
            <a:ext cx="1742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What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25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9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8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6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676838" y="2821460"/>
            <a:ext cx="552948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2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What ________ do 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you </a:t>
            </a:r>
            <a:r>
              <a:rPr lang="en-US" sz="42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have </a:t>
            </a:r>
            <a:r>
              <a:rPr lang="en-US" sz="42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today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/>
            </a:endParaRPr>
          </a:p>
          <a:p>
            <a:pPr>
              <a:lnSpc>
                <a:spcPct val="150000"/>
              </a:lnSpc>
            </a:pP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subjects</a:t>
            </a:r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2239990" y="1712065"/>
            <a:ext cx="304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</a:rPr>
              <a:t>subjects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10638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of Contents</a:t>
            </a:r>
            <a:endParaRPr dirty="0"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475099" y="1349970"/>
            <a:ext cx="2628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 smtClean="0"/>
              <a:t>Warm-up</a:t>
            </a:r>
            <a:endParaRPr sz="44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25924" y="1139341"/>
            <a:ext cx="23168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Listen and </a:t>
            </a:r>
            <a:r>
              <a:rPr lang="en-GB" sz="4400" dirty="0" smtClean="0"/>
              <a:t>tick.</a:t>
            </a:r>
            <a:endParaRPr sz="44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207574" y="2805257"/>
            <a:ext cx="2891424" cy="579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000" dirty="0"/>
              <a:t>Look, complete and </a:t>
            </a:r>
            <a:r>
              <a:rPr lang="en-GB" sz="4000" dirty="0" smtClean="0"/>
              <a:t>read.</a:t>
            </a:r>
            <a:endParaRPr sz="40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297262" y="2992830"/>
            <a:ext cx="2628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Let’s </a:t>
            </a:r>
            <a:r>
              <a:rPr lang="en-GB" sz="4400" dirty="0" smtClean="0"/>
              <a:t>sing.</a:t>
            </a:r>
            <a:endParaRPr sz="44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985396" y="120653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906961" y="285312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3117764" y="47748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3260632" y="4114643"/>
            <a:ext cx="56651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3600" smtClean="0"/>
              <a:t>fun corner &amp; </a:t>
            </a:r>
            <a:r>
              <a:rPr lang="en-GB" sz="3600" dirty="0" smtClean="0"/>
              <a:t>wrap-up</a:t>
            </a:r>
            <a:endParaRPr lang="en-GB" sz="3600" dirty="0"/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/>
          </p:cNvGrpSpPr>
          <p:nvPr/>
        </p:nvGrpSpPr>
        <p:grpSpPr>
          <a:xfrm>
            <a:off x="397718" y="1322656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768996" y="2051574"/>
            <a:ext cx="621273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When 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do you </a:t>
            </a:r>
            <a:endParaRPr lang="en-US" sz="4200" b="1" dirty="0" smtClean="0">
              <a:solidFill>
                <a:schemeClr val="tx1"/>
              </a:solidFill>
              <a:latin typeface="Arial" panose="020B0604020202020204" pitchFamily="34" charset="0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42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have 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m</a:t>
            </a:r>
            <a:r>
              <a:rPr lang="en-US" sz="4200" b="1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aths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?</a:t>
            </a:r>
          </a:p>
          <a:p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have it 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______.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every day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2883241" y="3192208"/>
            <a:ext cx="291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every day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everyday</a:t>
            </a:r>
          </a:p>
        </p:txBody>
      </p:sp>
    </p:spTree>
    <p:extLst>
      <p:ext uri="{BB962C8B-B14F-4D97-AF65-F5344CB8AC3E}">
        <p14:creationId xmlns:p14="http://schemas.microsoft.com/office/powerpoint/2010/main" val="17643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388" y="3019991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dirty="0" smtClean="0"/>
              <a:t>Warm-up</a:t>
            </a:r>
            <a:endParaRPr sz="13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35379" y="187809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90099" y="865187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00301" y="262347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</a:t>
            </a:r>
            <a:r>
              <a:rPr lang="en-GB" sz="9600" dirty="0" smtClean="0"/>
              <a:t>tick.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40717" y="106949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8" y="1266159"/>
            <a:ext cx="8744851" cy="27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2" y="1194823"/>
            <a:ext cx="8744851" cy="2747699"/>
          </a:xfrm>
          <a:prstGeom prst="rect">
            <a:avLst/>
          </a:prstGeom>
        </p:spPr>
      </p:pic>
      <p:pic>
        <p:nvPicPr>
          <p:cNvPr id="1026" name="Picture 2" descr="dấu tick - Central Residence">
            <a:extLst>
              <a:ext uri="{FF2B5EF4-FFF2-40B4-BE49-F238E27FC236}">
                <a16:creationId xmlns:a16="http://schemas.microsoft.com/office/drawing/2014/main" id="{1F78A6A2-5015-ADA7-2B22-0B06ABCD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20" y="1642674"/>
            <a:ext cx="558892" cy="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ấu tick - Central Residence">
            <a:extLst>
              <a:ext uri="{FF2B5EF4-FFF2-40B4-BE49-F238E27FC236}">
                <a16:creationId xmlns:a16="http://schemas.microsoft.com/office/drawing/2014/main" id="{2C819EA3-B9F0-E9D0-396F-8C56E557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51" y="2795057"/>
            <a:ext cx="558892" cy="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4036465" y="1685762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49656" y="71616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323112" y="2521281"/>
            <a:ext cx="69414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Look, complete and </a:t>
            </a:r>
            <a:r>
              <a:rPr lang="en-GB" sz="9600" dirty="0" smtClean="0"/>
              <a:t>read.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00274" y="92046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4" y="323134"/>
            <a:ext cx="8674096" cy="43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9" y="1498458"/>
            <a:ext cx="6694826" cy="2349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99309E-246A-2373-642E-F85FABC1D6B8}"/>
              </a:ext>
            </a:extLst>
          </p:cNvPr>
          <p:cNvSpPr txBox="1"/>
          <p:nvPr/>
        </p:nvSpPr>
        <p:spPr>
          <a:xfrm>
            <a:off x="1292973" y="2481278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What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D8782-06EB-549E-91FF-6BEBE2D53761}"/>
              </a:ext>
            </a:extLst>
          </p:cNvPr>
          <p:cNvSpPr txBox="1"/>
          <p:nvPr/>
        </p:nvSpPr>
        <p:spPr>
          <a:xfrm>
            <a:off x="2122478" y="3066053"/>
            <a:ext cx="418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Vietnamese </a:t>
            </a:r>
            <a:r>
              <a:rPr lang="en-US" sz="2800" b="1">
                <a:solidFill>
                  <a:schemeClr val="accent4"/>
                </a:solidFill>
              </a:rPr>
              <a:t>and </a:t>
            </a:r>
            <a:r>
              <a:rPr lang="en-US" sz="2800" b="1" dirty="0" err="1">
                <a:solidFill>
                  <a:schemeClr val="accent4"/>
                </a:solidFill>
              </a:rPr>
              <a:t>m</a:t>
            </a:r>
            <a:r>
              <a:rPr lang="en-US" sz="2800" b="1" smtClean="0">
                <a:solidFill>
                  <a:schemeClr val="accent4"/>
                </a:solidFill>
              </a:rPr>
              <a:t>aths</a:t>
            </a:r>
            <a:r>
              <a:rPr lang="en-US" sz="2800" b="1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427" y="282640"/>
            <a:ext cx="2653779" cy="192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695</Words>
  <Application>Microsoft Office PowerPoint</Application>
  <PresentationFormat>On-screen Show (16:9)</PresentationFormat>
  <Paragraphs>73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Patrick Hand</vt:lpstr>
      <vt:lpstr>.VnHelvetIns</vt:lpstr>
      <vt:lpstr>Arial</vt:lpstr>
      <vt:lpstr>.VnHelvetInsH</vt:lpstr>
      <vt:lpstr>宋体</vt:lpstr>
      <vt:lpstr>.VnStamp</vt:lpstr>
      <vt:lpstr>Patrick Hand SC</vt:lpstr>
      <vt:lpstr>English Language Grammar Rules by Slidesgo</vt:lpstr>
      <vt:lpstr>Unit 7 Our timetables</vt:lpstr>
      <vt:lpstr>Table of Contents</vt:lpstr>
      <vt:lpstr>Warm-up</vt:lpstr>
      <vt:lpstr>Listen and tick.</vt:lpstr>
      <vt:lpstr>PowerPoint Presentation</vt:lpstr>
      <vt:lpstr>PowerPoint Presentation</vt:lpstr>
      <vt:lpstr>Look, complete and read.</vt:lpstr>
      <vt:lpstr>PowerPoint Presentation</vt:lpstr>
      <vt:lpstr>PowerPoint Presentation</vt:lpstr>
      <vt:lpstr>PowerPoint Presentation</vt:lpstr>
      <vt:lpstr>Let’s sing.</vt:lpstr>
      <vt:lpstr>PowerPoint Presentation</vt:lpstr>
      <vt:lpstr>05</vt:lpstr>
      <vt:lpstr>PowerPoint Presentation</vt:lpstr>
      <vt:lpstr>PowerPoint Presentation</vt:lpstr>
      <vt:lpstr>Read and choose.</vt:lpstr>
      <vt:lpstr>Read and choose.</vt:lpstr>
      <vt:lpstr>Read and choose.</vt:lpstr>
      <vt:lpstr>Read and choose.</vt:lpstr>
      <vt:lpstr>Read and choose.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Admin</cp:lastModifiedBy>
  <cp:revision>31</cp:revision>
  <dcterms:modified xsi:type="dcterms:W3CDTF">2024-11-25T14:50:15Z</dcterms:modified>
</cp:coreProperties>
</file>