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7"/>
  </p:notesMasterIdLst>
  <p:sldIdLst>
    <p:sldId id="294" r:id="rId2"/>
    <p:sldId id="271" r:id="rId3"/>
    <p:sldId id="295" r:id="rId4"/>
    <p:sldId id="266" r:id="rId5"/>
    <p:sldId id="288" r:id="rId6"/>
    <p:sldId id="296" r:id="rId7"/>
    <p:sldId id="289" r:id="rId8"/>
    <p:sldId id="269" r:id="rId9"/>
    <p:sldId id="290" r:id="rId10"/>
    <p:sldId id="292" r:id="rId11"/>
    <p:sldId id="291" r:id="rId12"/>
    <p:sldId id="297" r:id="rId13"/>
    <p:sldId id="282" r:id="rId14"/>
    <p:sldId id="270" r:id="rId15"/>
    <p:sldId id="280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0" d="100"/>
          <a:sy n="70" d="100"/>
        </p:scale>
        <p:origin x="74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8E929-5E1E-49A1-95E2-D578FEE5224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F3EE0-7315-4B67-9D07-246D7E267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69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455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8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  <p:sldLayoutId id="2147483658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7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101151" y="3903423"/>
            <a:ext cx="3674776" cy="2981556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3502892" y="4837703"/>
            <a:ext cx="3098370" cy="2221228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483090" y="-36339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2439" y="1240516"/>
            <a:ext cx="10655722" cy="35702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3: </a:t>
            </a: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Kính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trọng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thầy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giáo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cô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giáo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(</a:t>
            </a: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2)</a:t>
            </a:r>
          </a:p>
          <a:p>
            <a:pPr algn="ctr">
              <a:defRPr/>
            </a:pPr>
            <a:r>
              <a:rPr lang="en-US" altLang="zh-CN" sz="3600" b="1" kern="0" dirty="0">
                <a:ln w="9525">
                  <a:solidFill>
                    <a:srgbClr val="FF0000"/>
                  </a:solidFill>
                  <a:prstDash val="solid"/>
                </a:ln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GV </a:t>
            </a:r>
            <a:r>
              <a:rPr lang="en-US" altLang="zh-CN" sz="3600" b="1" kern="0" dirty="0" err="1">
                <a:ln w="9525">
                  <a:solidFill>
                    <a:srgbClr val="FF0000"/>
                  </a:solidFill>
                  <a:prstDash val="solid"/>
                </a:ln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dạy</a:t>
            </a:r>
            <a:r>
              <a:rPr lang="en-US" altLang="zh-CN" sz="3600" b="1" kern="0" dirty="0">
                <a:ln w="9525">
                  <a:solidFill>
                    <a:srgbClr val="FF0000"/>
                  </a:solidFill>
                  <a:prstDash val="solid"/>
                </a:ln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: Hoàng </a:t>
            </a:r>
            <a:r>
              <a:rPr lang="en-US" altLang="zh-CN" sz="3600" b="1" kern="0" dirty="0" err="1">
                <a:ln w="9525">
                  <a:solidFill>
                    <a:srgbClr val="FF0000"/>
                  </a:solidFill>
                  <a:prstDash val="solid"/>
                </a:ln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3600" b="1" kern="0" dirty="0">
                <a:ln w="9525">
                  <a:solidFill>
                    <a:srgbClr val="FF0000"/>
                  </a:solidFill>
                  <a:prstDash val="solid"/>
                </a:ln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Mai </a:t>
            </a:r>
            <a:r>
              <a:rPr lang="en-US" altLang="zh-CN" sz="3600" b="1" kern="0" dirty="0" err="1">
                <a:ln w="9525">
                  <a:solidFill>
                    <a:srgbClr val="FF0000"/>
                  </a:solidFill>
                  <a:prstDash val="solid"/>
                </a:ln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Hương</a:t>
            </a:r>
            <a:endParaRPr lang="en-US" altLang="zh-CN" sz="3600" b="1" kern="0" dirty="0">
              <a:ln w="9525">
                <a:solidFill>
                  <a:srgbClr val="FF0000"/>
                </a:solidFill>
                <a:prstDash val="solid"/>
              </a:ln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400" b="1" u="none" strike="noStrike" kern="0" cap="none" spc="0" normalizeH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1" u="none" strike="noStrike" kern="0" cap="none" spc="0" normalizeH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160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99"/>
          <a:stretch/>
        </p:blipFill>
        <p:spPr>
          <a:xfrm>
            <a:off x="2037806" y="2448092"/>
            <a:ext cx="8595360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2936" y="1075058"/>
            <a:ext cx="7942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66069" y="6335486"/>
            <a:ext cx="2037805" cy="248194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89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36"/>
          <a:stretch/>
        </p:blipFill>
        <p:spPr>
          <a:xfrm>
            <a:off x="1580607" y="1998614"/>
            <a:ext cx="8389008" cy="3965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3393" y="713600"/>
            <a:ext cx="7883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Lan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66069" y="6335486"/>
            <a:ext cx="2037805" cy="248194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02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366069" y="6335486"/>
            <a:ext cx="2037805" cy="248194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8010" y="1871168"/>
            <a:ext cx="1140195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/>
              <a:t>VẬN DỤNG </a:t>
            </a:r>
          </a:p>
          <a:p>
            <a:pPr algn="ctr"/>
            <a:r>
              <a:rPr lang="en-US" sz="6000" b="1"/>
              <a:t>Làm thiệp gửi thầy cô giáo để thể hiện tình cảm của em</a:t>
            </a:r>
          </a:p>
        </p:txBody>
      </p:sp>
    </p:spTree>
    <p:extLst>
      <p:ext uri="{BB962C8B-B14F-4D97-AF65-F5344CB8AC3E}">
        <p14:creationId xmlns:p14="http://schemas.microsoft.com/office/powerpoint/2010/main" val="998061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80" y="3637251"/>
            <a:ext cx="5368640" cy="29335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366069" y="6335486"/>
            <a:ext cx="2037805" cy="248194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89" y="368365"/>
            <a:ext cx="5107576" cy="3194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" y="368365"/>
            <a:ext cx="5499463" cy="31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49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/>
        </p:blipFill>
        <p:spPr>
          <a:xfrm>
            <a:off x="323905" y="1240972"/>
            <a:ext cx="11480138" cy="350828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064240" y="5852160"/>
            <a:ext cx="391886" cy="339634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442946" y="1555845"/>
            <a:ext cx="7492624" cy="277049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2" name="Rectangle 1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3" name="TextBox 2"/>
          <p:cNvSpPr txBox="1"/>
          <p:nvPr/>
        </p:nvSpPr>
        <p:spPr>
          <a:xfrm>
            <a:off x="2906970" y="2479427"/>
            <a:ext cx="6836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2"/>
                </a:solidFill>
              </a:rPr>
              <a:t>CỦNG CỐ, DẶN DÒ</a:t>
            </a:r>
          </a:p>
        </p:txBody>
      </p:sp>
      <p:pic>
        <p:nvPicPr>
          <p:cNvPr id="6" name="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8921053" y="4518102"/>
            <a:ext cx="3098370" cy="2221228"/>
          </a:xfrm>
          <a:prstGeom prst="rect">
            <a:avLst/>
          </a:prstGeom>
        </p:spPr>
      </p:pic>
      <p:pic>
        <p:nvPicPr>
          <p:cNvPr id="7" name="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53690" y="3876444"/>
            <a:ext cx="3674776" cy="298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3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ón Quà Tặng Cô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392072" y="1434606"/>
            <a:ext cx="9880979" cy="312391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15403" y="2854253"/>
            <a:ext cx="8434316" cy="621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6600" b="1">
                <a:solidFill>
                  <a:schemeClr val="bg2"/>
                </a:solidFill>
              </a:rPr>
              <a:t>S/16</a:t>
            </a:r>
            <a:endParaRPr lang="en-US" sz="6600" b="1" dirty="0">
              <a:solidFill>
                <a:schemeClr val="bg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366069" y="6335486"/>
            <a:ext cx="2037805" cy="248194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31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29" y="1573142"/>
            <a:ext cx="7759054" cy="41184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7757" y="558713"/>
            <a:ext cx="11544863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1942577"/>
            <a:ext cx="3796982" cy="374906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366069" y="6335486"/>
            <a:ext cx="2037805" cy="248194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29" y="1573142"/>
            <a:ext cx="7759054" cy="4118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592145" y="424515"/>
            <a:ext cx="10811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</a:rPr>
              <a:t>THẢO LUẬN NHÓM (1 PHÚT)</a:t>
            </a: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Tranh vẽ gì?</a:t>
            </a:r>
            <a:endParaRPr lang="vi-VN" sz="3200" b="1" dirty="0">
              <a:solidFill>
                <a:srgbClr val="00B050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1942577"/>
            <a:ext cx="3796982" cy="374906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366069" y="6335486"/>
            <a:ext cx="2037805" cy="248194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98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29" y="985313"/>
            <a:ext cx="7759054" cy="411849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1354748"/>
            <a:ext cx="3796982" cy="374906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366069" y="6335486"/>
            <a:ext cx="2037805" cy="248194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3179" y="5072934"/>
            <a:ext cx="3538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/>
                </a:solidFill>
              </a:rPr>
              <a:t>Cô  vào lớp, các bạn đứng lên chào cô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2076" y="5063735"/>
            <a:ext cx="3973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/>
                </a:solidFill>
              </a:rPr>
              <a:t>Cô đang giảng bài, hai bạn nữ tranh nhau quyển sách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30597" y="5073136"/>
            <a:ext cx="4019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4"/>
                </a:solidFill>
              </a:rPr>
              <a:t>Bạn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học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sinh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hỏi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thăm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err="1">
                <a:solidFill>
                  <a:schemeClr val="accent4"/>
                </a:solidFill>
              </a:rPr>
              <a:t>thầy</a:t>
            </a:r>
            <a:r>
              <a:rPr lang="en-US" sz="2000">
                <a:solidFill>
                  <a:schemeClr val="accent4"/>
                </a:solidFill>
              </a:rPr>
              <a:t> giáo đỡ đau chưa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2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29" y="1573142"/>
            <a:ext cx="7759054" cy="4118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776571" y="560196"/>
            <a:ext cx="10811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</a:rPr>
              <a:t>THẢO LUẬN NHÓM (2 PHÚT) </a:t>
            </a:r>
          </a:p>
          <a:p>
            <a:pPr algn="ctr"/>
            <a:r>
              <a:rPr lang="en-US" sz="2800" b="1">
                <a:solidFill>
                  <a:srgbClr val="00B050"/>
                </a:solidFill>
              </a:rPr>
              <a:t>Em </a:t>
            </a:r>
            <a:r>
              <a:rPr lang="en-US" sz="2800" b="1" dirty="0" err="1">
                <a:solidFill>
                  <a:srgbClr val="00B050"/>
                </a:solidFill>
              </a:rPr>
              <a:t>đồng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hoặc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không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đồng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với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việc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nào</a:t>
            </a:r>
            <a:r>
              <a:rPr lang="en-US" sz="2800" b="1" dirty="0">
                <a:solidFill>
                  <a:srgbClr val="00B050"/>
                </a:solidFill>
              </a:rPr>
              <a:t>? </a:t>
            </a:r>
            <a:r>
              <a:rPr lang="en-US" sz="2800" b="1" dirty="0" err="1">
                <a:solidFill>
                  <a:srgbClr val="00B050"/>
                </a:solidFill>
              </a:rPr>
              <a:t>Vì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sao</a:t>
            </a:r>
            <a:r>
              <a:rPr lang="en-US" sz="2800" b="1" dirty="0">
                <a:solidFill>
                  <a:srgbClr val="00B050"/>
                </a:solidFill>
              </a:rPr>
              <a:t>?</a:t>
            </a:r>
            <a:endParaRPr lang="vi-VN" sz="2800" b="1" dirty="0">
              <a:solidFill>
                <a:srgbClr val="00B050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1942577"/>
            <a:ext cx="3796982" cy="374906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366069" y="6335486"/>
            <a:ext cx="2037805" cy="248194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3179" y="5608513"/>
            <a:ext cx="3538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/>
                </a:solidFill>
              </a:rPr>
              <a:t>Cô  vào lớp, các bạn đứng lên chào cô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2076" y="5599314"/>
            <a:ext cx="3973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/>
                </a:solidFill>
              </a:rPr>
              <a:t>Cô đang giảng bài, hai bạn nữ tranh nhau quyển sách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30597" y="5608715"/>
            <a:ext cx="4019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4"/>
                </a:solidFill>
              </a:rPr>
              <a:t>Bạn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học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sinh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hỏi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thăm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err="1">
                <a:solidFill>
                  <a:schemeClr val="accent4"/>
                </a:solidFill>
              </a:rPr>
              <a:t>thầy</a:t>
            </a:r>
            <a:r>
              <a:rPr lang="en-US" sz="2000">
                <a:solidFill>
                  <a:schemeClr val="accent4"/>
                </a:solidFill>
              </a:rPr>
              <a:t> giáo đỡ đau chưa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04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973140" y="563581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4" y="2774663"/>
            <a:ext cx="10659963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32" y="1369617"/>
            <a:ext cx="5210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4"/>
                </a:solidFill>
              </a:rPr>
              <a:t>1.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ốm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dậy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nhưng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vẫn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cố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lớp</a:t>
            </a:r>
            <a:r>
              <a:rPr lang="en-US" sz="2400" dirty="0">
                <a:solidFill>
                  <a:schemeClr val="accent4"/>
                </a:solidFill>
              </a:rPr>
              <a:t>.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thấy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một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số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nói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chuyện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nghe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giảng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5340" y="1369617"/>
            <a:ext cx="5210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4"/>
                </a:solidFill>
              </a:rPr>
              <a:t>2.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và</a:t>
            </a:r>
            <a:r>
              <a:rPr lang="en-US" sz="2400" dirty="0">
                <a:solidFill>
                  <a:schemeClr val="accent4"/>
                </a:solidFill>
              </a:rPr>
              <a:t> Lan </a:t>
            </a:r>
            <a:r>
              <a:rPr lang="en-US" sz="2400" dirty="0" err="1">
                <a:solidFill>
                  <a:schemeClr val="accent4"/>
                </a:solidFill>
              </a:rPr>
              <a:t>đi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dưới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sân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. </a:t>
            </a:r>
            <a:r>
              <a:rPr lang="en-US" sz="2400" dirty="0" err="1">
                <a:solidFill>
                  <a:schemeClr val="accent4"/>
                </a:solidFill>
              </a:rPr>
              <a:t>Gặp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trưởng</a:t>
            </a:r>
            <a:r>
              <a:rPr lang="en-US" sz="2400" dirty="0">
                <a:solidFill>
                  <a:schemeClr val="accent4"/>
                </a:solidFill>
              </a:rPr>
              <a:t>, Lan </a:t>
            </a:r>
            <a:r>
              <a:rPr lang="en-US" sz="2400" dirty="0" err="1">
                <a:solidFill>
                  <a:schemeClr val="accent4"/>
                </a:solidFill>
              </a:rPr>
              <a:t>kéo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hướng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phải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66069" y="6335486"/>
            <a:ext cx="2037805" cy="248194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2499275" y="393762"/>
            <a:ext cx="7759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</a:rPr>
              <a:t>THẢO LUẬN NHÓM (2 PHÚT)</a:t>
            </a:r>
          </a:p>
          <a:p>
            <a:pPr algn="ctr"/>
            <a:r>
              <a:rPr lang="en-US" sz="2800" b="1">
                <a:solidFill>
                  <a:srgbClr val="00B050"/>
                </a:solidFill>
              </a:rPr>
              <a:t>Em </a:t>
            </a:r>
            <a:r>
              <a:rPr lang="en-US" sz="2800" b="1" dirty="0" err="1">
                <a:solidFill>
                  <a:srgbClr val="00B050"/>
                </a:solidFill>
              </a:rPr>
              <a:t>sẽ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gì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huống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sau</a:t>
            </a:r>
            <a:r>
              <a:rPr lang="en-US" sz="2800" b="1" dirty="0">
                <a:solidFill>
                  <a:srgbClr val="00B050"/>
                </a:solidFill>
              </a:rPr>
              <a:t>?</a:t>
            </a:r>
            <a:endParaRPr lang="vi-VN" sz="2800" b="1" dirty="0">
              <a:solidFill>
                <a:srgbClr val="00B050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4" y="2774663"/>
            <a:ext cx="10659963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32" y="1369617"/>
            <a:ext cx="5210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4"/>
                </a:solidFill>
              </a:rPr>
              <a:t>1.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ốm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dậy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nhưng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vẫn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cố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lớp</a:t>
            </a:r>
            <a:r>
              <a:rPr lang="en-US" sz="2400" dirty="0">
                <a:solidFill>
                  <a:schemeClr val="accent4"/>
                </a:solidFill>
              </a:rPr>
              <a:t>.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thấy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một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số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nói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chuyện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nghe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giảng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5340" y="1369617"/>
            <a:ext cx="5210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4"/>
                </a:solidFill>
              </a:rPr>
              <a:t>2.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và</a:t>
            </a:r>
            <a:r>
              <a:rPr lang="en-US" sz="2400" dirty="0">
                <a:solidFill>
                  <a:schemeClr val="accent4"/>
                </a:solidFill>
              </a:rPr>
              <a:t> Lan </a:t>
            </a:r>
            <a:r>
              <a:rPr lang="en-US" sz="2400" dirty="0" err="1">
                <a:solidFill>
                  <a:schemeClr val="accent4"/>
                </a:solidFill>
              </a:rPr>
              <a:t>đi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dưới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sân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. </a:t>
            </a:r>
            <a:r>
              <a:rPr lang="en-US" sz="2400" dirty="0" err="1">
                <a:solidFill>
                  <a:schemeClr val="accent4"/>
                </a:solidFill>
              </a:rPr>
              <a:t>Gặp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trưởng</a:t>
            </a:r>
            <a:r>
              <a:rPr lang="en-US" sz="2400" dirty="0">
                <a:solidFill>
                  <a:schemeClr val="accent4"/>
                </a:solidFill>
              </a:rPr>
              <a:t>, Lan </a:t>
            </a:r>
            <a:r>
              <a:rPr lang="en-US" sz="2400" dirty="0" err="1">
                <a:solidFill>
                  <a:schemeClr val="accent4"/>
                </a:solidFill>
              </a:rPr>
              <a:t>kéo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hướng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phải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66069" y="6335486"/>
            <a:ext cx="2037805" cy="248194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34152"/>
      </p:ext>
    </p:extLst>
  </p:cSld>
  <p:clrMapOvr>
    <a:masterClrMapping/>
  </p:clrMapOvr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</TotalTime>
  <Words>368</Words>
  <Application>Microsoft Office PowerPoint</Application>
  <PresentationFormat>Widescreen</PresentationFormat>
  <Paragraphs>31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</cp:lastModifiedBy>
  <cp:revision>50</cp:revision>
  <dcterms:created xsi:type="dcterms:W3CDTF">2021-06-11T02:39:36Z</dcterms:created>
  <dcterms:modified xsi:type="dcterms:W3CDTF">2024-10-28T14:11:50Z</dcterms:modified>
</cp:coreProperties>
</file>