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8" r:id="rId5"/>
    <p:sldId id="269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6FD"/>
    <a:srgbClr val="FCFAF8"/>
    <a:srgbClr val="C6EBFE"/>
    <a:srgbClr val="EED048"/>
    <a:srgbClr val="6D6E72"/>
    <a:srgbClr val="007DC9"/>
    <a:srgbClr val="EF4136"/>
    <a:srgbClr val="F35757"/>
    <a:srgbClr val="C4EA7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10918" y="2081739"/>
            <a:ext cx="7131632" cy="2362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21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8F46FB-DD25-C4EC-B8A2-9B95623DABE2}"/>
              </a:ext>
            </a:extLst>
          </p:cNvPr>
          <p:cNvSpPr txBox="1"/>
          <p:nvPr/>
        </p:nvSpPr>
        <p:spPr>
          <a:xfrm>
            <a:off x="3875964" y="4854531"/>
            <a:ext cx="5145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Hà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00793" y="13624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348025" y="1362440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4435305" y="488496"/>
            <a:ext cx="5548756" cy="658837"/>
            <a:chOff x="1824226" y="3918824"/>
            <a:chExt cx="5548756" cy="65883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45 + 6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81 + 9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26 + 66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4534852" y="991138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6617693" y="984088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8700534" y="991138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66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4732182" y="233223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815023" y="23013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924368" y="233222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E4A6B6C-160A-43B9-901D-B69A67ACF586}"/>
              </a:ext>
            </a:extLst>
          </p:cNvPr>
          <p:cNvSpPr/>
          <p:nvPr/>
        </p:nvSpPr>
        <p:spPr>
          <a:xfrm>
            <a:off x="910703" y="29458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8A956A1-E130-46A1-9391-AF668A10FF76}"/>
              </a:ext>
            </a:extLst>
          </p:cNvPr>
          <p:cNvSpPr txBox="1"/>
          <p:nvPr/>
        </p:nvSpPr>
        <p:spPr>
          <a:xfrm>
            <a:off x="1348025" y="2945877"/>
            <a:ext cx="9651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Con bê cân nặng 47kg. Con nghé nặng hơn con bê 18kg. Hỏi con nghé cân nặng bao nhiêu ki-lô-gam?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14C483-D028-4010-B360-278FC93F54AB}"/>
              </a:ext>
            </a:extLst>
          </p:cNvPr>
          <p:cNvSpPr txBox="1"/>
          <p:nvPr/>
        </p:nvSpPr>
        <p:spPr>
          <a:xfrm>
            <a:off x="2670170" y="374293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CA1BE52-2E55-4517-83F4-4FCCEF23258B}"/>
              </a:ext>
            </a:extLst>
          </p:cNvPr>
          <p:cNvSpPr txBox="1"/>
          <p:nvPr/>
        </p:nvSpPr>
        <p:spPr>
          <a:xfrm>
            <a:off x="634704" y="4243361"/>
            <a:ext cx="582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Con nghé cân nặng số ki-lô-gam là: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966593E-8AE8-4096-807C-F2973DD6C9DD}"/>
              </a:ext>
            </a:extLst>
          </p:cNvPr>
          <p:cNvSpPr txBox="1"/>
          <p:nvPr/>
        </p:nvSpPr>
        <p:spPr>
          <a:xfrm>
            <a:off x="1030515" y="482413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47 + 18 = 65 (kg)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885664C-7786-4C37-B3FE-85A9A82F61E6}"/>
              </a:ext>
            </a:extLst>
          </p:cNvPr>
          <p:cNvSpPr txBox="1"/>
          <p:nvPr/>
        </p:nvSpPr>
        <p:spPr>
          <a:xfrm>
            <a:off x="2164677" y="5347359"/>
            <a:ext cx="368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65 kg.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3B2616-94B3-4E58-91F4-1F23F03F74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8934" y="4101898"/>
            <a:ext cx="4723199" cy="18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74" grpId="0" animBg="1"/>
      <p:bldP spid="75" grpId="0"/>
      <p:bldP spid="77" grpId="0"/>
      <p:bldP spid="78" grpId="0"/>
      <p:bldP spid="79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39248" y="128468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1376571" y="1284680"/>
            <a:ext cx="318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Con lợn cân nặng bao nhiêu ki-lô-gam?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B734C4-335C-439E-B50B-526C7C0CED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0458" y="328812"/>
            <a:ext cx="5594801" cy="2745733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B9F38C6-490F-407F-A86C-2A86D4836E45}"/>
              </a:ext>
            </a:extLst>
          </p:cNvPr>
          <p:cNvSpPr/>
          <p:nvPr/>
        </p:nvSpPr>
        <p:spPr>
          <a:xfrm>
            <a:off x="5486400" y="1192305"/>
            <a:ext cx="609600" cy="5830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33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6B02FA-B2C7-4E7E-869C-91600FA267EA}"/>
              </a:ext>
            </a:extLst>
          </p:cNvPr>
          <p:cNvGrpSpPr/>
          <p:nvPr/>
        </p:nvGrpSpPr>
        <p:grpSpPr>
          <a:xfrm>
            <a:off x="9748513" y="529477"/>
            <a:ext cx="1248454" cy="662828"/>
            <a:chOff x="1750172" y="2926500"/>
            <a:chExt cx="1248454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2AC73F8-795F-404E-A03A-156BD2BC8F66}"/>
                </a:ext>
              </a:extLst>
            </p:cNvPr>
            <p:cNvSpPr/>
            <p:nvPr/>
          </p:nvSpPr>
          <p:spPr>
            <a:xfrm>
              <a:off x="1750172" y="2926500"/>
              <a:ext cx="1221951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F877F17-C554-4E49-BEB5-82C6A3968995}"/>
                </a:ext>
              </a:extLst>
            </p:cNvPr>
            <p:cNvSpPr txBox="1"/>
            <p:nvPr/>
          </p:nvSpPr>
          <p:spPr>
            <a:xfrm>
              <a:off x="1776675" y="2967336"/>
              <a:ext cx="12219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33kg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0FF781FA-CAF3-4BBC-8E9C-DB34FA730D3F}"/>
              </a:ext>
            </a:extLst>
          </p:cNvPr>
          <p:cNvSpPr/>
          <p:nvPr/>
        </p:nvSpPr>
        <p:spPr>
          <a:xfrm>
            <a:off x="939524" y="30745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3C9E6D-499F-485F-B74B-812FE9608DB9}"/>
              </a:ext>
            </a:extLst>
          </p:cNvPr>
          <p:cNvSpPr txBox="1"/>
          <p:nvPr/>
        </p:nvSpPr>
        <p:spPr>
          <a:xfrm>
            <a:off x="2620358" y="3145158"/>
            <a:ext cx="501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Mỗi bạn xách bao nhiêu lít nước?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A5DB71F-E453-4328-BB09-C89185DC2929}"/>
              </a:ext>
            </a:extLst>
          </p:cNvPr>
          <p:cNvGrpSpPr/>
          <p:nvPr/>
        </p:nvGrpSpPr>
        <p:grpSpPr>
          <a:xfrm>
            <a:off x="1504046" y="3145159"/>
            <a:ext cx="1116312" cy="461666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B7D15E5-0251-416A-B51E-A80312A5DBB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B394F03A-FE06-41A8-B06E-A791C055848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3DEC41-8AF4-4F7F-B219-741A8433587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358D91B-7EDE-46F0-9785-F0B1B373196A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A5A7D54-B722-486B-AB1E-4CBAC80C03B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484" y="3549276"/>
            <a:ext cx="6870886" cy="2816264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9FD90EC-ED4A-422C-8165-9E3245030A2C}"/>
              </a:ext>
            </a:extLst>
          </p:cNvPr>
          <p:cNvSpPr/>
          <p:nvPr/>
        </p:nvSpPr>
        <p:spPr>
          <a:xfrm>
            <a:off x="3797361" y="5930379"/>
            <a:ext cx="104692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56 </a:t>
            </a:r>
            <a:r>
              <a:rPr lang="vi-VN" sz="2400" b="1" i="1" dirty="0">
                <a:solidFill>
                  <a:srgbClr val="FF0000"/>
                </a:solidFill>
              </a:rPr>
              <a:t>l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9F0EDF3-ED92-497F-BFFA-754476CB2D15}"/>
              </a:ext>
            </a:extLst>
          </p:cNvPr>
          <p:cNvSpPr/>
          <p:nvPr/>
        </p:nvSpPr>
        <p:spPr>
          <a:xfrm>
            <a:off x="6388161" y="5930379"/>
            <a:ext cx="104692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54 </a:t>
            </a:r>
            <a:r>
              <a:rPr lang="vi-VN" sz="2400" b="1" i="1" dirty="0">
                <a:solidFill>
                  <a:srgbClr val="FF0000"/>
                </a:solidFill>
              </a:rPr>
              <a:t>l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E0D3545-2C7B-41AA-94DC-1AA07C243612}"/>
              </a:ext>
            </a:extLst>
          </p:cNvPr>
          <p:cNvSpPr/>
          <p:nvPr/>
        </p:nvSpPr>
        <p:spPr>
          <a:xfrm>
            <a:off x="7986558" y="3429000"/>
            <a:ext cx="2827003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phép tính có gì đặc biệt?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4086E9-44F0-4929-BEE4-E6C8B057FF35}"/>
              </a:ext>
            </a:extLst>
          </p:cNvPr>
          <p:cNvGrpSpPr/>
          <p:nvPr/>
        </p:nvGrpSpPr>
        <p:grpSpPr>
          <a:xfrm>
            <a:off x="7739438" y="4417807"/>
            <a:ext cx="3231026" cy="1786865"/>
            <a:chOff x="7574253" y="328812"/>
            <a:chExt cx="3643331" cy="1865051"/>
          </a:xfrm>
        </p:grpSpPr>
        <p:sp>
          <p:nvSpPr>
            <p:cNvPr id="51" name="Cloud 50">
              <a:extLst>
                <a:ext uri="{FF2B5EF4-FFF2-40B4-BE49-F238E27FC236}">
                  <a16:creationId xmlns:a16="http://schemas.microsoft.com/office/drawing/2014/main" id="{BC9701CA-23F9-4066-AC22-AC5BA03B0EB9}"/>
                </a:ext>
              </a:extLst>
            </p:cNvPr>
            <p:cNvSpPr/>
            <p:nvPr/>
          </p:nvSpPr>
          <p:spPr>
            <a:xfrm>
              <a:off x="7574253" y="328812"/>
              <a:ext cx="3643331" cy="1865051"/>
            </a:xfrm>
            <a:prstGeom prst="cloud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C00000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D8C069-8BD2-4EA0-825B-F5180E920083}"/>
                </a:ext>
              </a:extLst>
            </p:cNvPr>
            <p:cNvSpPr/>
            <p:nvPr/>
          </p:nvSpPr>
          <p:spPr>
            <a:xfrm>
              <a:off x="7874071" y="677035"/>
              <a:ext cx="3043693" cy="1252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C00000"/>
                  </a:solidFill>
                </a:rPr>
                <a:t>Mỗi phép tính đều có hai số hạng giống nhau.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2" grpId="0" animBg="1"/>
      <p:bldP spid="36" grpId="0" animBg="1"/>
      <p:bldP spid="37" grpId="0"/>
      <p:bldP spid="48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C90AF57-2A3B-4743-94AD-52139241E69E}"/>
              </a:ext>
            </a:extLst>
          </p:cNvPr>
          <p:cNvSpPr/>
          <p:nvPr/>
        </p:nvSpPr>
        <p:spPr>
          <a:xfrm>
            <a:off x="2967936" y="68980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E02A1E-CE3C-40D1-AD5D-07A5D6F6B0A0}"/>
              </a:ext>
            </a:extLst>
          </p:cNvPr>
          <p:cNvGrpSpPr/>
          <p:nvPr/>
        </p:nvGrpSpPr>
        <p:grpSpPr>
          <a:xfrm>
            <a:off x="3544724" y="677631"/>
            <a:ext cx="1116312" cy="461666"/>
            <a:chOff x="1870518" y="1440653"/>
            <a:chExt cx="1116312" cy="46166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BA3E765-9DD9-4CC3-A865-5ABCB47059CC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91336DE-91C0-47CB-8E41-F40B6C5E135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0C7C11-D4E1-4581-BDBA-7E77364BEB1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3266A3-4C55-4E56-A680-ECD01B44B26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003AFF7-8D9D-4E02-BC4E-56EA016A4A9D}"/>
              </a:ext>
            </a:extLst>
          </p:cNvPr>
          <p:cNvSpPr txBox="1"/>
          <p:nvPr/>
        </p:nvSpPr>
        <p:spPr>
          <a:xfrm>
            <a:off x="871437" y="1295261"/>
            <a:ext cx="10354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Chuột túi tham gia một cuộc thi nhảy xa. Lần thứ nhất, từ tảng đá màu đỏ, chuột túi nhảy qua 4 tảng đá và được 25 điểm (như hình vẽ). Lần thứ hai, từ tảng đá màu đỏ, chuột túi nhảy qua 6 tảng đá.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734758-02B1-4CDE-A232-028A4997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5485" y="2495590"/>
            <a:ext cx="8676006" cy="2341453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8748570-D0E8-4233-BF93-3F4832693E82}"/>
              </a:ext>
            </a:extLst>
          </p:cNvPr>
          <p:cNvSpPr/>
          <p:nvPr/>
        </p:nvSpPr>
        <p:spPr>
          <a:xfrm>
            <a:off x="2809461" y="2555538"/>
            <a:ext cx="4240696" cy="677992"/>
          </a:xfrm>
          <a:custGeom>
            <a:avLst/>
            <a:gdLst>
              <a:gd name="connsiteX0" fmla="*/ 0 w 4240696"/>
              <a:gd name="connsiteY0" fmla="*/ 677992 h 677992"/>
              <a:gd name="connsiteX1" fmla="*/ 2504661 w 4240696"/>
              <a:gd name="connsiteY1" fmla="*/ 2132 h 677992"/>
              <a:gd name="connsiteX2" fmla="*/ 4240696 w 4240696"/>
              <a:gd name="connsiteY2" fmla="*/ 505714 h 67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0696" h="677992">
                <a:moveTo>
                  <a:pt x="0" y="677992"/>
                </a:moveTo>
                <a:cubicBezTo>
                  <a:pt x="898939" y="354418"/>
                  <a:pt x="1797878" y="30845"/>
                  <a:pt x="2504661" y="2132"/>
                </a:cubicBezTo>
                <a:cubicBezTo>
                  <a:pt x="3211444" y="-26581"/>
                  <a:pt x="3726070" y="239566"/>
                  <a:pt x="4240696" y="505714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7A7B46-7C88-464A-A07C-CDB64CBCBC85}"/>
              </a:ext>
            </a:extLst>
          </p:cNvPr>
          <p:cNvGrpSpPr/>
          <p:nvPr/>
        </p:nvGrpSpPr>
        <p:grpSpPr>
          <a:xfrm>
            <a:off x="786347" y="4885952"/>
            <a:ext cx="10354282" cy="618424"/>
            <a:chOff x="786347" y="4885952"/>
            <a:chExt cx="10354282" cy="61842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566484A-AE98-4CFE-B556-AB8B30AAB325}"/>
                </a:ext>
              </a:extLst>
            </p:cNvPr>
            <p:cNvSpPr/>
            <p:nvPr/>
          </p:nvSpPr>
          <p:spPr>
            <a:xfrm>
              <a:off x="4975161" y="4885952"/>
              <a:ext cx="928203" cy="61842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3EA16C-F597-49A4-835E-215C7AEBC9E9}"/>
                </a:ext>
              </a:extLst>
            </p:cNvPr>
            <p:cNvSpPr txBox="1"/>
            <p:nvPr/>
          </p:nvSpPr>
          <p:spPr>
            <a:xfrm>
              <a:off x="786347" y="4964332"/>
              <a:ext cx="10354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a) Lần thứ hai chuột túi được              điểm.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7F9ED5-38C6-402F-981A-20A8A0B9718C}"/>
              </a:ext>
            </a:extLst>
          </p:cNvPr>
          <p:cNvGrpSpPr/>
          <p:nvPr/>
        </p:nvGrpSpPr>
        <p:grpSpPr>
          <a:xfrm>
            <a:off x="786347" y="5575196"/>
            <a:ext cx="10354282" cy="618424"/>
            <a:chOff x="786347" y="5575196"/>
            <a:chExt cx="10354282" cy="618424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E93775A-864E-445B-B3F8-4B8DF31AD9BB}"/>
                </a:ext>
              </a:extLst>
            </p:cNvPr>
            <p:cNvSpPr/>
            <p:nvPr/>
          </p:nvSpPr>
          <p:spPr>
            <a:xfrm>
              <a:off x="5558530" y="5575196"/>
              <a:ext cx="928203" cy="61842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446D7E7-32E4-4F54-8E43-9D7EB91FAEBB}"/>
                </a:ext>
              </a:extLst>
            </p:cNvPr>
            <p:cNvSpPr txBox="1"/>
            <p:nvPr/>
          </p:nvSpPr>
          <p:spPr>
            <a:xfrm>
              <a:off x="786347" y="5718703"/>
              <a:ext cx="10354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b) Cả hai lần nhảy chuột túi được              điểm.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C94DFDD-109A-4B92-826C-E3C094CCE4F3}"/>
              </a:ext>
            </a:extLst>
          </p:cNvPr>
          <p:cNvSpPr/>
          <p:nvPr/>
        </p:nvSpPr>
        <p:spPr>
          <a:xfrm>
            <a:off x="4975139" y="4877309"/>
            <a:ext cx="928203" cy="6357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8DD95F7-BA9A-43B0-80E1-E25A1121426A}"/>
              </a:ext>
            </a:extLst>
          </p:cNvPr>
          <p:cNvSpPr/>
          <p:nvPr/>
        </p:nvSpPr>
        <p:spPr>
          <a:xfrm>
            <a:off x="8176123" y="5042728"/>
            <a:ext cx="2598788" cy="658835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25 + 35 =    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575E20-78A7-472A-8C29-A021825DDBFD}"/>
              </a:ext>
            </a:extLst>
          </p:cNvPr>
          <p:cNvSpPr txBox="1"/>
          <p:nvPr/>
        </p:nvSpPr>
        <p:spPr>
          <a:xfrm>
            <a:off x="9772174" y="511678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</a:t>
            </a:r>
            <a:r>
              <a:rPr lang="vi-VN" sz="3200" b="1">
                <a:solidFill>
                  <a:srgbClr val="FF0000"/>
                </a:solidFill>
              </a:rPr>
              <a:t>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29D4617-5078-4104-A113-215BAD8EF564}"/>
              </a:ext>
            </a:extLst>
          </p:cNvPr>
          <p:cNvSpPr/>
          <p:nvPr/>
        </p:nvSpPr>
        <p:spPr>
          <a:xfrm>
            <a:off x="5545277" y="5573620"/>
            <a:ext cx="928203" cy="6357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5311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24" grpId="0" animBg="1"/>
      <p:bldP spid="33" grpId="0" animBg="1"/>
      <p:bldP spid="35" grpId="0" animBg="1"/>
      <p:bldP spid="36" grpId="0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237</Words>
  <Application>Microsoft Office PowerPoint</Application>
  <PresentationFormat>Widescreen</PresentationFormat>
  <Paragraphs>53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</cp:lastModifiedBy>
  <cp:revision>65</cp:revision>
  <dcterms:created xsi:type="dcterms:W3CDTF">2021-06-02T01:34:28Z</dcterms:created>
  <dcterms:modified xsi:type="dcterms:W3CDTF">2024-11-16T15:31:57Z</dcterms:modified>
</cp:coreProperties>
</file>