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67" r:id="rId4"/>
    <p:sldId id="268" r:id="rId5"/>
    <p:sldId id="281" r:id="rId6"/>
    <p:sldId id="282" r:id="rId7"/>
  </p:sldIdLst>
  <p:sldSz cx="12192000" cy="6858000"/>
  <p:notesSz cx="6858000" cy="9144000"/>
  <p:custDataLst>
    <p:tags r:id="rId9"/>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82" autoAdjust="0"/>
    <p:restoredTop sz="94660"/>
  </p:normalViewPr>
  <p:slideViewPr>
    <p:cSldViewPr snapToGrid="0">
      <p:cViewPr varScale="1">
        <p:scale>
          <a:sx n="70" d="100"/>
          <a:sy n="70" d="100"/>
        </p:scale>
        <p:origin x="49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BFD4A0-A7D9-4970-8289-D0511488D13C}" type="datetimeFigureOut">
              <a:rPr lang="vi-VN" smtClean="0"/>
              <a:t>28/12/2024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B59F9-A966-4265-956C-91F6BC64DC7C}" type="slidenum">
              <a:rPr lang="vi-VN" smtClean="0"/>
              <a:t>‹#›</a:t>
            </a:fld>
            <a:endParaRPr lang="vi-VN"/>
          </a:p>
        </p:txBody>
      </p:sp>
    </p:spTree>
    <p:extLst>
      <p:ext uri="{BB962C8B-B14F-4D97-AF65-F5344CB8AC3E}">
        <p14:creationId xmlns:p14="http://schemas.microsoft.com/office/powerpoint/2010/main" val="3657843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F03B59F9-A966-4265-956C-91F6BC64DC7C}" type="slidenum">
              <a:rPr lang="vi-VN" smtClean="0"/>
              <a:t>1</a:t>
            </a:fld>
            <a:endParaRPr lang="vi-VN"/>
          </a:p>
        </p:txBody>
      </p:sp>
    </p:spTree>
    <p:extLst>
      <p:ext uri="{BB962C8B-B14F-4D97-AF65-F5344CB8AC3E}">
        <p14:creationId xmlns:p14="http://schemas.microsoft.com/office/powerpoint/2010/main" val="316876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F03B59F9-A966-4265-956C-91F6BC64DC7C}" type="slidenum">
              <a:rPr lang="vi-VN" smtClean="0"/>
              <a:t>2</a:t>
            </a:fld>
            <a:endParaRPr lang="vi-VN"/>
          </a:p>
        </p:txBody>
      </p:sp>
    </p:spTree>
    <p:extLst>
      <p:ext uri="{BB962C8B-B14F-4D97-AF65-F5344CB8AC3E}">
        <p14:creationId xmlns:p14="http://schemas.microsoft.com/office/powerpoint/2010/main" val="141167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F03B59F9-A966-4265-956C-91F6BC64DC7C}" type="slidenum">
              <a:rPr lang="vi-VN" smtClean="0"/>
              <a:t>3</a:t>
            </a:fld>
            <a:endParaRPr lang="vi-VN"/>
          </a:p>
        </p:txBody>
      </p:sp>
    </p:spTree>
    <p:extLst>
      <p:ext uri="{BB962C8B-B14F-4D97-AF65-F5344CB8AC3E}">
        <p14:creationId xmlns:p14="http://schemas.microsoft.com/office/powerpoint/2010/main" val="485261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F03B59F9-A966-4265-956C-91F6BC64DC7C}" type="slidenum">
              <a:rPr lang="vi-VN" smtClean="0"/>
              <a:t>4</a:t>
            </a:fld>
            <a:endParaRPr lang="vi-VN"/>
          </a:p>
        </p:txBody>
      </p:sp>
    </p:spTree>
    <p:extLst>
      <p:ext uri="{BB962C8B-B14F-4D97-AF65-F5344CB8AC3E}">
        <p14:creationId xmlns:p14="http://schemas.microsoft.com/office/powerpoint/2010/main" val="317795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F03B59F9-A966-4265-956C-91F6BC64DC7C}" type="slidenum">
              <a:rPr lang="vi-VN" smtClean="0"/>
              <a:t>5</a:t>
            </a:fld>
            <a:endParaRPr lang="vi-VN"/>
          </a:p>
        </p:txBody>
      </p:sp>
    </p:spTree>
    <p:extLst>
      <p:ext uri="{BB962C8B-B14F-4D97-AF65-F5344CB8AC3E}">
        <p14:creationId xmlns:p14="http://schemas.microsoft.com/office/powerpoint/2010/main" val="104203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F03B59F9-A966-4265-956C-91F6BC64DC7C}" type="slidenum">
              <a:rPr lang="vi-VN" smtClean="0"/>
              <a:t>6</a:t>
            </a:fld>
            <a:endParaRPr lang="vi-VN"/>
          </a:p>
        </p:txBody>
      </p:sp>
    </p:spTree>
    <p:extLst>
      <p:ext uri="{BB962C8B-B14F-4D97-AF65-F5344CB8AC3E}">
        <p14:creationId xmlns:p14="http://schemas.microsoft.com/office/powerpoint/2010/main" val="1325659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6" Type="http://schemas.microsoft.com/office/2007/relationships/hdphoto" Target="../media/hdphoto3.wdp"/><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2410918" y="2081739"/>
            <a:ext cx="7131632" cy="2362506"/>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solidFill>
                  <a:schemeClr val="bg1"/>
                </a:solidFill>
                <a:latin typeface="+mj-lt"/>
              </a:rPr>
              <a:t>BÀI 24</a:t>
            </a:r>
          </a:p>
          <a:p>
            <a:pPr algn="ctr">
              <a:lnSpc>
                <a:spcPct val="120000"/>
              </a:lnSpc>
            </a:pPr>
            <a:r>
              <a:rPr lang="vi-VN" sz="6600" dirty="0">
                <a:ln>
                  <a:solidFill>
                    <a:schemeClr val="accent6">
                      <a:lumMod val="50000"/>
                    </a:schemeClr>
                  </a:solidFill>
                </a:ln>
                <a:solidFill>
                  <a:schemeClr val="bg1"/>
                </a:solidFill>
                <a:latin typeface="+mj-lt"/>
              </a:rPr>
              <a:t>LUYỆN TẬP CHUNG</a:t>
            </a:r>
          </a:p>
        </p:txBody>
      </p:sp>
    </p:spTree>
    <p:custDataLst>
      <p:tags r:id="rId1"/>
    </p:custDataLst>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44959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31" name="Group 30">
            <a:extLst>
              <a:ext uri="{FF2B5EF4-FFF2-40B4-BE49-F238E27FC236}">
                <a16:creationId xmlns:a16="http://schemas.microsoft.com/office/drawing/2014/main" id="{FC4FB2C0-60BD-4AE4-A449-6B0C7DC5C398}"/>
              </a:ext>
            </a:extLst>
          </p:cNvPr>
          <p:cNvGrpSpPr/>
          <p:nvPr/>
        </p:nvGrpSpPr>
        <p:grpSpPr>
          <a:xfrm>
            <a:off x="3622083" y="579442"/>
            <a:ext cx="7616049" cy="658838"/>
            <a:chOff x="1824226" y="3918823"/>
            <a:chExt cx="7616049" cy="658838"/>
          </a:xfrm>
        </p:grpSpPr>
        <p:sp>
          <p:nvSpPr>
            <p:cNvPr id="32" name="Rectangle 31">
              <a:extLst>
                <a:ext uri="{FF2B5EF4-FFF2-40B4-BE49-F238E27FC236}">
                  <a16:creationId xmlns:a16="http://schemas.microsoft.com/office/drawing/2014/main" id="{2D9B47A6-21A6-4BE6-A557-51E501E29F21}"/>
                </a:ext>
              </a:extLst>
            </p:cNvPr>
            <p:cNvSpPr/>
            <p:nvPr/>
          </p:nvSpPr>
          <p:spPr>
            <a:xfrm>
              <a:off x="1824226" y="3918826"/>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34 – 7</a:t>
              </a:r>
            </a:p>
          </p:txBody>
        </p:sp>
        <p:sp>
          <p:nvSpPr>
            <p:cNvPr id="33" name="Rectangle 32">
              <a:extLst>
                <a:ext uri="{FF2B5EF4-FFF2-40B4-BE49-F238E27FC236}">
                  <a16:creationId xmlns:a16="http://schemas.microsoft.com/office/drawing/2014/main" id="{D3FACB2E-BCEE-4830-8DA1-DF13F325CDE1}"/>
                </a:ext>
              </a:extLst>
            </p:cNvPr>
            <p:cNvSpPr/>
            <p:nvPr/>
          </p:nvSpPr>
          <p:spPr>
            <a:xfrm>
              <a:off x="3901137" y="3918825"/>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45 – 8</a:t>
              </a:r>
            </a:p>
          </p:txBody>
        </p:sp>
        <p:sp>
          <p:nvSpPr>
            <p:cNvPr id="34" name="Rectangle 33">
              <a:extLst>
                <a:ext uri="{FF2B5EF4-FFF2-40B4-BE49-F238E27FC236}">
                  <a16:creationId xmlns:a16="http://schemas.microsoft.com/office/drawing/2014/main" id="{5F67655A-BAD3-411E-A19D-C2B0325824D5}"/>
                </a:ext>
              </a:extLst>
            </p:cNvPr>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60 – 12</a:t>
              </a:r>
            </a:p>
          </p:txBody>
        </p:sp>
        <p:sp>
          <p:nvSpPr>
            <p:cNvPr id="35" name="Rectangle 34">
              <a:extLst>
                <a:ext uri="{FF2B5EF4-FFF2-40B4-BE49-F238E27FC236}">
                  <a16:creationId xmlns:a16="http://schemas.microsoft.com/office/drawing/2014/main" id="{D2D78115-AD10-45A6-B65A-340CE916C0A8}"/>
                </a:ext>
              </a:extLst>
            </p:cNvPr>
            <p:cNvSpPr/>
            <p:nvPr/>
          </p:nvSpPr>
          <p:spPr>
            <a:xfrm>
              <a:off x="8054959" y="3918823"/>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51 – 19</a:t>
              </a:r>
            </a:p>
          </p:txBody>
        </p:sp>
      </p:grpSp>
      <p:grpSp>
        <p:nvGrpSpPr>
          <p:cNvPr id="36" name="Group 35">
            <a:extLst>
              <a:ext uri="{FF2B5EF4-FFF2-40B4-BE49-F238E27FC236}">
                <a16:creationId xmlns:a16="http://schemas.microsoft.com/office/drawing/2014/main" id="{5AA4E028-3C30-426A-99C0-31352E8EEAC5}"/>
              </a:ext>
            </a:extLst>
          </p:cNvPr>
          <p:cNvGrpSpPr/>
          <p:nvPr/>
        </p:nvGrpSpPr>
        <p:grpSpPr>
          <a:xfrm>
            <a:off x="3721630" y="1082085"/>
            <a:ext cx="837249" cy="1312215"/>
            <a:chOff x="1933616" y="4498692"/>
            <a:chExt cx="837249" cy="1312215"/>
          </a:xfrm>
        </p:grpSpPr>
        <p:sp>
          <p:nvSpPr>
            <p:cNvPr id="37" name="TextBox 36">
              <a:extLst>
                <a:ext uri="{FF2B5EF4-FFF2-40B4-BE49-F238E27FC236}">
                  <a16:creationId xmlns:a16="http://schemas.microsoft.com/office/drawing/2014/main" id="{B7FC68B1-5944-4658-8EE8-17C963B7E3A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34</a:t>
              </a:r>
            </a:p>
            <a:p>
              <a:pPr>
                <a:lnSpc>
                  <a:spcPct val="150000"/>
                </a:lnSpc>
              </a:pPr>
              <a:r>
                <a:rPr lang="vi-VN" sz="2800" dirty="0"/>
                <a:t>  7</a:t>
              </a:r>
            </a:p>
          </p:txBody>
        </p:sp>
        <p:sp>
          <p:nvSpPr>
            <p:cNvPr id="38" name="TextBox 37">
              <a:extLst>
                <a:ext uri="{FF2B5EF4-FFF2-40B4-BE49-F238E27FC236}">
                  <a16:creationId xmlns:a16="http://schemas.microsoft.com/office/drawing/2014/main" id="{60689D7C-AC0C-4C6A-A3C8-945000CFA7F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44691B79-DD71-4897-8F6F-91C11058303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A20C98FE-A19D-4525-84A3-68F3EB20C4E8}"/>
              </a:ext>
            </a:extLst>
          </p:cNvPr>
          <p:cNvGrpSpPr/>
          <p:nvPr/>
        </p:nvGrpSpPr>
        <p:grpSpPr>
          <a:xfrm>
            <a:off x="5804471" y="1075035"/>
            <a:ext cx="837249" cy="1312215"/>
            <a:chOff x="1933616" y="4498692"/>
            <a:chExt cx="837249" cy="1312215"/>
          </a:xfrm>
        </p:grpSpPr>
        <p:sp>
          <p:nvSpPr>
            <p:cNvPr id="58" name="TextBox 57">
              <a:extLst>
                <a:ext uri="{FF2B5EF4-FFF2-40B4-BE49-F238E27FC236}">
                  <a16:creationId xmlns:a16="http://schemas.microsoft.com/office/drawing/2014/main" id="{D1FA4383-6900-45CE-89BF-DB47C30704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45</a:t>
              </a:r>
            </a:p>
            <a:p>
              <a:pPr>
                <a:lnSpc>
                  <a:spcPct val="150000"/>
                </a:lnSpc>
              </a:pPr>
              <a:r>
                <a:rPr lang="vi-VN" sz="2800" dirty="0"/>
                <a:t>  8</a:t>
              </a:r>
            </a:p>
          </p:txBody>
        </p:sp>
        <p:sp>
          <p:nvSpPr>
            <p:cNvPr id="59" name="TextBox 58">
              <a:extLst>
                <a:ext uri="{FF2B5EF4-FFF2-40B4-BE49-F238E27FC236}">
                  <a16:creationId xmlns:a16="http://schemas.microsoft.com/office/drawing/2014/main" id="{25E14854-4826-4CC1-BEB5-2EBC56FC29A7}"/>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AA242EE0-3032-471C-A226-D2E7AD0CAAF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FFF8C5E-A10E-4B97-A5B9-7A888119532E}"/>
              </a:ext>
            </a:extLst>
          </p:cNvPr>
          <p:cNvGrpSpPr/>
          <p:nvPr/>
        </p:nvGrpSpPr>
        <p:grpSpPr>
          <a:xfrm>
            <a:off x="7887312" y="1082085"/>
            <a:ext cx="837249" cy="1312215"/>
            <a:chOff x="1933616" y="4498692"/>
            <a:chExt cx="837249" cy="1312215"/>
          </a:xfrm>
        </p:grpSpPr>
        <p:sp>
          <p:nvSpPr>
            <p:cNvPr id="65" name="TextBox 64">
              <a:extLst>
                <a:ext uri="{FF2B5EF4-FFF2-40B4-BE49-F238E27FC236}">
                  <a16:creationId xmlns:a16="http://schemas.microsoft.com/office/drawing/2014/main" id="{6E3764E9-449F-44AE-8C4C-88623AB4F19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60</a:t>
              </a:r>
            </a:p>
            <a:p>
              <a:pPr>
                <a:lnSpc>
                  <a:spcPct val="150000"/>
                </a:lnSpc>
              </a:pPr>
              <a:r>
                <a:rPr lang="vi-VN" sz="2800" dirty="0"/>
                <a:t>12</a:t>
              </a:r>
            </a:p>
          </p:txBody>
        </p:sp>
        <p:sp>
          <p:nvSpPr>
            <p:cNvPr id="66" name="TextBox 65">
              <a:extLst>
                <a:ext uri="{FF2B5EF4-FFF2-40B4-BE49-F238E27FC236}">
                  <a16:creationId xmlns:a16="http://schemas.microsoft.com/office/drawing/2014/main" id="{831D28AE-202E-4DB9-B450-5CB064D0E90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7" name="Straight Connector 66">
              <a:extLst>
                <a:ext uri="{FF2B5EF4-FFF2-40B4-BE49-F238E27FC236}">
                  <a16:creationId xmlns:a16="http://schemas.microsoft.com/office/drawing/2014/main" id="{72A7039D-1F11-4D38-A87C-F13C4555C2F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23BA5BDD-B7E5-4F18-8B7D-526658BFEF33}"/>
              </a:ext>
            </a:extLst>
          </p:cNvPr>
          <p:cNvGrpSpPr/>
          <p:nvPr/>
        </p:nvGrpSpPr>
        <p:grpSpPr>
          <a:xfrm>
            <a:off x="9970153" y="1075035"/>
            <a:ext cx="837249" cy="1312215"/>
            <a:chOff x="1933616" y="4498692"/>
            <a:chExt cx="837249" cy="1312215"/>
          </a:xfrm>
        </p:grpSpPr>
        <p:sp>
          <p:nvSpPr>
            <p:cNvPr id="69" name="TextBox 68">
              <a:extLst>
                <a:ext uri="{FF2B5EF4-FFF2-40B4-BE49-F238E27FC236}">
                  <a16:creationId xmlns:a16="http://schemas.microsoft.com/office/drawing/2014/main" id="{0008F696-FDB2-46B6-A658-7E1D9893191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51</a:t>
              </a:r>
            </a:p>
            <a:p>
              <a:pPr>
                <a:lnSpc>
                  <a:spcPct val="150000"/>
                </a:lnSpc>
              </a:pPr>
              <a:r>
                <a:rPr lang="vi-VN" sz="2800" dirty="0"/>
                <a:t>19</a:t>
              </a:r>
            </a:p>
          </p:txBody>
        </p:sp>
        <p:sp>
          <p:nvSpPr>
            <p:cNvPr id="70" name="TextBox 69">
              <a:extLst>
                <a:ext uri="{FF2B5EF4-FFF2-40B4-BE49-F238E27FC236}">
                  <a16:creationId xmlns:a16="http://schemas.microsoft.com/office/drawing/2014/main" id="{071AA502-C925-42C2-8234-00441F0E377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71" name="Straight Connector 70">
              <a:extLst>
                <a:ext uri="{FF2B5EF4-FFF2-40B4-BE49-F238E27FC236}">
                  <a16:creationId xmlns:a16="http://schemas.microsoft.com/office/drawing/2014/main" id="{B9255261-4E4D-4EEA-A2B5-47B3946DE71C}"/>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64DBF3A4-BFD0-43AF-A136-16C497D49ACE}"/>
              </a:ext>
            </a:extLst>
          </p:cNvPr>
          <p:cNvSpPr txBox="1"/>
          <p:nvPr/>
        </p:nvSpPr>
        <p:spPr>
          <a:xfrm>
            <a:off x="3918960" y="2423177"/>
            <a:ext cx="639919" cy="584775"/>
          </a:xfrm>
          <a:prstGeom prst="rect">
            <a:avLst/>
          </a:prstGeom>
          <a:noFill/>
        </p:spPr>
        <p:txBody>
          <a:bodyPr wrap="square" rtlCol="0">
            <a:spAutoFit/>
          </a:bodyPr>
          <a:lstStyle/>
          <a:p>
            <a:r>
              <a:rPr lang="vi-VN" sz="3200" b="1" dirty="0">
                <a:solidFill>
                  <a:srgbClr val="FF0000"/>
                </a:solidFill>
              </a:rPr>
              <a:t>27</a:t>
            </a:r>
          </a:p>
        </p:txBody>
      </p:sp>
      <p:sp>
        <p:nvSpPr>
          <p:cNvPr id="73" name="TextBox 72">
            <a:extLst>
              <a:ext uri="{FF2B5EF4-FFF2-40B4-BE49-F238E27FC236}">
                <a16:creationId xmlns:a16="http://schemas.microsoft.com/office/drawing/2014/main" id="{4889C820-8718-4BF4-BF26-97676562688D}"/>
              </a:ext>
            </a:extLst>
          </p:cNvPr>
          <p:cNvSpPr txBox="1"/>
          <p:nvPr/>
        </p:nvSpPr>
        <p:spPr>
          <a:xfrm>
            <a:off x="6001801" y="2392299"/>
            <a:ext cx="639919" cy="584775"/>
          </a:xfrm>
          <a:prstGeom prst="rect">
            <a:avLst/>
          </a:prstGeom>
          <a:noFill/>
        </p:spPr>
        <p:txBody>
          <a:bodyPr wrap="square" rtlCol="0">
            <a:spAutoFit/>
          </a:bodyPr>
          <a:lstStyle/>
          <a:p>
            <a:r>
              <a:rPr lang="vi-VN" sz="3200" b="1" dirty="0">
                <a:solidFill>
                  <a:srgbClr val="FF0000"/>
                </a:solidFill>
              </a:rPr>
              <a:t>37</a:t>
            </a:r>
          </a:p>
        </p:txBody>
      </p:sp>
      <p:sp>
        <p:nvSpPr>
          <p:cNvPr id="76" name="TextBox 75">
            <a:extLst>
              <a:ext uri="{FF2B5EF4-FFF2-40B4-BE49-F238E27FC236}">
                <a16:creationId xmlns:a16="http://schemas.microsoft.com/office/drawing/2014/main" id="{C48A0AB9-3A0F-4C7E-AA3C-B42849F4E597}"/>
              </a:ext>
            </a:extLst>
          </p:cNvPr>
          <p:cNvSpPr txBox="1"/>
          <p:nvPr/>
        </p:nvSpPr>
        <p:spPr>
          <a:xfrm>
            <a:off x="8111146" y="2423175"/>
            <a:ext cx="639919" cy="584775"/>
          </a:xfrm>
          <a:prstGeom prst="rect">
            <a:avLst/>
          </a:prstGeom>
          <a:noFill/>
        </p:spPr>
        <p:txBody>
          <a:bodyPr wrap="square" rtlCol="0">
            <a:spAutoFit/>
          </a:bodyPr>
          <a:lstStyle/>
          <a:p>
            <a:r>
              <a:rPr lang="vi-VN" sz="3200" b="1" dirty="0">
                <a:solidFill>
                  <a:srgbClr val="FF0000"/>
                </a:solidFill>
              </a:rPr>
              <a:t>48</a:t>
            </a:r>
          </a:p>
        </p:txBody>
      </p:sp>
      <p:sp>
        <p:nvSpPr>
          <p:cNvPr id="81" name="TextBox 80">
            <a:extLst>
              <a:ext uri="{FF2B5EF4-FFF2-40B4-BE49-F238E27FC236}">
                <a16:creationId xmlns:a16="http://schemas.microsoft.com/office/drawing/2014/main" id="{C671FBDB-1EE0-4372-B705-8EC26E703569}"/>
              </a:ext>
            </a:extLst>
          </p:cNvPr>
          <p:cNvSpPr txBox="1"/>
          <p:nvPr/>
        </p:nvSpPr>
        <p:spPr>
          <a:xfrm>
            <a:off x="10167483" y="2423176"/>
            <a:ext cx="639919" cy="584775"/>
          </a:xfrm>
          <a:prstGeom prst="rect">
            <a:avLst/>
          </a:prstGeom>
          <a:noFill/>
        </p:spPr>
        <p:txBody>
          <a:bodyPr wrap="square" rtlCol="0">
            <a:spAutoFit/>
          </a:bodyPr>
          <a:lstStyle/>
          <a:p>
            <a:r>
              <a:rPr lang="vi-VN" sz="3200" b="1" dirty="0">
                <a:solidFill>
                  <a:srgbClr val="FF0000"/>
                </a:solidFill>
              </a:rPr>
              <a:t>32</a:t>
            </a:r>
          </a:p>
        </p:txBody>
      </p:sp>
      <p:sp>
        <p:nvSpPr>
          <p:cNvPr id="82" name="Oval 81">
            <a:extLst>
              <a:ext uri="{FF2B5EF4-FFF2-40B4-BE49-F238E27FC236}">
                <a16:creationId xmlns:a16="http://schemas.microsoft.com/office/drawing/2014/main" id="{1B08F1C8-D0AD-4643-AACF-43407F499ECD}"/>
              </a:ext>
            </a:extLst>
          </p:cNvPr>
          <p:cNvSpPr/>
          <p:nvPr/>
        </p:nvSpPr>
        <p:spPr>
          <a:xfrm>
            <a:off x="939524" y="307454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83" name="Group 82">
            <a:extLst>
              <a:ext uri="{FF2B5EF4-FFF2-40B4-BE49-F238E27FC236}">
                <a16:creationId xmlns:a16="http://schemas.microsoft.com/office/drawing/2014/main" id="{B59A093F-2CF4-49BE-8F1E-81E48CDC0741}"/>
              </a:ext>
            </a:extLst>
          </p:cNvPr>
          <p:cNvGrpSpPr/>
          <p:nvPr/>
        </p:nvGrpSpPr>
        <p:grpSpPr>
          <a:xfrm>
            <a:off x="1504046" y="3145159"/>
            <a:ext cx="1116312" cy="461666"/>
            <a:chOff x="1870518" y="1440653"/>
            <a:chExt cx="1116312" cy="461666"/>
          </a:xfrm>
        </p:grpSpPr>
        <p:grpSp>
          <p:nvGrpSpPr>
            <p:cNvPr id="84" name="Group 83">
              <a:extLst>
                <a:ext uri="{FF2B5EF4-FFF2-40B4-BE49-F238E27FC236}">
                  <a16:creationId xmlns:a16="http://schemas.microsoft.com/office/drawing/2014/main" id="{BB2AC9B1-E1BF-4D71-A64D-8AE79DEB5164}"/>
                </a:ext>
              </a:extLst>
            </p:cNvPr>
            <p:cNvGrpSpPr/>
            <p:nvPr/>
          </p:nvGrpSpPr>
          <p:grpSpPr>
            <a:xfrm>
              <a:off x="1870518" y="1440654"/>
              <a:ext cx="758382" cy="461665"/>
              <a:chOff x="1870518" y="1440654"/>
              <a:chExt cx="758382" cy="461665"/>
            </a:xfrm>
          </p:grpSpPr>
          <p:sp>
            <p:nvSpPr>
              <p:cNvPr id="86" name="Rectangle: Rounded Corners 85">
                <a:extLst>
                  <a:ext uri="{FF2B5EF4-FFF2-40B4-BE49-F238E27FC236}">
                    <a16:creationId xmlns:a16="http://schemas.microsoft.com/office/drawing/2014/main" id="{854CBCFC-26AB-437D-98B4-173685B27724}"/>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TextBox 86">
                <a:extLst>
                  <a:ext uri="{FF2B5EF4-FFF2-40B4-BE49-F238E27FC236}">
                    <a16:creationId xmlns:a16="http://schemas.microsoft.com/office/drawing/2014/main" id="{3397324E-D9D2-4DB1-A456-5A78D719A66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5" name="TextBox 84">
              <a:extLst>
                <a:ext uri="{FF2B5EF4-FFF2-40B4-BE49-F238E27FC236}">
                  <a16:creationId xmlns:a16="http://schemas.microsoft.com/office/drawing/2014/main" id="{5201668E-A271-4216-8D62-A9F562A9CE6F}"/>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6" name="Group 15">
            <a:extLst>
              <a:ext uri="{FF2B5EF4-FFF2-40B4-BE49-F238E27FC236}">
                <a16:creationId xmlns:a16="http://schemas.microsoft.com/office/drawing/2014/main" id="{654A2468-520E-48D5-804C-E91F7480F722}"/>
              </a:ext>
            </a:extLst>
          </p:cNvPr>
          <p:cNvGrpSpPr/>
          <p:nvPr/>
        </p:nvGrpSpPr>
        <p:grpSpPr>
          <a:xfrm>
            <a:off x="1774155" y="3838500"/>
            <a:ext cx="8676309" cy="1332547"/>
            <a:chOff x="1774155" y="3838500"/>
            <a:chExt cx="8676309" cy="1332547"/>
          </a:xfrm>
        </p:grpSpPr>
        <p:sp>
          <p:nvSpPr>
            <p:cNvPr id="5" name="Oval 4">
              <a:extLst>
                <a:ext uri="{FF2B5EF4-FFF2-40B4-BE49-F238E27FC236}">
                  <a16:creationId xmlns:a16="http://schemas.microsoft.com/office/drawing/2014/main" id="{0129DD20-129D-4230-B995-61772CFCBBCB}"/>
                </a:ext>
              </a:extLst>
            </p:cNvPr>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88</a:t>
              </a:r>
              <a:endParaRPr lang="vi-VN" sz="2800" dirty="0">
                <a:solidFill>
                  <a:schemeClr val="tx1"/>
                </a:solidFill>
              </a:endParaRPr>
            </a:p>
          </p:txBody>
        </p:sp>
        <p:sp>
          <p:nvSpPr>
            <p:cNvPr id="7" name="Octagon 6">
              <a:extLst>
                <a:ext uri="{FF2B5EF4-FFF2-40B4-BE49-F238E27FC236}">
                  <a16:creationId xmlns:a16="http://schemas.microsoft.com/office/drawing/2014/main" id="{280830C3-792A-4283-B761-0C4711557014}"/>
                </a:ext>
              </a:extLst>
            </p:cNvPr>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9" name="Star: 12 Points 8">
              <a:extLst>
                <a:ext uri="{FF2B5EF4-FFF2-40B4-BE49-F238E27FC236}">
                  <a16:creationId xmlns:a16="http://schemas.microsoft.com/office/drawing/2014/main" id="{D90A8F27-27F0-45E4-9459-B1E4D1EFE338}"/>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10" name="Star: 5 Points 9">
              <a:extLst>
                <a:ext uri="{FF2B5EF4-FFF2-40B4-BE49-F238E27FC236}">
                  <a16:creationId xmlns:a16="http://schemas.microsoft.com/office/drawing/2014/main" id="{252C8E1A-C8FD-4867-801D-2A961150B826}"/>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cxnSp>
          <p:nvCxnSpPr>
            <p:cNvPr id="14" name="Straight Arrow Connector 13">
              <a:extLst>
                <a:ext uri="{FF2B5EF4-FFF2-40B4-BE49-F238E27FC236}">
                  <a16:creationId xmlns:a16="http://schemas.microsoft.com/office/drawing/2014/main" id="{19B1AFB6-993C-4605-B4A1-C272B73D617F}"/>
                </a:ext>
              </a:extLst>
            </p:cNvPr>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99BB4D9-1C20-4339-9CAF-0FD81DB5E575}"/>
                </a:ext>
              </a:extLst>
            </p:cNvPr>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2369F9D-E0A4-494E-AE38-568C26FC6DB9}"/>
                </a:ext>
              </a:extLst>
            </p:cNvPr>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226EFD-8BB7-4546-A5ED-9E6C2DA7F9F3}"/>
                </a:ext>
              </a:extLst>
            </p:cNvPr>
            <p:cNvSpPr txBox="1"/>
            <p:nvPr/>
          </p:nvSpPr>
          <p:spPr>
            <a:xfrm>
              <a:off x="3291790" y="3973859"/>
              <a:ext cx="694421" cy="523220"/>
            </a:xfrm>
            <a:prstGeom prst="rect">
              <a:avLst/>
            </a:prstGeom>
            <a:noFill/>
          </p:spPr>
          <p:txBody>
            <a:bodyPr wrap="none" rtlCol="0">
              <a:spAutoFit/>
            </a:bodyPr>
            <a:lstStyle/>
            <a:p>
              <a:r>
                <a:rPr lang="en-US" sz="2800" dirty="0"/>
                <a:t>+ 4</a:t>
              </a:r>
              <a:endParaRPr lang="vi-VN" sz="2800" dirty="0"/>
            </a:p>
          </p:txBody>
        </p:sp>
        <p:sp>
          <p:nvSpPr>
            <p:cNvPr id="91" name="TextBox 90">
              <a:extLst>
                <a:ext uri="{FF2B5EF4-FFF2-40B4-BE49-F238E27FC236}">
                  <a16:creationId xmlns:a16="http://schemas.microsoft.com/office/drawing/2014/main" id="{C34B97F8-A23A-4FDA-A45E-1D20E5336154}"/>
                </a:ext>
              </a:extLst>
            </p:cNvPr>
            <p:cNvSpPr txBox="1"/>
            <p:nvPr/>
          </p:nvSpPr>
          <p:spPr>
            <a:xfrm>
              <a:off x="5698994" y="3973859"/>
              <a:ext cx="684803" cy="523220"/>
            </a:xfrm>
            <a:prstGeom prst="rect">
              <a:avLst/>
            </a:prstGeom>
            <a:noFill/>
          </p:spPr>
          <p:txBody>
            <a:bodyPr wrap="none" rtlCol="0">
              <a:spAutoFit/>
            </a:bodyPr>
            <a:lstStyle/>
            <a:p>
              <a:r>
                <a:rPr lang="en-US" sz="2800" dirty="0"/>
                <a:t>– 7</a:t>
              </a:r>
              <a:endParaRPr lang="vi-VN" sz="2800" dirty="0"/>
            </a:p>
          </p:txBody>
        </p:sp>
        <p:sp>
          <p:nvSpPr>
            <p:cNvPr id="92" name="TextBox 91">
              <a:extLst>
                <a:ext uri="{FF2B5EF4-FFF2-40B4-BE49-F238E27FC236}">
                  <a16:creationId xmlns:a16="http://schemas.microsoft.com/office/drawing/2014/main" id="{973D62BE-79D9-4367-A847-BFBA02F08A37}"/>
                </a:ext>
              </a:extLst>
            </p:cNvPr>
            <p:cNvSpPr txBox="1"/>
            <p:nvPr/>
          </p:nvSpPr>
          <p:spPr>
            <a:xfrm>
              <a:off x="7978575" y="3954134"/>
              <a:ext cx="984565" cy="523220"/>
            </a:xfrm>
            <a:prstGeom prst="rect">
              <a:avLst/>
            </a:prstGeom>
            <a:noFill/>
          </p:spPr>
          <p:txBody>
            <a:bodyPr wrap="none" rtlCol="0">
              <a:spAutoFit/>
            </a:bodyPr>
            <a:lstStyle/>
            <a:p>
              <a:r>
                <a:rPr lang="en-US" sz="2800" dirty="0"/>
                <a:t>– 26 </a:t>
              </a:r>
              <a:endParaRPr lang="vi-VN" sz="2800" dirty="0"/>
            </a:p>
          </p:txBody>
        </p:sp>
      </p:grpSp>
      <p:sp>
        <p:nvSpPr>
          <p:cNvPr id="93" name="Octagon 92">
            <a:extLst>
              <a:ext uri="{FF2B5EF4-FFF2-40B4-BE49-F238E27FC236}">
                <a16:creationId xmlns:a16="http://schemas.microsoft.com/office/drawing/2014/main" id="{AFF432E3-523B-46B5-933D-5C065B62A5E5}"/>
              </a:ext>
            </a:extLst>
          </p:cNvPr>
          <p:cNvSpPr/>
          <p:nvPr/>
        </p:nvSpPr>
        <p:spPr>
          <a:xfrm>
            <a:off x="4204372"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92</a:t>
            </a:r>
            <a:endParaRPr lang="vi-VN" sz="2800" b="1" dirty="0">
              <a:solidFill>
                <a:srgbClr val="FF0000"/>
              </a:solidFill>
            </a:endParaRPr>
          </a:p>
        </p:txBody>
      </p:sp>
      <p:sp>
        <p:nvSpPr>
          <p:cNvPr id="94" name="Star: 12 Points 93">
            <a:extLst>
              <a:ext uri="{FF2B5EF4-FFF2-40B4-BE49-F238E27FC236}">
                <a16:creationId xmlns:a16="http://schemas.microsoft.com/office/drawing/2014/main" id="{99107183-2A5D-41E5-AEFF-FD2A5F26BA1A}"/>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85</a:t>
            </a:r>
            <a:endParaRPr lang="vi-VN" sz="2800" b="1" dirty="0">
              <a:solidFill>
                <a:srgbClr val="FF0000"/>
              </a:solidFill>
            </a:endParaRPr>
          </a:p>
        </p:txBody>
      </p:sp>
      <p:sp>
        <p:nvSpPr>
          <p:cNvPr id="95" name="Star: 5 Points 94">
            <a:extLst>
              <a:ext uri="{FF2B5EF4-FFF2-40B4-BE49-F238E27FC236}">
                <a16:creationId xmlns:a16="http://schemas.microsoft.com/office/drawing/2014/main" id="{CAB2F7B3-B5E1-4B81-A6E3-47CF7106A700}"/>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59</a:t>
            </a:r>
            <a:endParaRPr lang="vi-VN" sz="2800" b="1" dirty="0">
              <a:solidFill>
                <a:srgbClr val="FF0000"/>
              </a:solidFill>
            </a:endParaRPr>
          </a:p>
        </p:txBody>
      </p:sp>
    </p:spTree>
    <p:custDataLst>
      <p:tags r:id="rId1"/>
    </p:custDataLst>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up)">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up)">
                                      <p:cBhvr>
                                        <p:cTn id="56" dur="50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Effect transition="in" filter="fade">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10"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outVertical)">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p:cTn id="81" dur="500" fill="hold"/>
                                        <p:tgtEl>
                                          <p:spTgt spid="93"/>
                                        </p:tgtEl>
                                        <p:attrNameLst>
                                          <p:attrName>ppt_w</p:attrName>
                                        </p:attrNameLst>
                                      </p:cBhvr>
                                      <p:tavLst>
                                        <p:tav tm="0">
                                          <p:val>
                                            <p:fltVal val="0"/>
                                          </p:val>
                                        </p:tav>
                                        <p:tav tm="100000">
                                          <p:val>
                                            <p:strVal val="#ppt_w"/>
                                          </p:val>
                                        </p:tav>
                                      </p:tavLst>
                                    </p:anim>
                                    <p:anim calcmode="lin" valueType="num">
                                      <p:cBhvr>
                                        <p:cTn id="82" dur="500" fill="hold"/>
                                        <p:tgtEl>
                                          <p:spTgt spid="93"/>
                                        </p:tgtEl>
                                        <p:attrNameLst>
                                          <p:attrName>ppt_h</p:attrName>
                                        </p:attrNameLst>
                                      </p:cBhvr>
                                      <p:tavLst>
                                        <p:tav tm="0">
                                          <p:val>
                                            <p:fltVal val="0"/>
                                          </p:val>
                                        </p:tav>
                                        <p:tav tm="100000">
                                          <p:val>
                                            <p:strVal val="#ppt_h"/>
                                          </p:val>
                                        </p:tav>
                                      </p:tavLst>
                                    </p:anim>
                                    <p:animEffect transition="in" filter="fade">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animEffect transition="in" filter="fade">
                                      <p:cBhvr>
                                        <p:cTn id="9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72" grpId="0"/>
      <p:bldP spid="73" grpId="0"/>
      <p:bldP spid="76" grpId="0"/>
      <p:bldP spid="81" grpId="0"/>
      <p:bldP spid="82" grpId="0" animBg="1"/>
      <p:bldP spid="93" grpId="0" animBg="1"/>
      <p:bldP spid="94" grpId="0" animBg="1"/>
      <p:bldP spid="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1" y="1490008"/>
            <a:ext cx="4070072" cy="1938992"/>
          </a:xfrm>
          <a:prstGeom prst="rect">
            <a:avLst/>
          </a:prstGeom>
          <a:noFill/>
        </p:spPr>
        <p:txBody>
          <a:bodyPr wrap="square" rtlCol="0">
            <a:spAutoFit/>
          </a:bodyPr>
          <a:lstStyle/>
          <a:p>
            <a:pPr algn="just"/>
            <a:r>
              <a:rPr lang="vi-VN" sz="2400" dirty="0"/>
              <a:t>Cầu thang lên nhà sóc có tất cả 32 bậc thang. Sóc đã leo được 9 bậc thang. Hỏi sóc cần leo thêm bao nhiêu bậc thang nữa để vào nhà?</a:t>
            </a:r>
          </a:p>
        </p:txBody>
      </p:sp>
      <p:pic>
        <p:nvPicPr>
          <p:cNvPr id="2" name="Picture 1">
            <a:extLst>
              <a:ext uri="{FF2B5EF4-FFF2-40B4-BE49-F238E27FC236}">
                <a16:creationId xmlns:a16="http://schemas.microsoft.com/office/drawing/2014/main" id="{EE05D0D4-8D7C-4CE4-B103-11C737841B8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446643" y="349176"/>
            <a:ext cx="5667375" cy="3810000"/>
          </a:xfrm>
          <a:prstGeom prst="rect">
            <a:avLst/>
          </a:prstGeom>
        </p:spPr>
      </p:pic>
      <p:sp>
        <p:nvSpPr>
          <p:cNvPr id="25" name="TextBox 24">
            <a:extLst>
              <a:ext uri="{FF2B5EF4-FFF2-40B4-BE49-F238E27FC236}">
                <a16:creationId xmlns:a16="http://schemas.microsoft.com/office/drawing/2014/main" id="{37C38B79-7D22-4A97-A2F3-4E1C23A0DCEE}"/>
              </a:ext>
            </a:extLst>
          </p:cNvPr>
          <p:cNvSpPr txBox="1"/>
          <p:nvPr/>
        </p:nvSpPr>
        <p:spPr>
          <a:xfrm>
            <a:off x="4286937" y="3989941"/>
            <a:ext cx="1551369" cy="523220"/>
          </a:xfrm>
          <a:prstGeom prst="rect">
            <a:avLst/>
          </a:prstGeom>
          <a:noFill/>
        </p:spPr>
        <p:txBody>
          <a:bodyPr wrap="square" rtlCol="0">
            <a:spAutoFit/>
          </a:bodyPr>
          <a:lstStyle/>
          <a:p>
            <a:pPr algn="ctr"/>
            <a:r>
              <a:rPr lang="vi-VN" sz="2800" i="1" dirty="0"/>
              <a:t>Bài giải</a:t>
            </a:r>
          </a:p>
        </p:txBody>
      </p:sp>
      <p:sp>
        <p:nvSpPr>
          <p:cNvPr id="26" name="TextBox 25">
            <a:extLst>
              <a:ext uri="{FF2B5EF4-FFF2-40B4-BE49-F238E27FC236}">
                <a16:creationId xmlns:a16="http://schemas.microsoft.com/office/drawing/2014/main" id="{D616F421-D8AD-4EB9-9481-00F5BBED6C8B}"/>
              </a:ext>
            </a:extLst>
          </p:cNvPr>
          <p:cNvSpPr txBox="1"/>
          <p:nvPr/>
        </p:nvSpPr>
        <p:spPr>
          <a:xfrm>
            <a:off x="1205248" y="4513161"/>
            <a:ext cx="8509295" cy="523220"/>
          </a:xfrm>
          <a:prstGeom prst="rect">
            <a:avLst/>
          </a:prstGeom>
          <a:noFill/>
        </p:spPr>
        <p:txBody>
          <a:bodyPr wrap="square" rtlCol="0">
            <a:spAutoFit/>
          </a:bodyPr>
          <a:lstStyle/>
          <a:p>
            <a:pPr algn="ctr"/>
            <a:r>
              <a:rPr lang="vi-VN" sz="2800" dirty="0">
                <a:solidFill>
                  <a:srgbClr val="FF0000"/>
                </a:solidFill>
              </a:rPr>
              <a:t>Sóc cần leo thêm số bậc thang nữa để vào nhà là:</a:t>
            </a:r>
          </a:p>
        </p:txBody>
      </p:sp>
      <p:sp>
        <p:nvSpPr>
          <p:cNvPr id="27" name="TextBox 26">
            <a:extLst>
              <a:ext uri="{FF2B5EF4-FFF2-40B4-BE49-F238E27FC236}">
                <a16:creationId xmlns:a16="http://schemas.microsoft.com/office/drawing/2014/main" id="{3222E6CC-16DC-4400-B06D-29A8A6186BFF}"/>
              </a:ext>
            </a:extLst>
          </p:cNvPr>
          <p:cNvSpPr txBox="1"/>
          <p:nvPr/>
        </p:nvSpPr>
        <p:spPr>
          <a:xfrm>
            <a:off x="2647282" y="5071150"/>
            <a:ext cx="5065485" cy="523220"/>
          </a:xfrm>
          <a:prstGeom prst="rect">
            <a:avLst/>
          </a:prstGeom>
          <a:noFill/>
        </p:spPr>
        <p:txBody>
          <a:bodyPr wrap="square" rtlCol="0">
            <a:spAutoFit/>
          </a:bodyPr>
          <a:lstStyle/>
          <a:p>
            <a:pPr algn="ctr"/>
            <a:r>
              <a:rPr lang="vi-VN" sz="2800" dirty="0">
                <a:solidFill>
                  <a:srgbClr val="FF0000"/>
                </a:solidFill>
              </a:rPr>
              <a:t>32 – 9 = 23 (bậc)</a:t>
            </a:r>
          </a:p>
        </p:txBody>
      </p:sp>
      <p:sp>
        <p:nvSpPr>
          <p:cNvPr id="28" name="TextBox 27">
            <a:extLst>
              <a:ext uri="{FF2B5EF4-FFF2-40B4-BE49-F238E27FC236}">
                <a16:creationId xmlns:a16="http://schemas.microsoft.com/office/drawing/2014/main" id="{694F5DC4-6D31-4225-BE81-4BE98945E604}"/>
              </a:ext>
            </a:extLst>
          </p:cNvPr>
          <p:cNvSpPr txBox="1"/>
          <p:nvPr/>
        </p:nvSpPr>
        <p:spPr>
          <a:xfrm>
            <a:off x="3781443" y="5594370"/>
            <a:ext cx="4779461" cy="523220"/>
          </a:xfrm>
          <a:prstGeom prst="rect">
            <a:avLst/>
          </a:prstGeom>
          <a:noFill/>
        </p:spPr>
        <p:txBody>
          <a:bodyPr wrap="square" rtlCol="0">
            <a:spAutoFit/>
          </a:bodyPr>
          <a:lstStyle/>
          <a:p>
            <a:pPr algn="r"/>
            <a:r>
              <a:rPr lang="vi-VN" sz="2800" dirty="0">
                <a:solidFill>
                  <a:srgbClr val="FF0000"/>
                </a:solidFill>
              </a:rPr>
              <a:t>Đáp số</a:t>
            </a:r>
            <a:r>
              <a:rPr lang="vi-VN" sz="2800">
                <a:solidFill>
                  <a:srgbClr val="FF0000"/>
                </a:solidFill>
              </a:rPr>
              <a:t>: 23 bậc thang.</a:t>
            </a:r>
            <a:endParaRPr lang="vi-VN" sz="2800" dirty="0">
              <a:solidFill>
                <a:srgbClr val="FF0000"/>
              </a:solidFill>
            </a:endParaRPr>
          </a:p>
        </p:txBody>
      </p:sp>
    </p:spTree>
    <p:custDataLst>
      <p:tags r:id="rId1"/>
    </p:custDataLst>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2967936" y="70939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3405259" y="709395"/>
            <a:ext cx="7580794" cy="461665"/>
          </a:xfrm>
          <a:prstGeom prst="rect">
            <a:avLst/>
          </a:prstGeom>
          <a:noFill/>
        </p:spPr>
        <p:txBody>
          <a:bodyPr wrap="square" rtlCol="0">
            <a:spAutoFit/>
          </a:bodyPr>
          <a:lstStyle/>
          <a:p>
            <a:r>
              <a:rPr lang="vi-VN" sz="2400" dirty="0"/>
              <a:t>Chọn câu trả lời đúng.</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id="{3EAC6CC9-A7C8-4736-8C3D-EEE22ECF5DA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57820" y="2163657"/>
            <a:ext cx="7307954" cy="4304551"/>
          </a:xfrm>
          <a:prstGeom prst="rect">
            <a:avLst/>
          </a:prstGeom>
        </p:spPr>
      </p:pic>
      <p:grpSp>
        <p:nvGrpSpPr>
          <p:cNvPr id="25" name="Group 24">
            <a:extLst>
              <a:ext uri="{FF2B5EF4-FFF2-40B4-BE49-F238E27FC236}">
                <a16:creationId xmlns:a16="http://schemas.microsoft.com/office/drawing/2014/main" id="{BAFF780D-3685-4526-A655-E295930E331D}"/>
              </a:ext>
            </a:extLst>
          </p:cNvPr>
          <p:cNvGrpSpPr/>
          <p:nvPr/>
        </p:nvGrpSpPr>
        <p:grpSpPr>
          <a:xfrm>
            <a:off x="866165" y="1527300"/>
            <a:ext cx="2101771" cy="957566"/>
            <a:chOff x="2641600" y="2733430"/>
            <a:chExt cx="1553428" cy="957566"/>
          </a:xfrm>
        </p:grpSpPr>
        <p:sp>
          <p:nvSpPr>
            <p:cNvPr id="28" name="Speech Bubble: Oval 27">
              <a:extLst>
                <a:ext uri="{FF2B5EF4-FFF2-40B4-BE49-F238E27FC236}">
                  <a16:creationId xmlns:a16="http://schemas.microsoft.com/office/drawing/2014/main" id="{0BA3531E-CAE2-49CA-A75A-D919DAEDBA27}"/>
                </a:ext>
              </a:extLst>
            </p:cNvPr>
            <p:cNvSpPr/>
            <p:nvPr/>
          </p:nvSpPr>
          <p:spPr>
            <a:xfrm>
              <a:off x="2641600" y="2733430"/>
              <a:ext cx="1534245" cy="957566"/>
            </a:xfrm>
            <a:prstGeom prst="wedgeEllipseCallout">
              <a:avLst>
                <a:gd name="adj1" fmla="val 26996"/>
                <a:gd name="adj2" fmla="val 77663"/>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TextBox 30">
              <a:extLst>
                <a:ext uri="{FF2B5EF4-FFF2-40B4-BE49-F238E27FC236}">
                  <a16:creationId xmlns:a16="http://schemas.microsoft.com/office/drawing/2014/main" id="{A25AFA97-1BCC-4B39-A7BA-200D0AFA9304}"/>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20</a:t>
              </a:r>
            </a:p>
            <a:p>
              <a:pPr algn="ctr"/>
              <a:r>
                <a:rPr lang="vi-VN" sz="2400" i="1" dirty="0">
                  <a:latin typeface="Arial" panose="020B0604020202020204" pitchFamily="34" charset="0"/>
                  <a:cs typeface="Arial" panose="020B0604020202020204" pitchFamily="34" charset="0"/>
                </a:rPr>
                <a:t>cái nhãn vở.</a:t>
              </a:r>
            </a:p>
          </p:txBody>
        </p:sp>
      </p:grpSp>
      <p:grpSp>
        <p:nvGrpSpPr>
          <p:cNvPr id="32" name="Group 31">
            <a:extLst>
              <a:ext uri="{FF2B5EF4-FFF2-40B4-BE49-F238E27FC236}">
                <a16:creationId xmlns:a16="http://schemas.microsoft.com/office/drawing/2014/main" id="{03CFC222-F062-4686-8323-B9233542F701}"/>
              </a:ext>
            </a:extLst>
          </p:cNvPr>
          <p:cNvGrpSpPr/>
          <p:nvPr/>
        </p:nvGrpSpPr>
        <p:grpSpPr>
          <a:xfrm>
            <a:off x="3239129" y="1328634"/>
            <a:ext cx="2101771" cy="957566"/>
            <a:chOff x="2641600" y="2733430"/>
            <a:chExt cx="1553428" cy="957566"/>
          </a:xfrm>
        </p:grpSpPr>
        <p:sp>
          <p:nvSpPr>
            <p:cNvPr id="33" name="Speech Bubble: Oval 32">
              <a:extLst>
                <a:ext uri="{FF2B5EF4-FFF2-40B4-BE49-F238E27FC236}">
                  <a16:creationId xmlns:a16="http://schemas.microsoft.com/office/drawing/2014/main" id="{B8E19E02-78EB-4666-8829-90EF47DBF7FB}"/>
                </a:ext>
              </a:extLst>
            </p:cNvPr>
            <p:cNvSpPr/>
            <p:nvPr/>
          </p:nvSpPr>
          <p:spPr>
            <a:xfrm>
              <a:off x="2641600" y="2733430"/>
              <a:ext cx="1534245" cy="957566"/>
            </a:xfrm>
            <a:prstGeom prst="wedgeEllipseCallout">
              <a:avLst>
                <a:gd name="adj1" fmla="val 8801"/>
                <a:gd name="adj2" fmla="val 88042"/>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a:extLst>
                <a:ext uri="{FF2B5EF4-FFF2-40B4-BE49-F238E27FC236}">
                  <a16:creationId xmlns:a16="http://schemas.microsoft.com/office/drawing/2014/main" id="{5F846AB9-6FE1-4B75-BFA2-936D63B5136C}"/>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15</a:t>
              </a:r>
            </a:p>
            <a:p>
              <a:pPr algn="ctr"/>
              <a:r>
                <a:rPr lang="vi-VN" sz="2400" i="1" dirty="0">
                  <a:latin typeface="Arial" panose="020B0604020202020204" pitchFamily="34" charset="0"/>
                  <a:cs typeface="Arial" panose="020B0604020202020204" pitchFamily="34" charset="0"/>
                </a:rPr>
                <a:t>cái nhãn vở.</a:t>
              </a:r>
            </a:p>
          </p:txBody>
        </p:sp>
      </p:grpSp>
      <p:grpSp>
        <p:nvGrpSpPr>
          <p:cNvPr id="35" name="Group 34">
            <a:extLst>
              <a:ext uri="{FF2B5EF4-FFF2-40B4-BE49-F238E27FC236}">
                <a16:creationId xmlns:a16="http://schemas.microsoft.com/office/drawing/2014/main" id="{87B1AB01-7F11-454E-A428-BD0B2121B85C}"/>
              </a:ext>
            </a:extLst>
          </p:cNvPr>
          <p:cNvGrpSpPr/>
          <p:nvPr/>
        </p:nvGrpSpPr>
        <p:grpSpPr>
          <a:xfrm>
            <a:off x="5666271" y="1095893"/>
            <a:ext cx="3066108" cy="1890424"/>
            <a:chOff x="2641599" y="2733429"/>
            <a:chExt cx="2266174" cy="1890424"/>
          </a:xfrm>
        </p:grpSpPr>
        <p:sp>
          <p:nvSpPr>
            <p:cNvPr id="36" name="Speech Bubble: Oval 35">
              <a:extLst>
                <a:ext uri="{FF2B5EF4-FFF2-40B4-BE49-F238E27FC236}">
                  <a16:creationId xmlns:a16="http://schemas.microsoft.com/office/drawing/2014/main" id="{0408AFC3-BFDA-4764-9798-D3F558BFF5EA}"/>
                </a:ext>
              </a:extLst>
            </p:cNvPr>
            <p:cNvSpPr/>
            <p:nvPr/>
          </p:nvSpPr>
          <p:spPr>
            <a:xfrm>
              <a:off x="2641599" y="2733429"/>
              <a:ext cx="2266174" cy="1890424"/>
            </a:xfrm>
            <a:prstGeom prst="wedgeEllipseCallout">
              <a:avLst>
                <a:gd name="adj1" fmla="val -21670"/>
                <a:gd name="adj2" fmla="val 93300"/>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TextBox 36">
              <a:extLst>
                <a:ext uri="{FF2B5EF4-FFF2-40B4-BE49-F238E27FC236}">
                  <a16:creationId xmlns:a16="http://schemas.microsoft.com/office/drawing/2014/main" id="{EC8D8A98-5181-4B62-877B-F733FD035F69}"/>
                </a:ext>
              </a:extLst>
            </p:cNvPr>
            <p:cNvSpPr txBox="1"/>
            <p:nvPr/>
          </p:nvSpPr>
          <p:spPr>
            <a:xfrm>
              <a:off x="2860672" y="2910996"/>
              <a:ext cx="1873272" cy="1569660"/>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Số nhãn vở của tớ nhiều hơn của Nam nhưng ít hơn của Mai.</a:t>
              </a:r>
            </a:p>
          </p:txBody>
        </p:sp>
      </p:grpSp>
      <p:sp>
        <p:nvSpPr>
          <p:cNvPr id="40" name="TextBox 39">
            <a:extLst>
              <a:ext uri="{FF2B5EF4-FFF2-40B4-BE49-F238E27FC236}">
                <a16:creationId xmlns:a16="http://schemas.microsoft.com/office/drawing/2014/main" id="{562BEC35-19A4-4C9A-8CFC-540D24B2D421}"/>
              </a:ext>
            </a:extLst>
          </p:cNvPr>
          <p:cNvSpPr txBox="1"/>
          <p:nvPr/>
        </p:nvSpPr>
        <p:spPr>
          <a:xfrm>
            <a:off x="7478186" y="3043724"/>
            <a:ext cx="3673518" cy="1200329"/>
          </a:xfrm>
          <a:prstGeom prst="rect">
            <a:avLst/>
          </a:prstGeom>
          <a:noFill/>
        </p:spPr>
        <p:txBody>
          <a:bodyPr wrap="square" rtlCol="0">
            <a:spAutoFit/>
          </a:bodyPr>
          <a:lstStyle/>
          <a:p>
            <a:pPr algn="just"/>
            <a:r>
              <a:rPr lang="vi-VN" sz="2400" dirty="0"/>
              <a:t>Kết quả của phép tính nào sau đây là số nhãn vở của Rô-bốt?</a:t>
            </a:r>
          </a:p>
        </p:txBody>
      </p:sp>
      <p:sp>
        <p:nvSpPr>
          <p:cNvPr id="3" name="TextBox 2">
            <a:extLst>
              <a:ext uri="{FF2B5EF4-FFF2-40B4-BE49-F238E27FC236}">
                <a16:creationId xmlns:a16="http://schemas.microsoft.com/office/drawing/2014/main" id="{666A09D4-D1D9-4ADF-8D93-BB74140035FF}"/>
              </a:ext>
            </a:extLst>
          </p:cNvPr>
          <p:cNvSpPr txBox="1"/>
          <p:nvPr/>
        </p:nvSpPr>
        <p:spPr>
          <a:xfrm>
            <a:off x="7860185" y="4078534"/>
            <a:ext cx="1558440" cy="2193677"/>
          </a:xfrm>
          <a:prstGeom prst="rect">
            <a:avLst/>
          </a:prstGeom>
          <a:noFill/>
        </p:spPr>
        <p:txBody>
          <a:bodyPr wrap="none" rtlCol="0">
            <a:spAutoFit/>
          </a:bodyPr>
          <a:lstStyle/>
          <a:p>
            <a:pPr marL="342900" indent="-342900">
              <a:lnSpc>
                <a:spcPct val="200000"/>
              </a:lnSpc>
              <a:buClr>
                <a:srgbClr val="DF1BA7"/>
              </a:buClr>
              <a:buAutoNum type="alphaUcPeriod"/>
            </a:pPr>
            <a:r>
              <a:rPr lang="vi-VN" sz="2400" dirty="0"/>
              <a:t>32 – 17</a:t>
            </a:r>
          </a:p>
          <a:p>
            <a:pPr marL="342900" indent="-342900">
              <a:lnSpc>
                <a:spcPct val="200000"/>
              </a:lnSpc>
              <a:buClr>
                <a:srgbClr val="DF1BA7"/>
              </a:buClr>
              <a:buAutoNum type="alphaUcPeriod"/>
            </a:pPr>
            <a:r>
              <a:rPr lang="vi-VN" sz="2400" dirty="0"/>
              <a:t>62 – 42</a:t>
            </a:r>
          </a:p>
          <a:p>
            <a:pPr marL="342900" indent="-342900">
              <a:lnSpc>
                <a:spcPct val="200000"/>
              </a:lnSpc>
              <a:buClr>
                <a:srgbClr val="DF1BA7"/>
              </a:buClr>
              <a:buAutoNum type="alphaUcPeriod"/>
            </a:pPr>
            <a:r>
              <a:rPr lang="vi-VN" sz="2400" dirty="0"/>
              <a:t>51 – 33</a:t>
            </a:r>
          </a:p>
        </p:txBody>
      </p:sp>
      <p:grpSp>
        <p:nvGrpSpPr>
          <p:cNvPr id="44" name="Group 43">
            <a:extLst>
              <a:ext uri="{FF2B5EF4-FFF2-40B4-BE49-F238E27FC236}">
                <a16:creationId xmlns:a16="http://schemas.microsoft.com/office/drawing/2014/main" id="{8FFA4B3F-1350-4002-8BB2-C5A78C686EEA}"/>
              </a:ext>
            </a:extLst>
          </p:cNvPr>
          <p:cNvGrpSpPr/>
          <p:nvPr/>
        </p:nvGrpSpPr>
        <p:grpSpPr>
          <a:xfrm>
            <a:off x="9513036" y="4258981"/>
            <a:ext cx="793899" cy="585121"/>
            <a:chOff x="1750173" y="2926500"/>
            <a:chExt cx="793899" cy="585121"/>
          </a:xfrm>
        </p:grpSpPr>
        <p:sp>
          <p:nvSpPr>
            <p:cNvPr id="45" name="Oval 44">
              <a:extLst>
                <a:ext uri="{FF2B5EF4-FFF2-40B4-BE49-F238E27FC236}">
                  <a16:creationId xmlns:a16="http://schemas.microsoft.com/office/drawing/2014/main" id="{2051FA93-7524-40DC-8241-C1FE147D7958}"/>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6" name="TextBox 45">
              <a:extLst>
                <a:ext uri="{FF2B5EF4-FFF2-40B4-BE49-F238E27FC236}">
                  <a16:creationId xmlns:a16="http://schemas.microsoft.com/office/drawing/2014/main" id="{2F4CC530-1B9B-4F73-ADDC-8664EBF5DD50}"/>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15</a:t>
              </a:r>
              <a:endParaRPr lang="vi-VN" sz="2800" b="1" dirty="0">
                <a:solidFill>
                  <a:srgbClr val="FF0000"/>
                </a:solidFill>
              </a:endParaRPr>
            </a:p>
          </p:txBody>
        </p:sp>
      </p:grpSp>
      <p:grpSp>
        <p:nvGrpSpPr>
          <p:cNvPr id="47" name="Group 46">
            <a:extLst>
              <a:ext uri="{FF2B5EF4-FFF2-40B4-BE49-F238E27FC236}">
                <a16:creationId xmlns:a16="http://schemas.microsoft.com/office/drawing/2014/main" id="{7D72BC48-9F10-4DF7-B665-15B3D5B361A6}"/>
              </a:ext>
            </a:extLst>
          </p:cNvPr>
          <p:cNvGrpSpPr/>
          <p:nvPr/>
        </p:nvGrpSpPr>
        <p:grpSpPr>
          <a:xfrm>
            <a:off x="9526287" y="4988226"/>
            <a:ext cx="793899" cy="585121"/>
            <a:chOff x="1750173" y="2926500"/>
            <a:chExt cx="793899" cy="585121"/>
          </a:xfrm>
        </p:grpSpPr>
        <p:sp>
          <p:nvSpPr>
            <p:cNvPr id="48" name="Oval 47">
              <a:extLst>
                <a:ext uri="{FF2B5EF4-FFF2-40B4-BE49-F238E27FC236}">
                  <a16:creationId xmlns:a16="http://schemas.microsoft.com/office/drawing/2014/main" id="{3C21B69F-49BA-4641-878A-7055EC2DF6E3}"/>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9" name="TextBox 48">
              <a:extLst>
                <a:ext uri="{FF2B5EF4-FFF2-40B4-BE49-F238E27FC236}">
                  <a16:creationId xmlns:a16="http://schemas.microsoft.com/office/drawing/2014/main" id="{859D09FA-6597-47E2-AE57-F80945643DA4}"/>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20</a:t>
              </a:r>
              <a:endParaRPr lang="vi-VN" sz="2800" b="1" dirty="0">
                <a:solidFill>
                  <a:srgbClr val="FF0000"/>
                </a:solidFill>
              </a:endParaRPr>
            </a:p>
          </p:txBody>
        </p:sp>
      </p:grpSp>
      <p:grpSp>
        <p:nvGrpSpPr>
          <p:cNvPr id="54" name="Group 53">
            <a:extLst>
              <a:ext uri="{FF2B5EF4-FFF2-40B4-BE49-F238E27FC236}">
                <a16:creationId xmlns:a16="http://schemas.microsoft.com/office/drawing/2014/main" id="{82EA31B0-F55C-4E46-B42A-B35258A510A2}"/>
              </a:ext>
            </a:extLst>
          </p:cNvPr>
          <p:cNvGrpSpPr/>
          <p:nvPr/>
        </p:nvGrpSpPr>
        <p:grpSpPr>
          <a:xfrm>
            <a:off x="9539538" y="5693286"/>
            <a:ext cx="793899" cy="585121"/>
            <a:chOff x="1750173" y="2926500"/>
            <a:chExt cx="793899" cy="585121"/>
          </a:xfrm>
        </p:grpSpPr>
        <p:sp>
          <p:nvSpPr>
            <p:cNvPr id="55" name="Oval 54">
              <a:extLst>
                <a:ext uri="{FF2B5EF4-FFF2-40B4-BE49-F238E27FC236}">
                  <a16:creationId xmlns:a16="http://schemas.microsoft.com/office/drawing/2014/main" id="{78DEBA66-3F15-4818-9286-B3340CEBDE3B}"/>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56" name="TextBox 55">
              <a:extLst>
                <a:ext uri="{FF2B5EF4-FFF2-40B4-BE49-F238E27FC236}">
                  <a16:creationId xmlns:a16="http://schemas.microsoft.com/office/drawing/2014/main" id="{C7A53C14-106A-47EB-9393-C8C3538A7D8C}"/>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18</a:t>
              </a:r>
              <a:endParaRPr lang="vi-VN" sz="2800" b="1" dirty="0">
                <a:solidFill>
                  <a:srgbClr val="FF0000"/>
                </a:solidFill>
              </a:endParaRPr>
            </a:p>
          </p:txBody>
        </p:sp>
      </p:grpSp>
      <p:sp>
        <p:nvSpPr>
          <p:cNvPr id="57" name="Oval 56">
            <a:extLst>
              <a:ext uri="{FF2B5EF4-FFF2-40B4-BE49-F238E27FC236}">
                <a16:creationId xmlns:a16="http://schemas.microsoft.com/office/drawing/2014/main" id="{35CF08E2-2A4C-4BBA-95E8-4FE00BDB0701}"/>
              </a:ext>
            </a:extLst>
          </p:cNvPr>
          <p:cNvSpPr/>
          <p:nvPr/>
        </p:nvSpPr>
        <p:spPr>
          <a:xfrm>
            <a:off x="7755601" y="5694849"/>
            <a:ext cx="583093" cy="642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custDataLst>
      <p:tags r:id="rId1"/>
    </p:custDataLst>
    <p:extLst>
      <p:ext uri="{BB962C8B-B14F-4D97-AF65-F5344CB8AC3E}">
        <p14:creationId xmlns:p14="http://schemas.microsoft.com/office/powerpoint/2010/main" val="9880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p:tgtEl>
                                          <p:spTgt spid="44"/>
                                        </p:tgtEl>
                                        <p:attrNameLst>
                                          <p:attrName>ppt_x</p:attrName>
                                        </p:attrNameLst>
                                      </p:cBhvr>
                                      <p:tavLst>
                                        <p:tav tm="0">
                                          <p:val>
                                            <p:strVal val="#ppt_x-#ppt_w*1.125000"/>
                                          </p:val>
                                        </p:tav>
                                        <p:tav tm="100000">
                                          <p:val>
                                            <p:strVal val="#ppt_x"/>
                                          </p:val>
                                        </p:tav>
                                      </p:tavLst>
                                    </p:anim>
                                    <p:animEffect transition="in" filter="wipe(righ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ppt_x</p:attrName>
                                        </p:attrNameLst>
                                      </p:cBhvr>
                                      <p:tavLst>
                                        <p:tav tm="0">
                                          <p:val>
                                            <p:strVal val="#ppt_x-#ppt_w*1.125000"/>
                                          </p:val>
                                        </p:tav>
                                        <p:tav tm="100000">
                                          <p:val>
                                            <p:strVal val="#ppt_x"/>
                                          </p:val>
                                        </p:tav>
                                      </p:tavLst>
                                    </p:anim>
                                    <p:animEffect transition="in" filter="wipe(righ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p:tgtEl>
                                          <p:spTgt spid="54"/>
                                        </p:tgtEl>
                                        <p:attrNameLst>
                                          <p:attrName>ppt_x</p:attrName>
                                        </p:attrNameLst>
                                      </p:cBhvr>
                                      <p:tavLst>
                                        <p:tav tm="0">
                                          <p:val>
                                            <p:strVal val="#ppt_x-#ppt_w*1.125000"/>
                                          </p:val>
                                        </p:tav>
                                        <p:tav tm="100000">
                                          <p:val>
                                            <p:strVal val="#ppt_x"/>
                                          </p:val>
                                        </p:tav>
                                      </p:tavLst>
                                    </p:anim>
                                    <p:animEffect transition="in" filter="wipe(righ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heel(1)">
                                      <p:cBhvr>
                                        <p:cTn id="6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0" grpId="0"/>
      <p:bldP spid="3" grpId="0"/>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0" y="1490008"/>
            <a:ext cx="5435047" cy="1569660"/>
          </a:xfrm>
          <a:prstGeom prst="rect">
            <a:avLst/>
          </a:prstGeom>
          <a:noFill/>
        </p:spPr>
        <p:txBody>
          <a:bodyPr wrap="square" rtlCol="0">
            <a:spAutoFit/>
          </a:bodyPr>
          <a:lstStyle/>
          <a:p>
            <a:pPr algn="just"/>
            <a:r>
              <a:rPr lang="vi-VN" sz="2400" dirty="0"/>
              <a:t>Ghép hai trong ba thẻ số bên được các số có hai chữ số. Số bé nhất trong các số đó là số nào? Số lớn nhất trong các số đó là số nào?</a:t>
            </a:r>
          </a:p>
        </p:txBody>
      </p:sp>
      <p:pic>
        <p:nvPicPr>
          <p:cNvPr id="4" name="Picture 3">
            <a:extLst>
              <a:ext uri="{FF2B5EF4-FFF2-40B4-BE49-F238E27FC236}">
                <a16:creationId xmlns:a16="http://schemas.microsoft.com/office/drawing/2014/main" id="{8674F50B-5D3D-4CCD-A5E5-3D148E4B82B7}"/>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908043" y="635001"/>
            <a:ext cx="4488558" cy="3452078"/>
          </a:xfrm>
          <a:prstGeom prst="rect">
            <a:avLst/>
          </a:prstGeom>
        </p:spPr>
      </p:pic>
      <p:sp>
        <p:nvSpPr>
          <p:cNvPr id="5" name="Rectangle: Rounded Corners 4">
            <a:extLst>
              <a:ext uri="{FF2B5EF4-FFF2-40B4-BE49-F238E27FC236}">
                <a16:creationId xmlns:a16="http://schemas.microsoft.com/office/drawing/2014/main" id="{5EF3D7C3-7365-46D6-9577-527DE82D2B4F}"/>
              </a:ext>
            </a:extLst>
          </p:cNvPr>
          <p:cNvSpPr/>
          <p:nvPr/>
        </p:nvSpPr>
        <p:spPr>
          <a:xfrm>
            <a:off x="1211268"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2" name="Rectangle: Rounded Corners 11">
            <a:extLst>
              <a:ext uri="{FF2B5EF4-FFF2-40B4-BE49-F238E27FC236}">
                <a16:creationId xmlns:a16="http://schemas.microsoft.com/office/drawing/2014/main" id="{7874A2D2-06A7-4F42-8708-3BFE1D8696E3}"/>
              </a:ext>
            </a:extLst>
          </p:cNvPr>
          <p:cNvSpPr/>
          <p:nvPr/>
        </p:nvSpPr>
        <p:spPr>
          <a:xfrm>
            <a:off x="2037872"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3" name="Rectangle: Rounded Corners 12">
            <a:extLst>
              <a:ext uri="{FF2B5EF4-FFF2-40B4-BE49-F238E27FC236}">
                <a16:creationId xmlns:a16="http://schemas.microsoft.com/office/drawing/2014/main" id="{1BE4A5A5-9E49-432E-A25E-82068D36F34F}"/>
              </a:ext>
            </a:extLst>
          </p:cNvPr>
          <p:cNvSpPr/>
          <p:nvPr/>
        </p:nvSpPr>
        <p:spPr>
          <a:xfrm>
            <a:off x="3259382"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4" name="Rectangle: Rounded Corners 13">
            <a:extLst>
              <a:ext uri="{FF2B5EF4-FFF2-40B4-BE49-F238E27FC236}">
                <a16:creationId xmlns:a16="http://schemas.microsoft.com/office/drawing/2014/main" id="{DA96774E-4069-412E-8469-405B496F68A3}"/>
              </a:ext>
            </a:extLst>
          </p:cNvPr>
          <p:cNvSpPr/>
          <p:nvPr/>
        </p:nvSpPr>
        <p:spPr>
          <a:xfrm>
            <a:off x="408598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p>
        </p:txBody>
      </p:sp>
      <p:sp>
        <p:nvSpPr>
          <p:cNvPr id="15" name="Rectangle: Rounded Corners 14">
            <a:extLst>
              <a:ext uri="{FF2B5EF4-FFF2-40B4-BE49-F238E27FC236}">
                <a16:creationId xmlns:a16="http://schemas.microsoft.com/office/drawing/2014/main" id="{F0377993-BD3B-48F4-8BD3-F55482A599BE}"/>
              </a:ext>
            </a:extLst>
          </p:cNvPr>
          <p:cNvSpPr/>
          <p:nvPr/>
        </p:nvSpPr>
        <p:spPr>
          <a:xfrm>
            <a:off x="530749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dirty="0">
              <a:solidFill>
                <a:schemeClr val="tx1"/>
              </a:solidFill>
            </a:endParaRPr>
          </a:p>
        </p:txBody>
      </p:sp>
      <p:sp>
        <p:nvSpPr>
          <p:cNvPr id="16" name="Rectangle: Rounded Corners 15">
            <a:extLst>
              <a:ext uri="{FF2B5EF4-FFF2-40B4-BE49-F238E27FC236}">
                <a16:creationId xmlns:a16="http://schemas.microsoft.com/office/drawing/2014/main" id="{F0E0A86F-EA9B-40C1-8C2D-EE91469A1555}"/>
              </a:ext>
            </a:extLst>
          </p:cNvPr>
          <p:cNvSpPr/>
          <p:nvPr/>
        </p:nvSpPr>
        <p:spPr>
          <a:xfrm>
            <a:off x="6134100"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3</a:t>
            </a:r>
          </a:p>
        </p:txBody>
      </p:sp>
      <p:sp>
        <p:nvSpPr>
          <p:cNvPr id="7" name="TextBox 6">
            <a:extLst>
              <a:ext uri="{FF2B5EF4-FFF2-40B4-BE49-F238E27FC236}">
                <a16:creationId xmlns:a16="http://schemas.microsoft.com/office/drawing/2014/main" id="{7E4AED31-D060-4681-BE75-630685B44F24}"/>
              </a:ext>
            </a:extLst>
          </p:cNvPr>
          <p:cNvSpPr txBox="1"/>
          <p:nvPr/>
        </p:nvSpPr>
        <p:spPr>
          <a:xfrm>
            <a:off x="2850292" y="3799263"/>
            <a:ext cx="298480" cy="584775"/>
          </a:xfrm>
          <a:prstGeom prst="rect">
            <a:avLst/>
          </a:prstGeom>
          <a:noFill/>
        </p:spPr>
        <p:txBody>
          <a:bodyPr wrap="none" rtlCol="0">
            <a:spAutoFit/>
          </a:bodyPr>
          <a:lstStyle/>
          <a:p>
            <a:r>
              <a:rPr lang="vi-VN" sz="3200" dirty="0"/>
              <a:t>;</a:t>
            </a:r>
          </a:p>
        </p:txBody>
      </p:sp>
      <p:sp>
        <p:nvSpPr>
          <p:cNvPr id="18" name="TextBox 17">
            <a:extLst>
              <a:ext uri="{FF2B5EF4-FFF2-40B4-BE49-F238E27FC236}">
                <a16:creationId xmlns:a16="http://schemas.microsoft.com/office/drawing/2014/main" id="{7E123295-F795-4F8B-A793-F07D4FE515DC}"/>
              </a:ext>
            </a:extLst>
          </p:cNvPr>
          <p:cNvSpPr txBox="1"/>
          <p:nvPr/>
        </p:nvSpPr>
        <p:spPr>
          <a:xfrm>
            <a:off x="4912590" y="3799262"/>
            <a:ext cx="298480" cy="584775"/>
          </a:xfrm>
          <a:prstGeom prst="rect">
            <a:avLst/>
          </a:prstGeom>
          <a:noFill/>
        </p:spPr>
        <p:txBody>
          <a:bodyPr wrap="none" rtlCol="0">
            <a:spAutoFit/>
          </a:bodyPr>
          <a:lstStyle/>
          <a:p>
            <a:r>
              <a:rPr lang="vi-VN" sz="3200" dirty="0"/>
              <a:t>;</a:t>
            </a:r>
          </a:p>
        </p:txBody>
      </p:sp>
      <p:sp>
        <p:nvSpPr>
          <p:cNvPr id="9" name="TextBox 8">
            <a:extLst>
              <a:ext uri="{FF2B5EF4-FFF2-40B4-BE49-F238E27FC236}">
                <a16:creationId xmlns:a16="http://schemas.microsoft.com/office/drawing/2014/main" id="{CEF06104-810E-48F5-B11E-D041866DB53E}"/>
              </a:ext>
            </a:extLst>
          </p:cNvPr>
          <p:cNvSpPr txBox="1"/>
          <p:nvPr/>
        </p:nvSpPr>
        <p:spPr>
          <a:xfrm flipH="1">
            <a:off x="2071598" y="4661966"/>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bé nhất trong các số đó là 33.</a:t>
            </a:r>
            <a:endParaRPr lang="vi-VN" sz="3200" dirty="0">
              <a:solidFill>
                <a:srgbClr val="FF0000"/>
              </a:solidFill>
            </a:endParaRPr>
          </a:p>
        </p:txBody>
      </p:sp>
      <p:sp>
        <p:nvSpPr>
          <p:cNvPr id="20" name="TextBox 19">
            <a:extLst>
              <a:ext uri="{FF2B5EF4-FFF2-40B4-BE49-F238E27FC236}">
                <a16:creationId xmlns:a16="http://schemas.microsoft.com/office/drawing/2014/main" id="{36947E37-F4D1-46FA-BDBC-DD893617DA00}"/>
              </a:ext>
            </a:extLst>
          </p:cNvPr>
          <p:cNvSpPr txBox="1"/>
          <p:nvPr/>
        </p:nvSpPr>
        <p:spPr>
          <a:xfrm flipH="1">
            <a:off x="2071598" y="5262700"/>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lớn nhất trong các số đó là 83.</a:t>
            </a:r>
            <a:endParaRPr lang="vi-VN" sz="3200" dirty="0">
              <a:solidFill>
                <a:srgbClr val="FF0000"/>
              </a:solidFill>
            </a:endParaRPr>
          </a:p>
        </p:txBody>
      </p:sp>
    </p:spTree>
    <p:custDataLst>
      <p:tags r:id="rId1"/>
    </p:custDataLst>
    <p:extLst>
      <p:ext uri="{BB962C8B-B14F-4D97-AF65-F5344CB8AC3E}">
        <p14:creationId xmlns:p14="http://schemas.microsoft.com/office/powerpoint/2010/main" val="23940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500"/>
                            </p:stCondLst>
                            <p:childTnLst>
                              <p:par>
                                <p:cTn id="67" presetID="26" presetClass="emph" presetSubtype="0" repeatCount="2000" fill="hold" grpId="1" nodeType="afterEffect">
                                  <p:stCondLst>
                                    <p:cond delay="0"/>
                                  </p:stCondLst>
                                  <p:childTnLst>
                                    <p:animEffect transition="out" filter="fade">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par>
                          <p:cTn id="78" fill="hold">
                            <p:stCondLst>
                              <p:cond delay="500"/>
                            </p:stCondLst>
                            <p:childTnLst>
                              <p:par>
                                <p:cTn id="79" presetID="26" presetClass="emph" presetSubtype="0" repeatCount="2000" fill="hold" grpId="1" nodeType="afterEffect">
                                  <p:stCondLst>
                                    <p:cond delay="0"/>
                                  </p:stCondLst>
                                  <p:childTnLst>
                                    <p:animEffect transition="out" filter="fade">
                                      <p:cBhvr>
                                        <p:cTn id="80" dur="500" tmFilter="0, 0; .2, .5; .8, .5; 1, 0"/>
                                        <p:tgtEl>
                                          <p:spTgt spid="15"/>
                                        </p:tgtEl>
                                      </p:cBhvr>
                                    </p:animEffect>
                                    <p:animScale>
                                      <p:cBhvr>
                                        <p:cTn id="81" dur="250" autoRev="1" fill="hold"/>
                                        <p:tgtEl>
                                          <p:spTgt spid="15"/>
                                        </p:tgtEl>
                                      </p:cBhvr>
                                      <p:by x="105000" y="105000"/>
                                    </p:animScale>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animBg="1"/>
      <p:bldP spid="5" grpId="1" animBg="1"/>
      <p:bldP spid="12" grpId="0" animBg="1"/>
      <p:bldP spid="12" grpId="1" animBg="1"/>
      <p:bldP spid="13" grpId="0" animBg="1"/>
      <p:bldP spid="14" grpId="0" animBg="1"/>
      <p:bldP spid="15" grpId="0" animBg="1"/>
      <p:bldP spid="15" grpId="1" animBg="1"/>
      <p:bldP spid="16" grpId="0" animBg="1"/>
      <p:bldP spid="16" grpId="1" animBg="1"/>
      <p:bldP spid="7" grpId="0"/>
      <p:bldP spid="18" grpId="0"/>
      <p:bldP spid="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A76853E-C1FF-4C11-BFCE-184A38E502AE"/>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8p\u0010{AFB009F3-B0B7-440D-9793-F8143E8854DA}&quot;,&quot;C:\\Users\\Windows\\AppData\\Local\\Temp\\Rar$DIa13208.31158.rartem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24.Luyentapchung"/>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GENSWF_SLIDE_UID" val="{0AACA5F6-A99F-40F1-B7CB-89A7807D2C55}:256"/>
</p:tagLst>
</file>

<file path=ppt/tags/tag3.xml><?xml version="1.0" encoding="utf-8"?>
<p:tagLst xmlns:a="http://schemas.openxmlformats.org/drawingml/2006/main" xmlns:r="http://schemas.openxmlformats.org/officeDocument/2006/relationships" xmlns:p="http://schemas.openxmlformats.org/presentationml/2006/main">
  <p:tag name="GENSWF_SLIDE_UID" val="{1E54BE3F-B648-42ED-87DE-CE5C24A78FB7}:259"/>
</p:tagLst>
</file>

<file path=ppt/tags/tag4.xml><?xml version="1.0" encoding="utf-8"?>
<p:tagLst xmlns:a="http://schemas.openxmlformats.org/drawingml/2006/main" xmlns:r="http://schemas.openxmlformats.org/officeDocument/2006/relationships" xmlns:p="http://schemas.openxmlformats.org/presentationml/2006/main">
  <p:tag name="GENSWF_SLIDE_UID" val="{97080856-323D-449D-BA52-5EA2BF460965}:267"/>
</p:tagLst>
</file>

<file path=ppt/tags/tag5.xml><?xml version="1.0" encoding="utf-8"?>
<p:tagLst xmlns:a="http://schemas.openxmlformats.org/drawingml/2006/main" xmlns:r="http://schemas.openxmlformats.org/officeDocument/2006/relationships" xmlns:p="http://schemas.openxmlformats.org/presentationml/2006/main">
  <p:tag name="GENSWF_SLIDE_UID" val="{5CA23E2C-2C54-473B-984A-4A7551239764}:268"/>
</p:tagLst>
</file>

<file path=ppt/tags/tag6.xml><?xml version="1.0" encoding="utf-8"?>
<p:tagLst xmlns:a="http://schemas.openxmlformats.org/drawingml/2006/main" xmlns:r="http://schemas.openxmlformats.org/officeDocument/2006/relationships" xmlns:p="http://schemas.openxmlformats.org/presentationml/2006/main">
  <p:tag name="GENSWF_SLIDE_UID" val="{64BF8255-E563-4500-82CF-2ED6A4E3CBFD}:281"/>
</p:tagLst>
</file>

<file path=ppt/tags/tag7.xml><?xml version="1.0" encoding="utf-8"?>
<p:tagLst xmlns:a="http://schemas.openxmlformats.org/drawingml/2006/main" xmlns:r="http://schemas.openxmlformats.org/officeDocument/2006/relationships" xmlns:p="http://schemas.openxmlformats.org/presentationml/2006/main">
  <p:tag name="GENSWF_SLIDE_UID" val="{F2639732-F6B7-46A4-9225-80BCF0B7B41F}:282"/>
</p:tagLst>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1030</TotalTime>
  <Words>278</Words>
  <Application>Microsoft Office PowerPoint</Application>
  <PresentationFormat>Widescreen</PresentationFormat>
  <Paragraphs>80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Bai24.Luyentapchung</dc:title>
  <dc:creator>Phạm Thanh Hằng (ADAS – GV)</dc:creator>
  <cp:lastModifiedBy>Windows</cp:lastModifiedBy>
  <cp:revision>86</cp:revision>
  <dcterms:created xsi:type="dcterms:W3CDTF">2021-06-02T01:34:28Z</dcterms:created>
  <dcterms:modified xsi:type="dcterms:W3CDTF">2024-12-28T03:00:19Z</dcterms:modified>
</cp:coreProperties>
</file>