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84" r:id="rId4"/>
    <p:sldId id="299" r:id="rId5"/>
    <p:sldId id="300" r:id="rId6"/>
    <p:sldId id="302" r:id="rId7"/>
    <p:sldId id="303" r:id="rId8"/>
    <p:sldId id="304" r:id="rId9"/>
    <p:sldId id="305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1A9"/>
    <a:srgbClr val="FECE4E"/>
    <a:srgbClr val="2F804B"/>
    <a:srgbClr val="E3B77A"/>
    <a:srgbClr val="FFEAB5"/>
    <a:srgbClr val="D6E391"/>
    <a:srgbClr val="4F6228"/>
    <a:srgbClr val="D7AA80"/>
    <a:srgbClr val="D3E5BB"/>
    <a:srgbClr val="F15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3" autoAdjust="0"/>
    <p:restoredTop sz="94660"/>
  </p:normalViewPr>
  <p:slideViewPr>
    <p:cSldViewPr snapToGrid="0">
      <p:cViewPr varScale="1">
        <p:scale>
          <a:sx n="70" d="100"/>
          <a:sy n="70" d="100"/>
        </p:scale>
        <p:origin x="8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microsoft.com/office/2007/relationships/hdphoto" Target="../media/hdphoto3.wdp"/><Relationship Id="rId18" Type="http://schemas.openxmlformats.org/officeDocument/2006/relationships/image" Target="../media/image17.pn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4.png"/><Relationship Id="rId17" Type="http://schemas.microsoft.com/office/2007/relationships/hdphoto" Target="../media/hdphoto5.wdp"/><Relationship Id="rId2" Type="http://schemas.openxmlformats.org/officeDocument/2006/relationships/image" Target="../media/image5.jp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jpg"/><Relationship Id="rId11" Type="http://schemas.microsoft.com/office/2007/relationships/hdphoto" Target="../media/hdphoto2.wdp"/><Relationship Id="rId5" Type="http://schemas.openxmlformats.org/officeDocument/2006/relationships/image" Target="../media/image8.jpg"/><Relationship Id="rId15" Type="http://schemas.microsoft.com/office/2007/relationships/hdphoto" Target="../media/hdphoto4.wdp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jp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4F6228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4F6228"/>
                  </a:solidFill>
                  <a:latin typeface="+mj-lt"/>
                </a:rPr>
                <a:t>5</a:t>
              </a:r>
              <a:endParaRPr lang="vi-VN" sz="3200" dirty="0">
                <a:solidFill>
                  <a:srgbClr val="4F6228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534926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4F6228"/>
                </a:solidFill>
                <a:latin typeface="+mj-lt"/>
              </a:rPr>
              <a:t>LÀM QUEN VỚI HÌNH PHẲNG</a:t>
            </a:r>
            <a:endParaRPr lang="vi-VN" sz="3600" dirty="0">
              <a:solidFill>
                <a:srgbClr val="4F6228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988041" y="1993612"/>
            <a:ext cx="63631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BÀI 26:</a:t>
            </a:r>
          </a:p>
          <a:p>
            <a:pPr algn="ctr"/>
            <a:r>
              <a:rPr lang="en-US" sz="5400" dirty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ĐƯỜNG GẤP KHÚC.</a:t>
            </a:r>
          </a:p>
          <a:p>
            <a:pPr algn="ctr"/>
            <a:r>
              <a:rPr lang="en-US" sz="5400" dirty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HÌNH TỨ GIÁC</a:t>
            </a:r>
            <a:endParaRPr lang="vi-VN" sz="5400" dirty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6032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/>
        </p:nvSpPr>
        <p:spPr>
          <a:xfrm rot="172959">
            <a:off x="3083682" y="1723863"/>
            <a:ext cx="560009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77465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9143" y="636771"/>
            <a:ext cx="8042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a)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Độ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dài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171700" y="1489710"/>
            <a:ext cx="7733030" cy="729615"/>
            <a:chOff x="2171700" y="1489710"/>
            <a:chExt cx="7733030" cy="729615"/>
          </a:xfrm>
        </p:grpSpPr>
        <p:sp>
          <p:nvSpPr>
            <p:cNvPr id="5" name="Oval 4"/>
            <p:cNvSpPr/>
            <p:nvPr/>
          </p:nvSpPr>
          <p:spPr>
            <a:xfrm>
              <a:off x="2171700" y="1490189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836150" y="1489710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 rot="10800000">
              <a:off x="2733674" y="1524000"/>
              <a:ext cx="806577" cy="695325"/>
            </a:xfrm>
            <a:prstGeom prst="triangle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8379713" y="1524000"/>
              <a:ext cx="806577" cy="695325"/>
            </a:xfrm>
            <a:prstGeom prst="triangle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10800000">
              <a:off x="4346828" y="1524000"/>
              <a:ext cx="806577" cy="695325"/>
            </a:xfrm>
            <a:prstGeom prst="triangle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10800000">
              <a:off x="5153405" y="1524000"/>
              <a:ext cx="806577" cy="695325"/>
            </a:xfrm>
            <a:prstGeom prst="triangle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10800000">
              <a:off x="5959982" y="1524000"/>
              <a:ext cx="806577" cy="695325"/>
            </a:xfrm>
            <a:prstGeom prst="triangle">
              <a:avLst/>
            </a:prstGeom>
            <a:blipFill>
              <a:blip r:embed="rId6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 rot="10800000">
              <a:off x="6766559" y="1524000"/>
              <a:ext cx="806577" cy="695325"/>
            </a:xfrm>
            <a:prstGeom prst="triangle">
              <a:avLst/>
            </a:prstGeom>
            <a:blipFill>
              <a:blip r:embed="rId7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 rot="10800000">
              <a:off x="7573136" y="1524000"/>
              <a:ext cx="806577" cy="695325"/>
            </a:xfrm>
            <a:prstGeom prst="triangle">
              <a:avLst/>
            </a:prstGeom>
            <a:blipFill>
              <a:blip r:embed="rId8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 rot="10800000">
              <a:off x="3540251" y="1524000"/>
              <a:ext cx="806577" cy="695325"/>
            </a:xfrm>
            <a:prstGeom prst="triangle">
              <a:avLst/>
            </a:prstGeom>
            <a:blipFill>
              <a:blip r:embed="rId9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209800" y="1524000"/>
              <a:ext cx="7645400" cy="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Nail Cartoon High Res Stock Images | Shutterstock"/>
          <p:cNvPicPr>
            <a:picLocks noChangeAspect="1" noChangeArrowheads="1"/>
          </p:cNvPicPr>
          <p:nvPr/>
        </p:nvPicPr>
        <p:blipFill rotWithShape="1"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>
            <a:off x="1977614" y="1263520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Nail Cartoon High Res Stock Images | Shutterstock"/>
          <p:cNvPicPr>
            <a:picLocks noChangeAspect="1" noChangeArrowheads="1"/>
          </p:cNvPicPr>
          <p:nvPr/>
        </p:nvPicPr>
        <p:blipFill rotWithShape="1">
          <a:blip r:embed="rId12" cstate="hq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 rot="4889923">
            <a:off x="9862378" y="1259227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759304" y="2415268"/>
            <a:ext cx="4394101" cy="11508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Dây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treo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cờ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1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đoạn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thẳng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Đầu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mỗi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chiếc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đinh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1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điểm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56693" y="2690455"/>
            <a:ext cx="5425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1 </a:t>
            </a:r>
            <a:r>
              <a:rPr lang="en-US" sz="2800" dirty="0" err="1"/>
              <a:t>dấu</a:t>
            </a:r>
            <a:r>
              <a:rPr lang="en-US" sz="2800" dirty="0"/>
              <a:t> </a:t>
            </a:r>
            <a:r>
              <a:rPr lang="en-US" sz="2800" dirty="0" err="1"/>
              <a:t>chấm</a:t>
            </a:r>
            <a:endParaRPr lang="en-US" sz="28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5764039" y="3489135"/>
            <a:ext cx="623698" cy="804558"/>
            <a:chOff x="5764039" y="3489135"/>
            <a:chExt cx="623698" cy="804558"/>
          </a:xfrm>
        </p:grpSpPr>
        <p:sp>
          <p:nvSpPr>
            <p:cNvPr id="23" name="TextBox 22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169847" y="3489135"/>
            <a:ext cx="623698" cy="804558"/>
            <a:chOff x="5764039" y="3489135"/>
            <a:chExt cx="623698" cy="804558"/>
          </a:xfrm>
        </p:grpSpPr>
        <p:sp>
          <p:nvSpPr>
            <p:cNvPr id="29" name="TextBox 28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232287" y="3489135"/>
            <a:ext cx="623698" cy="804558"/>
            <a:chOff x="5764039" y="3489135"/>
            <a:chExt cx="623698" cy="804558"/>
          </a:xfrm>
        </p:grpSpPr>
        <p:sp>
          <p:nvSpPr>
            <p:cNvPr id="32" name="TextBox 31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1030" name="Picture 6" descr="Ruler Vector at GetDrawings | Free download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697" b="89697" l="7813" r="923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70" b="25422"/>
          <a:stretch/>
        </p:blipFill>
        <p:spPr bwMode="auto">
          <a:xfrm>
            <a:off x="6623050" y="4027432"/>
            <a:ext cx="4876800" cy="75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16" cstate="hq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7574513" y="3342210"/>
            <a:ext cx="728021" cy="7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>
            <a:off x="7561733" y="4073910"/>
            <a:ext cx="30624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864842" y="4110139"/>
            <a:ext cx="2712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BC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726536" y="4027432"/>
            <a:ext cx="2629105" cy="2337627"/>
            <a:chOff x="604444" y="3268487"/>
            <a:chExt cx="1826440" cy="1826440"/>
          </a:xfrm>
        </p:grpSpPr>
        <p:sp>
          <p:nvSpPr>
            <p:cNvPr id="40" name="Oval 39"/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302785" y="4698326"/>
            <a:ext cx="4889737" cy="1232577"/>
            <a:chOff x="3302785" y="4698326"/>
            <a:chExt cx="4889737" cy="1232577"/>
          </a:xfrm>
        </p:grpSpPr>
        <p:grpSp>
          <p:nvGrpSpPr>
            <p:cNvPr id="42" name="Google Shape;2032;p71"/>
            <p:cNvGrpSpPr/>
            <p:nvPr/>
          </p:nvGrpSpPr>
          <p:grpSpPr>
            <a:xfrm rot="16200000" flipH="1">
              <a:off x="5118155" y="2882956"/>
              <a:ext cx="1232577" cy="4863318"/>
              <a:chOff x="3140775" y="3213569"/>
              <a:chExt cx="927252" cy="2565352"/>
            </a:xfrm>
          </p:grpSpPr>
          <p:sp>
            <p:nvSpPr>
              <p:cNvPr id="43" name="Google Shape;2033;p71"/>
              <p:cNvSpPr/>
              <p:nvPr/>
            </p:nvSpPr>
            <p:spPr>
              <a:xfrm>
                <a:off x="3140775" y="3213569"/>
                <a:ext cx="927252" cy="2565352"/>
              </a:xfrm>
              <a:custGeom>
                <a:avLst/>
                <a:gdLst/>
                <a:ahLst/>
                <a:cxnLst/>
                <a:rect l="l" t="t" r="r" b="b"/>
                <a:pathLst>
                  <a:path w="54867" h="151796" extrusionOk="0">
                    <a:moveTo>
                      <a:pt x="7218" y="2717"/>
                    </a:moveTo>
                    <a:lnTo>
                      <a:pt x="14774" y="9783"/>
                    </a:lnTo>
                    <a:cubicBezTo>
                      <a:pt x="14925" y="9934"/>
                      <a:pt x="15121" y="10009"/>
                      <a:pt x="15325" y="10009"/>
                    </a:cubicBezTo>
                    <a:cubicBezTo>
                      <a:pt x="15462" y="10009"/>
                      <a:pt x="15603" y="9976"/>
                      <a:pt x="15737" y="9909"/>
                    </a:cubicBezTo>
                    <a:cubicBezTo>
                      <a:pt x="19853" y="8015"/>
                      <a:pt x="24286" y="7040"/>
                      <a:pt x="28789" y="7040"/>
                    </a:cubicBezTo>
                    <a:cubicBezTo>
                      <a:pt x="29459" y="7040"/>
                      <a:pt x="30131" y="7061"/>
                      <a:pt x="30803" y="7105"/>
                    </a:cubicBezTo>
                    <a:cubicBezTo>
                      <a:pt x="34612" y="7314"/>
                      <a:pt x="38378" y="7356"/>
                      <a:pt x="41852" y="9197"/>
                    </a:cubicBezTo>
                    <a:cubicBezTo>
                      <a:pt x="47460" y="12211"/>
                      <a:pt x="50055" y="18363"/>
                      <a:pt x="51143" y="24306"/>
                    </a:cubicBezTo>
                    <a:cubicBezTo>
                      <a:pt x="52608" y="32509"/>
                      <a:pt x="51561" y="41172"/>
                      <a:pt x="51436" y="49417"/>
                    </a:cubicBezTo>
                    <a:cubicBezTo>
                      <a:pt x="51268" y="60172"/>
                      <a:pt x="51268" y="70928"/>
                      <a:pt x="51561" y="81684"/>
                    </a:cubicBezTo>
                    <a:cubicBezTo>
                      <a:pt x="51561" y="81684"/>
                      <a:pt x="51561" y="81684"/>
                      <a:pt x="51561" y="81684"/>
                    </a:cubicBezTo>
                    <a:lnTo>
                      <a:pt x="51561" y="81684"/>
                    </a:lnTo>
                    <a:cubicBezTo>
                      <a:pt x="51561" y="81701"/>
                      <a:pt x="51562" y="81718"/>
                      <a:pt x="51563" y="81735"/>
                    </a:cubicBezTo>
                    <a:lnTo>
                      <a:pt x="51563" y="81735"/>
                    </a:lnTo>
                    <a:cubicBezTo>
                      <a:pt x="51857" y="92432"/>
                      <a:pt x="52858" y="103087"/>
                      <a:pt x="52482" y="113826"/>
                    </a:cubicBezTo>
                    <a:cubicBezTo>
                      <a:pt x="52147" y="124205"/>
                      <a:pt x="51310" y="137639"/>
                      <a:pt x="43610" y="145507"/>
                    </a:cubicBezTo>
                    <a:cubicBezTo>
                      <a:pt x="40254" y="148923"/>
                      <a:pt x="35812" y="150337"/>
                      <a:pt x="31148" y="150337"/>
                    </a:cubicBezTo>
                    <a:cubicBezTo>
                      <a:pt x="22838" y="150337"/>
                      <a:pt x="13824" y="145848"/>
                      <a:pt x="8999" y="140192"/>
                    </a:cubicBezTo>
                    <a:cubicBezTo>
                      <a:pt x="3056" y="133329"/>
                      <a:pt x="2135" y="123912"/>
                      <a:pt x="1842" y="115165"/>
                    </a:cubicBezTo>
                    <a:cubicBezTo>
                      <a:pt x="1382" y="102819"/>
                      <a:pt x="2428" y="90473"/>
                      <a:pt x="2930" y="78169"/>
                    </a:cubicBezTo>
                    <a:cubicBezTo>
                      <a:pt x="3516" y="64651"/>
                      <a:pt x="2595" y="51174"/>
                      <a:pt x="3181" y="37656"/>
                    </a:cubicBezTo>
                    <a:cubicBezTo>
                      <a:pt x="3474" y="31002"/>
                      <a:pt x="3600" y="23594"/>
                      <a:pt x="7115" y="17735"/>
                    </a:cubicBezTo>
                    <a:cubicBezTo>
                      <a:pt x="7701" y="16773"/>
                      <a:pt x="9208" y="15643"/>
                      <a:pt x="9417" y="14596"/>
                    </a:cubicBezTo>
                    <a:cubicBezTo>
                      <a:pt x="9626" y="13717"/>
                      <a:pt x="9166" y="12922"/>
                      <a:pt x="8957" y="12085"/>
                    </a:cubicBezTo>
                    <a:cubicBezTo>
                      <a:pt x="8090" y="9033"/>
                      <a:pt x="7510" y="5894"/>
                      <a:pt x="7218" y="2717"/>
                    </a:cubicBezTo>
                    <a:close/>
                    <a:moveTo>
                      <a:pt x="6258" y="1"/>
                    </a:moveTo>
                    <a:cubicBezTo>
                      <a:pt x="5859" y="1"/>
                      <a:pt x="5483" y="309"/>
                      <a:pt x="5483" y="785"/>
                    </a:cubicBezTo>
                    <a:cubicBezTo>
                      <a:pt x="5650" y="3757"/>
                      <a:pt x="6069" y="6728"/>
                      <a:pt x="6697" y="9658"/>
                    </a:cubicBezTo>
                    <a:cubicBezTo>
                      <a:pt x="6990" y="10871"/>
                      <a:pt x="7869" y="12629"/>
                      <a:pt x="7701" y="13843"/>
                    </a:cubicBezTo>
                    <a:cubicBezTo>
                      <a:pt x="7534" y="14889"/>
                      <a:pt x="6320" y="15977"/>
                      <a:pt x="5776" y="16898"/>
                    </a:cubicBezTo>
                    <a:cubicBezTo>
                      <a:pt x="2888" y="21669"/>
                      <a:pt x="2344" y="27277"/>
                      <a:pt x="1926" y="32760"/>
                    </a:cubicBezTo>
                    <a:cubicBezTo>
                      <a:pt x="921" y="45566"/>
                      <a:pt x="1842" y="58373"/>
                      <a:pt x="1591" y="71221"/>
                    </a:cubicBezTo>
                    <a:cubicBezTo>
                      <a:pt x="1340" y="84572"/>
                      <a:pt x="1" y="97839"/>
                      <a:pt x="168" y="111189"/>
                    </a:cubicBezTo>
                    <a:cubicBezTo>
                      <a:pt x="252" y="120146"/>
                      <a:pt x="586" y="129897"/>
                      <a:pt x="5357" y="137807"/>
                    </a:cubicBezTo>
                    <a:cubicBezTo>
                      <a:pt x="9543" y="144796"/>
                      <a:pt x="16908" y="148897"/>
                      <a:pt x="24693" y="150864"/>
                    </a:cubicBezTo>
                    <a:cubicBezTo>
                      <a:pt x="26994" y="151435"/>
                      <a:pt x="29400" y="151795"/>
                      <a:pt x="31791" y="151795"/>
                    </a:cubicBezTo>
                    <a:cubicBezTo>
                      <a:pt x="34835" y="151795"/>
                      <a:pt x="37854" y="151211"/>
                      <a:pt x="40596" y="149734"/>
                    </a:cubicBezTo>
                    <a:cubicBezTo>
                      <a:pt x="50348" y="144503"/>
                      <a:pt x="52649" y="131278"/>
                      <a:pt x="53612" y="121317"/>
                    </a:cubicBezTo>
                    <a:cubicBezTo>
                      <a:pt x="54867" y="108100"/>
                      <a:pt x="53488" y="94925"/>
                      <a:pt x="53110" y="81708"/>
                    </a:cubicBezTo>
                    <a:lnTo>
                      <a:pt x="53110" y="81708"/>
                    </a:lnTo>
                    <a:cubicBezTo>
                      <a:pt x="53110" y="81700"/>
                      <a:pt x="53110" y="81692"/>
                      <a:pt x="53110" y="81684"/>
                    </a:cubicBezTo>
                    <a:lnTo>
                      <a:pt x="53110" y="81684"/>
                    </a:lnTo>
                    <a:cubicBezTo>
                      <a:pt x="53110" y="81684"/>
                      <a:pt x="53110" y="81684"/>
                      <a:pt x="53110" y="81684"/>
                    </a:cubicBezTo>
                    <a:cubicBezTo>
                      <a:pt x="53110" y="81670"/>
                      <a:pt x="53109" y="81655"/>
                      <a:pt x="53109" y="81641"/>
                    </a:cubicBezTo>
                    <a:lnTo>
                      <a:pt x="53109" y="81641"/>
                    </a:lnTo>
                    <a:cubicBezTo>
                      <a:pt x="52900" y="72322"/>
                      <a:pt x="52859" y="62962"/>
                      <a:pt x="52942" y="53644"/>
                    </a:cubicBezTo>
                    <a:cubicBezTo>
                      <a:pt x="53068" y="45441"/>
                      <a:pt x="53779" y="37154"/>
                      <a:pt x="53235" y="28993"/>
                    </a:cubicBezTo>
                    <a:cubicBezTo>
                      <a:pt x="52608" y="19284"/>
                      <a:pt x="48715" y="8611"/>
                      <a:pt x="38169" y="6226"/>
                    </a:cubicBezTo>
                    <a:cubicBezTo>
                      <a:pt x="35657" y="5684"/>
                      <a:pt x="32932" y="5472"/>
                      <a:pt x="30284" y="5472"/>
                    </a:cubicBezTo>
                    <a:cubicBezTo>
                      <a:pt x="29049" y="5472"/>
                      <a:pt x="27831" y="5518"/>
                      <a:pt x="26660" y="5598"/>
                    </a:cubicBezTo>
                    <a:cubicBezTo>
                      <a:pt x="22804" y="5797"/>
                      <a:pt x="19023" y="6751"/>
                      <a:pt x="15497" y="8317"/>
                    </a:cubicBezTo>
                    <a:lnTo>
                      <a:pt x="15497" y="8317"/>
                    </a:lnTo>
                    <a:lnTo>
                      <a:pt x="6822" y="241"/>
                    </a:lnTo>
                    <a:cubicBezTo>
                      <a:pt x="6657" y="76"/>
                      <a:pt x="6454" y="1"/>
                      <a:pt x="62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034;p71"/>
              <p:cNvSpPr/>
              <p:nvPr/>
            </p:nvSpPr>
            <p:spPr>
              <a:xfrm flipH="1">
                <a:off x="3739642" y="5442684"/>
                <a:ext cx="168670" cy="197764"/>
              </a:xfrm>
              <a:custGeom>
                <a:avLst/>
                <a:gdLst/>
                <a:ahLst/>
                <a:cxnLst/>
                <a:rect l="l" t="t" r="r" b="b"/>
                <a:pathLst>
                  <a:path w="9139" h="11702" extrusionOk="0">
                    <a:moveTo>
                      <a:pt x="770" y="1"/>
                    </a:moveTo>
                    <a:cubicBezTo>
                      <a:pt x="378" y="1"/>
                      <a:pt x="1" y="252"/>
                      <a:pt x="43" y="754"/>
                    </a:cubicBezTo>
                    <a:cubicBezTo>
                      <a:pt x="252" y="5525"/>
                      <a:pt x="3182" y="9710"/>
                      <a:pt x="7534" y="11635"/>
                    </a:cubicBezTo>
                    <a:cubicBezTo>
                      <a:pt x="7646" y="11681"/>
                      <a:pt x="7755" y="11701"/>
                      <a:pt x="7860" y="11701"/>
                    </a:cubicBezTo>
                    <a:cubicBezTo>
                      <a:pt x="8622" y="11701"/>
                      <a:pt x="9139" y="10622"/>
                      <a:pt x="8329" y="10254"/>
                    </a:cubicBezTo>
                    <a:cubicBezTo>
                      <a:pt x="4437" y="8664"/>
                      <a:pt x="1842" y="4939"/>
                      <a:pt x="1591" y="754"/>
                    </a:cubicBezTo>
                    <a:cubicBezTo>
                      <a:pt x="1570" y="252"/>
                      <a:pt x="1162" y="1"/>
                      <a:pt x="7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036;p71"/>
              <p:cNvSpPr/>
              <p:nvPr/>
            </p:nvSpPr>
            <p:spPr>
              <a:xfrm>
                <a:off x="3249341" y="3608032"/>
                <a:ext cx="58525" cy="190311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11261" extrusionOk="0">
                    <a:moveTo>
                      <a:pt x="2511" y="0"/>
                    </a:moveTo>
                    <a:cubicBezTo>
                      <a:pt x="2202" y="0"/>
                      <a:pt x="1895" y="165"/>
                      <a:pt x="1779" y="546"/>
                    </a:cubicBezTo>
                    <a:cubicBezTo>
                      <a:pt x="775" y="3769"/>
                      <a:pt x="189" y="7117"/>
                      <a:pt x="22" y="10507"/>
                    </a:cubicBezTo>
                    <a:cubicBezTo>
                      <a:pt x="1" y="11009"/>
                      <a:pt x="377" y="11260"/>
                      <a:pt x="764" y="11260"/>
                    </a:cubicBezTo>
                    <a:cubicBezTo>
                      <a:pt x="1152" y="11260"/>
                      <a:pt x="1549" y="11009"/>
                      <a:pt x="1570" y="10507"/>
                    </a:cubicBezTo>
                    <a:cubicBezTo>
                      <a:pt x="1738" y="7284"/>
                      <a:pt x="2323" y="4062"/>
                      <a:pt x="3286" y="965"/>
                    </a:cubicBezTo>
                    <a:cubicBezTo>
                      <a:pt x="3463" y="383"/>
                      <a:pt x="2983" y="0"/>
                      <a:pt x="25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3727441" y="4917788"/>
              <a:ext cx="44650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Làm</a:t>
              </a:r>
              <a:r>
                <a:rPr lang="en-US" sz="2400" dirty="0"/>
                <a:t> </a:t>
              </a:r>
              <a:r>
                <a:rPr lang="en-US" sz="2400" dirty="0" err="1"/>
                <a:t>thế</a:t>
              </a:r>
              <a:r>
                <a:rPr lang="en-US" sz="2400" dirty="0"/>
                <a:t> </a:t>
              </a:r>
              <a:r>
                <a:rPr lang="en-US" sz="2400" dirty="0" err="1"/>
                <a:t>nào</a:t>
              </a:r>
              <a:r>
                <a:rPr lang="en-US" sz="2400" dirty="0"/>
                <a:t> </a:t>
              </a:r>
              <a:r>
                <a:rPr lang="en-US" sz="2400" dirty="0" err="1"/>
                <a:t>để</a:t>
              </a:r>
              <a:r>
                <a:rPr lang="en-US" sz="2400" dirty="0"/>
                <a:t> </a:t>
              </a: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đoạn</a:t>
              </a:r>
              <a:r>
                <a:rPr lang="en-US" sz="2400" dirty="0"/>
                <a:t> </a:t>
              </a:r>
              <a:r>
                <a:rPr lang="en-US" sz="2400" dirty="0" err="1"/>
                <a:t>thẳng</a:t>
              </a:r>
              <a:r>
                <a:rPr lang="en-US" sz="2400" dirty="0"/>
                <a:t> AB </a:t>
              </a:r>
              <a:r>
                <a:rPr lang="en-US" sz="2400" dirty="0" err="1"/>
                <a:t>và</a:t>
              </a:r>
              <a:r>
                <a:rPr lang="en-US" sz="2400" dirty="0"/>
                <a:t> </a:t>
              </a:r>
              <a:r>
                <a:rPr lang="en-US" sz="2400" dirty="0" err="1"/>
                <a:t>đoạn</a:t>
              </a:r>
              <a:r>
                <a:rPr lang="en-US" sz="2400" dirty="0"/>
                <a:t> </a:t>
              </a:r>
              <a:r>
                <a:rPr lang="en-US" sz="2400" dirty="0" err="1"/>
                <a:t>thẳng</a:t>
              </a:r>
              <a:r>
                <a:rPr lang="en-US" sz="2400" dirty="0"/>
                <a:t> AC?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39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9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24974 0.00093 " pathEditMode="relative" rAng="0" ptsTypes="AA">
                                          <p:cBhvr>
                                            <p:cTn id="67" dur="125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6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uiExpand="1" build="p" animBg="1"/>
          <p:bldP spid="20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24974 0.00093 " pathEditMode="relative" rAng="0" ptsTypes="AA">
                                          <p:cBhvr>
                                            <p:cTn id="67" dur="125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6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uiExpand="1" build="p" animBg="1"/>
          <p:bldP spid="20" grpId="0"/>
          <p:bldP spid="38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9726" y="362151"/>
            <a:ext cx="932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a)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Độ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dài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11087" y="928913"/>
            <a:ext cx="8911773" cy="5511784"/>
            <a:chOff x="1611087" y="928913"/>
            <a:chExt cx="8911773" cy="5511784"/>
          </a:xfrm>
        </p:grpSpPr>
        <p:grpSp>
          <p:nvGrpSpPr>
            <p:cNvPr id="7" name="Group 6"/>
            <p:cNvGrpSpPr/>
            <p:nvPr/>
          </p:nvGrpSpPr>
          <p:grpSpPr>
            <a:xfrm>
              <a:off x="1611087" y="928913"/>
              <a:ext cx="8911773" cy="5511784"/>
              <a:chOff x="1611087" y="928913"/>
              <a:chExt cx="8911773" cy="5511784"/>
            </a:xfrm>
          </p:grpSpPr>
          <p:pic>
            <p:nvPicPr>
              <p:cNvPr id="2" name="Picture 2" descr="20210409041757_wm_shs-toan-2-tap-1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90" t="25849" r="11793" b="39199"/>
              <a:stretch/>
            </p:blipFill>
            <p:spPr bwMode="auto">
              <a:xfrm>
                <a:off x="1611087" y="928913"/>
                <a:ext cx="8911773" cy="5511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Rectangle 3"/>
              <p:cNvSpPr/>
              <p:nvPr/>
            </p:nvSpPr>
            <p:spPr>
              <a:xfrm>
                <a:off x="4441371" y="1555750"/>
                <a:ext cx="5775235" cy="4380593"/>
              </a:xfrm>
              <a:prstGeom prst="rect">
                <a:avLst/>
              </a:prstGeom>
              <a:solidFill>
                <a:srgbClr val="2F804B"/>
              </a:solidFill>
              <a:ln>
                <a:solidFill>
                  <a:srgbClr val="2F80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3556001" y="3352800"/>
                <a:ext cx="4049486" cy="2583543"/>
              </a:xfrm>
              <a:prstGeom prst="rect">
                <a:avLst/>
              </a:prstGeom>
              <a:solidFill>
                <a:srgbClr val="2F804B"/>
              </a:solidFill>
              <a:ln>
                <a:solidFill>
                  <a:srgbClr val="2F80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310743" y="6212113"/>
                <a:ext cx="4049486" cy="2285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Oval Callout 7"/>
            <p:cNvSpPr/>
            <p:nvPr/>
          </p:nvSpPr>
          <p:spPr>
            <a:xfrm>
              <a:off x="1611087" y="3352798"/>
              <a:ext cx="2922813" cy="1460501"/>
            </a:xfrm>
            <a:prstGeom prst="wedgeEllipseCallout">
              <a:avLst>
                <a:gd name="adj1" fmla="val -6382"/>
                <a:gd name="adj2" fmla="val 6426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3635376" y="1451430"/>
            <a:ext cx="288924" cy="27577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329122" y="1704982"/>
            <a:ext cx="593592" cy="380993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29122" y="2085975"/>
            <a:ext cx="509453" cy="71755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074394" y="2803525"/>
            <a:ext cx="764180" cy="479425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768205" y="3562516"/>
            <a:ext cx="2714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  </a:t>
            </a:r>
            <a:r>
              <a:rPr lang="en-US" sz="2000" dirty="0" err="1"/>
              <a:t>Cầu</a:t>
            </a:r>
            <a:r>
              <a:rPr lang="en-US" sz="2000" dirty="0"/>
              <a:t> thang </a:t>
            </a:r>
            <a:r>
              <a:rPr lang="en-US" sz="2000" dirty="0" err="1"/>
              <a:t>lên</a:t>
            </a:r>
            <a:r>
              <a:rPr lang="en-US" sz="2000" dirty="0"/>
              <a:t> </a:t>
            </a:r>
            <a:r>
              <a:rPr lang="en-US" sz="2000" dirty="0" err="1"/>
              <a:t>Thác</a:t>
            </a:r>
            <a:r>
              <a:rPr lang="en-US" sz="2000" dirty="0"/>
              <a:t> </a:t>
            </a:r>
            <a:r>
              <a:rPr lang="en-US" sz="2000" dirty="0" err="1"/>
              <a:t>Bạc</a:t>
            </a:r>
            <a:r>
              <a:rPr lang="en-US" sz="2000" dirty="0"/>
              <a:t> (Sa Pa)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dạng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gấp</a:t>
            </a:r>
            <a:r>
              <a:rPr lang="en-US" sz="2000" dirty="0"/>
              <a:t> </a:t>
            </a:r>
            <a:r>
              <a:rPr lang="en-US" sz="2000" dirty="0" err="1"/>
              <a:t>khúc</a:t>
            </a:r>
            <a:r>
              <a:rPr lang="en-US" sz="2000" dirty="0"/>
              <a:t>.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4647669" y="1498474"/>
            <a:ext cx="5551127" cy="1966554"/>
            <a:chOff x="4647669" y="1498474"/>
            <a:chExt cx="5551127" cy="1966554"/>
          </a:xfrm>
        </p:grpSpPr>
        <p:grpSp>
          <p:nvGrpSpPr>
            <p:cNvPr id="51" name="Group 50"/>
            <p:cNvGrpSpPr/>
            <p:nvPr/>
          </p:nvGrpSpPr>
          <p:grpSpPr>
            <a:xfrm>
              <a:off x="4647669" y="1498474"/>
              <a:ext cx="5551127" cy="1966554"/>
              <a:chOff x="4647669" y="1498474"/>
              <a:chExt cx="5551127" cy="1966554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4857750" y="1964417"/>
                <a:ext cx="5018205" cy="1052283"/>
                <a:chOff x="4857750" y="1964417"/>
                <a:chExt cx="5018205" cy="1052283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4857750" y="2001610"/>
                  <a:ext cx="908050" cy="726621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5757522" y="2007959"/>
                  <a:ext cx="2751478" cy="1002392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flipV="1">
                  <a:off x="8498005" y="1964417"/>
                  <a:ext cx="1377950" cy="1052283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/>
              <p:cNvGrpSpPr/>
              <p:nvPr/>
            </p:nvGrpSpPr>
            <p:grpSpPr>
              <a:xfrm>
                <a:off x="4647669" y="2251236"/>
                <a:ext cx="484428" cy="963679"/>
                <a:chOff x="3499909" y="3858218"/>
                <a:chExt cx="484428" cy="963679"/>
              </a:xfrm>
            </p:grpSpPr>
            <p:sp>
              <p:nvSpPr>
                <p:cNvPr id="40" name="TextBox 39"/>
                <p:cNvSpPr txBox="1"/>
                <p:nvPr/>
              </p:nvSpPr>
              <p:spPr>
                <a:xfrm>
                  <a:off x="3582990" y="385821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3499909" y="4298677"/>
                  <a:ext cx="48442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</a:rPr>
                    <a:t>M</a:t>
                  </a: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8365176" y="2557087"/>
                <a:ext cx="563597" cy="907941"/>
                <a:chOff x="3576640" y="3851868"/>
                <a:chExt cx="563597" cy="907941"/>
              </a:xfrm>
            </p:grpSpPr>
            <p:sp>
              <p:nvSpPr>
                <p:cNvPr id="43" name="TextBox 42"/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3716723" y="4236589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</a:rPr>
                    <a:t>P</a:t>
                  </a:r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>
                <a:off x="5554043" y="1537504"/>
                <a:ext cx="444352" cy="650117"/>
                <a:chOff x="3514158" y="3848082"/>
                <a:chExt cx="444352" cy="650117"/>
              </a:xfrm>
            </p:grpSpPr>
            <p:sp>
              <p:nvSpPr>
                <p:cNvPr id="46" name="TextBox 45"/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3514158" y="3848082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</a:rPr>
                    <a:t>N</a:t>
                  </a:r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9721171" y="1498474"/>
                <a:ext cx="477625" cy="649791"/>
                <a:chOff x="3576640" y="3848408"/>
                <a:chExt cx="477625" cy="649791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3590677" y="3848408"/>
                  <a:ext cx="46358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</a:rPr>
                    <a:t>Q</a:t>
                  </a:r>
                </a:p>
              </p:txBody>
            </p:sp>
          </p:grpSp>
        </p:grpSp>
        <p:sp>
          <p:nvSpPr>
            <p:cNvPr id="52" name="TextBox 51"/>
            <p:cNvSpPr txBox="1"/>
            <p:nvPr/>
          </p:nvSpPr>
          <p:spPr>
            <a:xfrm rot="19393814">
              <a:off x="4858922" y="2019992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2cm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 rot="1212371">
              <a:off x="6836582" y="2148311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5cm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 rot="19342365">
              <a:off x="8800038" y="2106712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3cm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4512109" y="3378480"/>
            <a:ext cx="5488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bg1"/>
                </a:solidFill>
              </a:rPr>
              <a:t>       </a:t>
            </a:r>
            <a:r>
              <a:rPr lang="en-US" sz="2400" dirty="0" err="1">
                <a:solidFill>
                  <a:schemeClr val="bg1"/>
                </a:solidFill>
              </a:rPr>
              <a:t>Đường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gấp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khúc</a:t>
            </a:r>
            <a:r>
              <a:rPr lang="en-US" sz="2400" dirty="0">
                <a:solidFill>
                  <a:schemeClr val="bg1"/>
                </a:solidFill>
              </a:rPr>
              <a:t> MNPQ</a:t>
            </a:r>
          </a:p>
          <a:p>
            <a:pPr>
              <a:lnSpc>
                <a:spcPts val="3200"/>
              </a:lnSpc>
            </a:pPr>
            <a:r>
              <a:rPr lang="en-US" sz="2400" dirty="0" err="1">
                <a:solidFill>
                  <a:schemeClr val="bg1"/>
                </a:solidFill>
              </a:rPr>
              <a:t>Đường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gấp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khúc</a:t>
            </a:r>
            <a:r>
              <a:rPr lang="en-US" sz="2400" dirty="0">
                <a:solidFill>
                  <a:schemeClr val="bg1"/>
                </a:solidFill>
              </a:rPr>
              <a:t> MNPQ </a:t>
            </a:r>
            <a:r>
              <a:rPr lang="en-US" sz="2400" dirty="0" err="1">
                <a:solidFill>
                  <a:schemeClr val="bg1"/>
                </a:solidFill>
              </a:rPr>
              <a:t>gồm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đoạn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thẳng</a:t>
            </a:r>
            <a:r>
              <a:rPr lang="en-US" sz="2400" dirty="0">
                <a:solidFill>
                  <a:schemeClr val="bg1"/>
                </a:solidFill>
              </a:rPr>
              <a:t>: MN, NP, PQ.</a:t>
            </a:r>
          </a:p>
          <a:p>
            <a:pPr>
              <a:lnSpc>
                <a:spcPts val="3200"/>
              </a:lnSpc>
            </a:pPr>
            <a:r>
              <a:rPr lang="en-US" sz="2400" dirty="0" err="1">
                <a:solidFill>
                  <a:schemeClr val="bg1"/>
                </a:solidFill>
              </a:rPr>
              <a:t>Độ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daif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đường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gấp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khúc</a:t>
            </a:r>
            <a:r>
              <a:rPr lang="en-US" sz="2400" dirty="0">
                <a:solidFill>
                  <a:schemeClr val="bg1"/>
                </a:solidFill>
              </a:rPr>
              <a:t> MNPQ </a:t>
            </a:r>
            <a:r>
              <a:rPr lang="en-US" sz="2400" dirty="0" err="1">
                <a:solidFill>
                  <a:schemeClr val="bg1"/>
                </a:solidFill>
              </a:rPr>
              <a:t>là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tổng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độ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dài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các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đoạn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thẳng</a:t>
            </a:r>
            <a:r>
              <a:rPr lang="en-US" sz="2400" dirty="0">
                <a:solidFill>
                  <a:schemeClr val="bg1"/>
                </a:solidFill>
              </a:rPr>
              <a:t> MN, NP, PQ: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bg1"/>
                </a:solidFill>
              </a:rPr>
              <a:t>2cm + 5cm + 3cm = 10cm</a:t>
            </a:r>
          </a:p>
        </p:txBody>
      </p:sp>
    </p:spTree>
    <p:extLst>
      <p:ext uri="{BB962C8B-B14F-4D97-AF65-F5344CB8AC3E}">
        <p14:creationId xmlns:p14="http://schemas.microsoft.com/office/powerpoint/2010/main" val="313189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5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726" y="362151"/>
            <a:ext cx="932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b)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Hình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tứ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giác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89726" y="783771"/>
            <a:ext cx="10376686" cy="5526298"/>
            <a:chOff x="889726" y="783771"/>
            <a:chExt cx="10376686" cy="5526298"/>
          </a:xfrm>
        </p:grpSpPr>
        <p:pic>
          <p:nvPicPr>
            <p:cNvPr id="3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26" t="64027" r="12090" b="8798"/>
            <a:stretch/>
          </p:blipFill>
          <p:spPr bwMode="auto">
            <a:xfrm>
              <a:off x="889726" y="885371"/>
              <a:ext cx="10376686" cy="5424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889726" y="783771"/>
              <a:ext cx="2362925" cy="4702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336869" y="1110343"/>
              <a:ext cx="2233748" cy="10842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018903" y="2580267"/>
              <a:ext cx="2233748" cy="10842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336869" y="4794069"/>
              <a:ext cx="3866605" cy="10450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531359" y="1184700"/>
            <a:ext cx="21423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err="1"/>
              <a:t>Đây</a:t>
            </a:r>
            <a:r>
              <a:rPr lang="en-US" sz="2600" i="1" dirty="0"/>
              <a:t> </a:t>
            </a:r>
            <a:r>
              <a:rPr lang="en-US" sz="2600" i="1" dirty="0" err="1"/>
              <a:t>cũng</a:t>
            </a:r>
            <a:r>
              <a:rPr lang="en-US" sz="2600" i="1" dirty="0"/>
              <a:t> </a:t>
            </a:r>
            <a:r>
              <a:rPr lang="en-US" sz="2600" i="1" dirty="0" err="1"/>
              <a:t>là</a:t>
            </a:r>
            <a:r>
              <a:rPr lang="en-US" sz="2600" i="1" dirty="0"/>
              <a:t> </a:t>
            </a:r>
            <a:r>
              <a:rPr lang="en-US" sz="2600" i="1" dirty="0" err="1"/>
              <a:t>hình</a:t>
            </a:r>
            <a:r>
              <a:rPr lang="en-US" sz="2600" i="1" dirty="0"/>
              <a:t> </a:t>
            </a:r>
            <a:r>
              <a:rPr lang="en-US" sz="2600" i="1" dirty="0" err="1"/>
              <a:t>tứ</a:t>
            </a:r>
            <a:r>
              <a:rPr lang="en-US" sz="2600" i="1" dirty="0"/>
              <a:t> </a:t>
            </a:r>
            <a:r>
              <a:rPr lang="en-US" sz="2600" i="1" dirty="0" err="1"/>
              <a:t>giác</a:t>
            </a:r>
            <a:r>
              <a:rPr lang="en-US" sz="2600" i="1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29211" y="2706876"/>
            <a:ext cx="20131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i="1" dirty="0" err="1"/>
              <a:t>Đây</a:t>
            </a:r>
            <a:r>
              <a:rPr lang="en-US" sz="2600" i="1" dirty="0"/>
              <a:t> </a:t>
            </a:r>
            <a:r>
              <a:rPr lang="en-US" sz="2600" i="1" dirty="0" err="1"/>
              <a:t>là</a:t>
            </a:r>
            <a:r>
              <a:rPr lang="en-US" sz="2600" i="1" dirty="0"/>
              <a:t> </a:t>
            </a:r>
            <a:r>
              <a:rPr lang="en-US" sz="2600" i="1" dirty="0" err="1"/>
              <a:t>hình</a:t>
            </a:r>
            <a:r>
              <a:rPr lang="en-US" sz="2600" i="1" dirty="0"/>
              <a:t> </a:t>
            </a:r>
            <a:r>
              <a:rPr lang="en-US" sz="2600" i="1" dirty="0" err="1"/>
              <a:t>tứ</a:t>
            </a:r>
            <a:r>
              <a:rPr lang="en-US" sz="2600" i="1" dirty="0"/>
              <a:t> </a:t>
            </a:r>
            <a:r>
              <a:rPr lang="en-US" sz="2600" i="1" dirty="0" err="1"/>
              <a:t>giác</a:t>
            </a:r>
            <a:r>
              <a:rPr lang="en-US" sz="2600" i="1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31359" y="4933225"/>
            <a:ext cx="37374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i="1" dirty="0" err="1"/>
              <a:t>Trong</a:t>
            </a:r>
            <a:r>
              <a:rPr lang="en-US" sz="2500" i="1" dirty="0"/>
              <a:t> </a:t>
            </a:r>
            <a:r>
              <a:rPr lang="en-US" sz="2500" i="1" dirty="0" err="1"/>
              <a:t>bức</a:t>
            </a:r>
            <a:r>
              <a:rPr lang="en-US" sz="2500" i="1" dirty="0"/>
              <a:t> </a:t>
            </a:r>
            <a:r>
              <a:rPr lang="en-US" sz="2500" i="1" dirty="0" err="1"/>
              <a:t>tranh</a:t>
            </a:r>
            <a:r>
              <a:rPr lang="en-US" sz="2500" i="1" dirty="0"/>
              <a:t> </a:t>
            </a:r>
            <a:r>
              <a:rPr lang="en-US" sz="2500" i="1" dirty="0" err="1"/>
              <a:t>này</a:t>
            </a:r>
            <a:r>
              <a:rPr lang="en-US" sz="2500" i="1" dirty="0"/>
              <a:t> </a:t>
            </a:r>
            <a:r>
              <a:rPr lang="en-US" sz="2500" i="1" dirty="0" err="1"/>
              <a:t>có</a:t>
            </a:r>
            <a:r>
              <a:rPr lang="en-US" sz="2500" i="1" dirty="0"/>
              <a:t> </a:t>
            </a:r>
            <a:r>
              <a:rPr lang="en-US" sz="2500" i="1" dirty="0" err="1"/>
              <a:t>rất</a:t>
            </a:r>
            <a:r>
              <a:rPr lang="en-US" sz="2500" i="1" dirty="0"/>
              <a:t> </a:t>
            </a:r>
            <a:r>
              <a:rPr lang="en-US" sz="2500" i="1" dirty="0" err="1"/>
              <a:t>nhiều</a:t>
            </a:r>
            <a:r>
              <a:rPr lang="en-US" sz="2500" i="1" dirty="0"/>
              <a:t> </a:t>
            </a:r>
            <a:r>
              <a:rPr lang="en-US" sz="2500" i="1" dirty="0" err="1"/>
              <a:t>hình</a:t>
            </a:r>
            <a:r>
              <a:rPr lang="en-US" sz="2500" i="1" dirty="0"/>
              <a:t> </a:t>
            </a:r>
            <a:r>
              <a:rPr lang="en-US" sz="2500" i="1" dirty="0" err="1"/>
              <a:t>tứ</a:t>
            </a:r>
            <a:r>
              <a:rPr lang="en-US" sz="2500" i="1" dirty="0"/>
              <a:t> </a:t>
            </a:r>
            <a:r>
              <a:rPr lang="en-US" sz="2500" i="1" dirty="0" err="1"/>
              <a:t>giác</a:t>
            </a:r>
            <a:r>
              <a:rPr lang="en-US" sz="2500" i="1" dirty="0"/>
              <a:t>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897188" y="623761"/>
            <a:ext cx="4369223" cy="116585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bởi</a:t>
            </a:r>
            <a:r>
              <a:rPr lang="en-US" sz="2400" dirty="0"/>
              <a:t> 4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khép</a:t>
            </a:r>
            <a:r>
              <a:rPr lang="en-US" sz="2400" dirty="0"/>
              <a:t> </a:t>
            </a:r>
            <a:r>
              <a:rPr lang="en-US" sz="2400" dirty="0" err="1"/>
              <a:t>kín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417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251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H="1">
            <a:off x="1579320" y="3023206"/>
            <a:ext cx="1393086" cy="110877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974653" y="1439440"/>
            <a:ext cx="9958959" cy="1431057"/>
            <a:chOff x="857087" y="446662"/>
            <a:chExt cx="9958959" cy="1431057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Kể</a:t>
              </a:r>
              <a:r>
                <a:rPr lang="en-US" sz="2800" dirty="0"/>
                <a:t> </a:t>
              </a:r>
              <a:r>
                <a:rPr lang="en-US" sz="2800" dirty="0" err="1"/>
                <a:t>tên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gấp</a:t>
              </a:r>
              <a:r>
                <a:rPr lang="en-US" sz="2800" dirty="0"/>
                <a:t> </a:t>
              </a:r>
              <a:r>
                <a:rPr lang="en-US" sz="2800" dirty="0" err="1"/>
                <a:t>khúc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49242" y="1139055"/>
              <a:ext cx="93410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a)                                               b)</a:t>
              </a:r>
            </a:p>
          </p:txBody>
        </p:sp>
      </p:grpSp>
      <p:cxnSp>
        <p:nvCxnSpPr>
          <p:cNvPr id="6" name="Straight Connector 5"/>
          <p:cNvCxnSpPr/>
          <p:nvPr/>
        </p:nvCxnSpPr>
        <p:spPr>
          <a:xfrm flipH="1">
            <a:off x="7745761" y="2551660"/>
            <a:ext cx="230311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022456" y="3690669"/>
            <a:ext cx="665403" cy="646331"/>
            <a:chOff x="904890" y="2778718"/>
            <a:chExt cx="665403" cy="646331"/>
          </a:xfrm>
        </p:grpSpPr>
        <p:sp>
          <p:nvSpPr>
            <p:cNvPr id="11" name="TextBox 10"/>
            <p:cNvSpPr txBox="1"/>
            <p:nvPr/>
          </p:nvSpPr>
          <p:spPr>
            <a:xfrm>
              <a:off x="1303593" y="277871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04890" y="290182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2972405" y="3023206"/>
            <a:ext cx="1560406" cy="108075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2736541" y="2461250"/>
            <a:ext cx="423514" cy="736741"/>
            <a:chOff x="3474126" y="1300240"/>
            <a:chExt cx="423514" cy="736741"/>
          </a:xfrm>
        </p:grpSpPr>
        <p:sp>
          <p:nvSpPr>
            <p:cNvPr id="8" name="TextBox 7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74126" y="130024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93208" y="3608761"/>
            <a:ext cx="600296" cy="694191"/>
            <a:chOff x="3576640" y="3804008"/>
            <a:chExt cx="600296" cy="694191"/>
          </a:xfrm>
        </p:grpSpPr>
        <p:sp>
          <p:nvSpPr>
            <p:cNvPr id="14" name="TextBox 13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32584" y="3804008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>
          <a:xfrm flipH="1">
            <a:off x="7267575" y="4093400"/>
            <a:ext cx="2809875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0058400" y="2542135"/>
            <a:ext cx="1" cy="152373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7509900" y="2007699"/>
            <a:ext cx="444352" cy="736741"/>
            <a:chOff x="3474126" y="1300240"/>
            <a:chExt cx="444352" cy="736741"/>
          </a:xfrm>
        </p:grpSpPr>
        <p:sp>
          <p:nvSpPr>
            <p:cNvPr id="35" name="TextBox 34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74126" y="130024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808543" y="2007699"/>
            <a:ext cx="423514" cy="736741"/>
            <a:chOff x="3474126" y="1300240"/>
            <a:chExt cx="423514" cy="736741"/>
          </a:xfrm>
        </p:grpSpPr>
        <p:sp>
          <p:nvSpPr>
            <p:cNvPr id="38" name="TextBox 37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74126" y="130024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E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911057" y="3632767"/>
            <a:ext cx="463588" cy="976603"/>
            <a:chOff x="3576640" y="1390650"/>
            <a:chExt cx="463588" cy="976603"/>
          </a:xfrm>
        </p:grpSpPr>
        <p:sp>
          <p:nvSpPr>
            <p:cNvPr id="41" name="TextBox 40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76640" y="1844033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G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133463" y="3632767"/>
            <a:ext cx="444352" cy="976603"/>
            <a:chOff x="3576640" y="1390650"/>
            <a:chExt cx="444352" cy="976603"/>
          </a:xfrm>
        </p:grpSpPr>
        <p:sp>
          <p:nvSpPr>
            <p:cNvPr id="44" name="TextBox 43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576640" y="184403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H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225879" y="4648630"/>
            <a:ext cx="376762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ABC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751270" y="4648630"/>
            <a:ext cx="41044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DEGH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756940" y="332726"/>
            <a:ext cx="10039448" cy="738664"/>
            <a:chOff x="857087" y="446662"/>
            <a:chExt cx="9958959" cy="738664"/>
          </a:xfrm>
        </p:grpSpPr>
        <p:sp>
          <p:nvSpPr>
            <p:cNvPr id="49" name="Oval 48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475045" y="446662"/>
              <a:ext cx="934100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 </a:t>
              </a:r>
              <a:r>
                <a:rPr lang="en-US" sz="2800" dirty="0" err="1"/>
                <a:t>Rô-bốt</a:t>
              </a:r>
              <a:r>
                <a:rPr lang="en-US" sz="2800" dirty="0"/>
                <a:t>, </a:t>
              </a:r>
              <a:r>
                <a:rPr lang="en-US" sz="2800" dirty="0" err="1"/>
                <a:t>Việt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Mai </a:t>
              </a:r>
              <a:r>
                <a:rPr lang="en-US" sz="2800" dirty="0" err="1"/>
                <a:t>chạy</a:t>
              </a:r>
              <a:r>
                <a:rPr lang="en-US" sz="2800" dirty="0"/>
                <a:t> qua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bãi</a:t>
              </a:r>
              <a:r>
                <a:rPr lang="en-US" sz="2800" dirty="0"/>
                <a:t> </a:t>
              </a:r>
              <a:r>
                <a:rPr lang="en-US" sz="2800" dirty="0" err="1"/>
                <a:t>cỏ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875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0139" y="612126"/>
            <a:ext cx="9958959" cy="658835"/>
            <a:chOff x="857087" y="446662"/>
            <a:chExt cx="9958959" cy="65883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mấy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tứ</a:t>
              </a:r>
              <a:r>
                <a:rPr lang="en-US" sz="2800" dirty="0"/>
                <a:t> </a:t>
              </a:r>
              <a:r>
                <a:rPr lang="en-US" sz="2800" dirty="0" err="1"/>
                <a:t>giác</a:t>
              </a:r>
              <a:r>
                <a:rPr lang="en-US" sz="2800" dirty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sp>
        <p:nvSpPr>
          <p:cNvPr id="6" name="Isosceles Triangle 5"/>
          <p:cNvSpPr/>
          <p:nvPr/>
        </p:nvSpPr>
        <p:spPr>
          <a:xfrm>
            <a:off x="1814286" y="1857827"/>
            <a:ext cx="1828800" cy="2046515"/>
          </a:xfrm>
          <a:prstGeom prst="triangle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CE4E"/>
              </a:solidFill>
            </a:endParaRPr>
          </a:p>
        </p:txBody>
      </p:sp>
      <p:sp>
        <p:nvSpPr>
          <p:cNvPr id="7" name="Diamond 6"/>
          <p:cNvSpPr/>
          <p:nvPr/>
        </p:nvSpPr>
        <p:spPr>
          <a:xfrm>
            <a:off x="4833257" y="1857828"/>
            <a:ext cx="1306286" cy="2046514"/>
          </a:xfrm>
          <a:prstGeom prst="diamond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7329714" y="1857828"/>
            <a:ext cx="2743200" cy="2046514"/>
          </a:xfrm>
          <a:prstGeom prst="parallelogram">
            <a:avLst>
              <a:gd name="adj" fmla="val 33800"/>
            </a:avLst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nual Input 8"/>
          <p:cNvSpPr/>
          <p:nvPr/>
        </p:nvSpPr>
        <p:spPr>
          <a:xfrm rot="5400000">
            <a:off x="2162628" y="4020461"/>
            <a:ext cx="1814286" cy="2510971"/>
          </a:xfrm>
          <a:prstGeom prst="flowChartManualInput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080000" y="4368801"/>
            <a:ext cx="1814287" cy="1814287"/>
          </a:xfrm>
          <a:prstGeom prst="ellipse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apezoid 12"/>
          <p:cNvSpPr/>
          <p:nvPr/>
        </p:nvSpPr>
        <p:spPr>
          <a:xfrm>
            <a:off x="7649030" y="4368801"/>
            <a:ext cx="2264229" cy="1814287"/>
          </a:xfrm>
          <a:prstGeom prst="trapezoid">
            <a:avLst>
              <a:gd name="adj" fmla="val 23200"/>
            </a:avLst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290457" y="261947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05371" y="261947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77885" y="501433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85201" y="501433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751395" y="661222"/>
            <a:ext cx="994403" cy="994403"/>
            <a:chOff x="5751395" y="464780"/>
            <a:chExt cx="994403" cy="994403"/>
          </a:xfrm>
        </p:grpSpPr>
        <p:sp>
          <p:nvSpPr>
            <p:cNvPr id="18" name="TextBox 17"/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</a:rPr>
                <a:t>4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8545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0139" y="612126"/>
            <a:ext cx="9958959" cy="658835"/>
            <a:chOff x="857087" y="446662"/>
            <a:chExt cx="9958959" cy="65883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gấp</a:t>
              </a:r>
              <a:r>
                <a:rPr lang="en-US" sz="2800" dirty="0"/>
                <a:t> </a:t>
              </a:r>
              <a:r>
                <a:rPr lang="en-US" sz="2800" dirty="0" err="1"/>
                <a:t>khúc</a:t>
              </a:r>
              <a:r>
                <a:rPr lang="en-US" sz="2800" dirty="0"/>
                <a:t> ABCD.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581578" y="1024675"/>
            <a:ext cx="7570933" cy="2416192"/>
            <a:chOff x="2581578" y="1198843"/>
            <a:chExt cx="7570933" cy="2416192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3033486" y="3415036"/>
              <a:ext cx="3480692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6514177" y="1705569"/>
              <a:ext cx="1588430" cy="1709467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6014155" y="2830180"/>
              <a:ext cx="618859" cy="784855"/>
              <a:chOff x="904890" y="2901829"/>
              <a:chExt cx="618859" cy="78485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257049" y="3040353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04890" y="2901829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B</a:t>
                </a: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8102607" y="1727146"/>
              <a:ext cx="1603578" cy="1564723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7855984" y="1198843"/>
              <a:ext cx="444352" cy="736741"/>
              <a:chOff x="3474126" y="1300240"/>
              <a:chExt cx="444352" cy="736741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3576640" y="1390650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474126" y="1300240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C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9552215" y="2801152"/>
              <a:ext cx="600296" cy="694191"/>
              <a:chOff x="3576640" y="3804008"/>
              <a:chExt cx="600296" cy="694191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3576640" y="3851868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732584" y="3804008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D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581578" y="2830180"/>
              <a:ext cx="618859" cy="784855"/>
              <a:chOff x="904890" y="2901829"/>
              <a:chExt cx="618859" cy="78485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257049" y="3040353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904890" y="2901829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</a:t>
                </a: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4282150" y="2582511"/>
            <a:ext cx="12291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5cm</a:t>
            </a:r>
          </a:p>
        </p:txBody>
      </p:sp>
      <p:sp>
        <p:nvSpPr>
          <p:cNvPr id="26" name="TextBox 25"/>
          <p:cNvSpPr txBox="1"/>
          <p:nvPr/>
        </p:nvSpPr>
        <p:spPr>
          <a:xfrm rot="18839619">
            <a:off x="6557894" y="1799316"/>
            <a:ext cx="12291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4cm</a:t>
            </a:r>
          </a:p>
        </p:txBody>
      </p:sp>
      <p:sp>
        <p:nvSpPr>
          <p:cNvPr id="27" name="TextBox 26"/>
          <p:cNvSpPr txBox="1"/>
          <p:nvPr/>
        </p:nvSpPr>
        <p:spPr>
          <a:xfrm rot="2506754">
            <a:off x="8525662" y="1796747"/>
            <a:ext cx="12291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4cm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359604" y="3159412"/>
            <a:ext cx="7244444" cy="3509906"/>
            <a:chOff x="2359604" y="3159412"/>
            <a:chExt cx="7244444" cy="3509906"/>
          </a:xfrm>
        </p:grpSpPr>
        <p:sp>
          <p:nvSpPr>
            <p:cNvPr id="28" name="Rounded Rectangle 27"/>
            <p:cNvSpPr/>
            <p:nvPr/>
          </p:nvSpPr>
          <p:spPr>
            <a:xfrm>
              <a:off x="2359604" y="3159412"/>
              <a:ext cx="7244444" cy="3509906"/>
            </a:xfrm>
            <a:prstGeom prst="roundRect">
              <a:avLst>
                <a:gd name="adj" fmla="val 18044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70289" y="3423944"/>
              <a:ext cx="564690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/>
                <a:t>Bài</a:t>
              </a:r>
              <a:r>
                <a:rPr lang="en-US" sz="2800" dirty="0"/>
                <a:t> </a:t>
              </a:r>
              <a:r>
                <a:rPr lang="en-US" sz="2800" dirty="0" err="1"/>
                <a:t>giải</a:t>
              </a:r>
              <a:endParaRPr lang="en-US" sz="2800" dirty="0"/>
            </a:p>
            <a:p>
              <a:pPr>
                <a:lnSpc>
                  <a:spcPct val="150000"/>
                </a:lnSpc>
              </a:pP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gấp</a:t>
              </a:r>
              <a:r>
                <a:rPr lang="en-US" sz="2800" dirty="0"/>
                <a:t> </a:t>
              </a:r>
              <a:r>
                <a:rPr lang="en-US" sz="2800" dirty="0" err="1"/>
                <a:t>khúc</a:t>
              </a:r>
              <a:r>
                <a:rPr lang="en-US" sz="2800" dirty="0"/>
                <a:t> ABCD </a:t>
              </a:r>
              <a:r>
                <a:rPr lang="en-US" sz="2800" dirty="0" err="1"/>
                <a:t>là</a:t>
              </a:r>
              <a:r>
                <a:rPr lang="en-US" sz="2800" dirty="0"/>
                <a:t>: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          +       +       =        (cm)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              </a:t>
              </a:r>
              <a:r>
                <a:rPr lang="en-US" sz="2800" dirty="0" err="1"/>
                <a:t>Đáp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:        cm.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794732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773832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5654727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627093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248597" y="5456674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890836" y="4819956"/>
            <a:ext cx="427654" cy="43088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92148" y="4819956"/>
            <a:ext cx="427654" cy="43088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788162" y="4819956"/>
            <a:ext cx="427654" cy="43088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700098" y="4819956"/>
            <a:ext cx="472367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309348" y="5528742"/>
            <a:ext cx="472367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89234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1538</TotalTime>
  <Words>328</Words>
  <Application>Microsoft Office PowerPoint</Application>
  <PresentationFormat>Widescreen</PresentationFormat>
  <Paragraphs>95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</cp:lastModifiedBy>
  <cp:revision>85</cp:revision>
  <dcterms:created xsi:type="dcterms:W3CDTF">2021-06-02T01:34:28Z</dcterms:created>
  <dcterms:modified xsi:type="dcterms:W3CDTF">2024-12-28T04:07:52Z</dcterms:modified>
</cp:coreProperties>
</file>