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4" r:id="rId3"/>
    <p:sldId id="326" r:id="rId4"/>
    <p:sldId id="327" r:id="rId5"/>
    <p:sldId id="328" r:id="rId6"/>
    <p:sldId id="330" r:id="rId7"/>
    <p:sldId id="32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65" d="100"/>
          <a:sy n="65" d="100"/>
        </p:scale>
        <p:origin x="10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2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52407" y="-6280846"/>
            <a:ext cx="8591812" cy="7744278"/>
          </a:xfrm>
          <a:custGeom>
            <a:avLst/>
            <a:gdLst/>
            <a:ahLst/>
            <a:cxnLst/>
            <a:rect l="l" t="t" r="r" b="b"/>
            <a:pathLst>
              <a:path w="12887718" h="11631165">
                <a:moveTo>
                  <a:pt x="0" y="0"/>
                </a:moveTo>
                <a:lnTo>
                  <a:pt x="12887718" y="0"/>
                </a:lnTo>
                <a:lnTo>
                  <a:pt x="12887718" y="11631166"/>
                </a:lnTo>
                <a:lnTo>
                  <a:pt x="0" y="11631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054064" y="3523166"/>
            <a:ext cx="3776770" cy="3015026"/>
          </a:xfrm>
          <a:custGeom>
            <a:avLst/>
            <a:gdLst/>
            <a:ahLst/>
            <a:cxnLst/>
            <a:rect l="l" t="t" r="r" b="b"/>
            <a:pathLst>
              <a:path w="6787819" h="5515103">
                <a:moveTo>
                  <a:pt x="0" y="0"/>
                </a:moveTo>
                <a:lnTo>
                  <a:pt x="6787818" y="0"/>
                </a:lnTo>
                <a:lnTo>
                  <a:pt x="6787818" y="5515103"/>
                </a:lnTo>
                <a:lnTo>
                  <a:pt x="0" y="55151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07818" y="5340740"/>
            <a:ext cx="14364807" cy="3025827"/>
          </a:xfrm>
          <a:custGeom>
            <a:avLst/>
            <a:gdLst/>
            <a:ahLst/>
            <a:cxnLst/>
            <a:rect l="l" t="t" r="r" b="b"/>
            <a:pathLst>
              <a:path w="21547210" h="4544503">
                <a:moveTo>
                  <a:pt x="0" y="0"/>
                </a:moveTo>
                <a:lnTo>
                  <a:pt x="21547210" y="0"/>
                </a:lnTo>
                <a:lnTo>
                  <a:pt x="21547210" y="4544502"/>
                </a:lnTo>
                <a:lnTo>
                  <a:pt x="0" y="45445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070905" y="4348"/>
            <a:ext cx="4876800" cy="1979578"/>
          </a:xfrm>
          <a:custGeom>
            <a:avLst/>
            <a:gdLst/>
            <a:ahLst/>
            <a:cxnLst/>
            <a:rect l="l" t="t" r="r" b="b"/>
            <a:pathLst>
              <a:path w="7315200" h="2973137">
                <a:moveTo>
                  <a:pt x="0" y="0"/>
                </a:moveTo>
                <a:lnTo>
                  <a:pt x="7315200" y="0"/>
                </a:lnTo>
                <a:lnTo>
                  <a:pt x="7315200" y="2973137"/>
                </a:lnTo>
                <a:lnTo>
                  <a:pt x="0" y="29731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6814" flipH="1">
            <a:off x="2051030" y="1366769"/>
            <a:ext cx="687445" cy="761802"/>
          </a:xfrm>
          <a:custGeom>
            <a:avLst/>
            <a:gdLst/>
            <a:ahLst/>
            <a:cxnLst/>
            <a:rect l="l" t="t" r="r" b="b"/>
            <a:pathLst>
              <a:path w="1031168" h="1144153">
                <a:moveTo>
                  <a:pt x="1031168" y="0"/>
                </a:moveTo>
                <a:lnTo>
                  <a:pt x="0" y="0"/>
                </a:lnTo>
                <a:lnTo>
                  <a:pt x="0" y="1144153"/>
                </a:lnTo>
                <a:lnTo>
                  <a:pt x="1031168" y="1144153"/>
                </a:lnTo>
                <a:lnTo>
                  <a:pt x="1031168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051314" y="4472523"/>
            <a:ext cx="5693500" cy="2381130"/>
          </a:xfrm>
          <a:custGeom>
            <a:avLst/>
            <a:gdLst/>
            <a:ahLst/>
            <a:cxnLst/>
            <a:rect l="l" t="t" r="r" b="b"/>
            <a:pathLst>
              <a:path w="8540250" h="3576230">
                <a:moveTo>
                  <a:pt x="0" y="0"/>
                </a:moveTo>
                <a:lnTo>
                  <a:pt x="8540250" y="0"/>
                </a:lnTo>
                <a:lnTo>
                  <a:pt x="8540250" y="3576230"/>
                </a:lnTo>
                <a:lnTo>
                  <a:pt x="0" y="35762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3011621" y="1463431"/>
            <a:ext cx="8506745" cy="1965568"/>
            <a:chOff x="0" y="0"/>
            <a:chExt cx="2836564" cy="12322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36563" cy="1232258"/>
            </a:xfrm>
            <a:custGeom>
              <a:avLst/>
              <a:gdLst/>
              <a:ahLst/>
              <a:cxnLst/>
              <a:rect l="l" t="t" r="r" b="b"/>
              <a:pathLst>
                <a:path w="2836563" h="1232258">
                  <a:moveTo>
                    <a:pt x="84721" y="0"/>
                  </a:moveTo>
                  <a:lnTo>
                    <a:pt x="2751843" y="0"/>
                  </a:lnTo>
                  <a:cubicBezTo>
                    <a:pt x="2774312" y="0"/>
                    <a:pt x="2795861" y="8926"/>
                    <a:pt x="2811749" y="24814"/>
                  </a:cubicBezTo>
                  <a:cubicBezTo>
                    <a:pt x="2827637" y="40702"/>
                    <a:pt x="2836563" y="62251"/>
                    <a:pt x="2836563" y="84721"/>
                  </a:cubicBezTo>
                  <a:lnTo>
                    <a:pt x="2836563" y="1147537"/>
                  </a:lnTo>
                  <a:cubicBezTo>
                    <a:pt x="2836563" y="1194327"/>
                    <a:pt x="2798633" y="1232258"/>
                    <a:pt x="2751843" y="1232258"/>
                  </a:cubicBezTo>
                  <a:lnTo>
                    <a:pt x="84721" y="1232258"/>
                  </a:lnTo>
                  <a:cubicBezTo>
                    <a:pt x="62251" y="1232258"/>
                    <a:pt x="40702" y="1223332"/>
                    <a:pt x="24814" y="1207444"/>
                  </a:cubicBezTo>
                  <a:cubicBezTo>
                    <a:pt x="8926" y="1191556"/>
                    <a:pt x="0" y="1170007"/>
                    <a:pt x="0" y="1147537"/>
                  </a:cubicBezTo>
                  <a:lnTo>
                    <a:pt x="0" y="84721"/>
                  </a:lnTo>
                  <a:cubicBezTo>
                    <a:pt x="0" y="62251"/>
                    <a:pt x="8926" y="40702"/>
                    <a:pt x="24814" y="24814"/>
                  </a:cubicBezTo>
                  <a:cubicBezTo>
                    <a:pt x="40702" y="8926"/>
                    <a:pt x="62251" y="0"/>
                    <a:pt x="84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8052" tIns="38052" rIns="38052" bIns="38052" rtlCol="0" anchor="ctr"/>
            <a:lstStyle/>
            <a:p>
              <a:pPr algn="ctr">
                <a:lnSpc>
                  <a:spcPts val="1772"/>
                </a:lnSpc>
              </a:pPr>
              <a:endParaRPr sz="1348"/>
            </a:p>
          </p:txBody>
        </p:sp>
      </p:grpSp>
      <p:sp>
        <p:nvSpPr>
          <p:cNvPr id="11" name="Freeform 11"/>
          <p:cNvSpPr/>
          <p:nvPr/>
        </p:nvSpPr>
        <p:spPr>
          <a:xfrm rot="-614184">
            <a:off x="4607" y="344347"/>
            <a:ext cx="3916127" cy="945790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137937" y="-2428"/>
            <a:ext cx="3916127" cy="945790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79877">
            <a:off x="8297814" y="477242"/>
            <a:ext cx="3916127" cy="945790"/>
          </a:xfrm>
          <a:custGeom>
            <a:avLst/>
            <a:gdLst/>
            <a:ahLst/>
            <a:cxnLst/>
            <a:rect l="l" t="t" r="r" b="b"/>
            <a:pathLst>
              <a:path w="5874190" h="1420486">
                <a:moveTo>
                  <a:pt x="0" y="0"/>
                </a:moveTo>
                <a:lnTo>
                  <a:pt x="5874190" y="0"/>
                </a:lnTo>
                <a:lnTo>
                  <a:pt x="5874190" y="1420486"/>
                </a:lnTo>
                <a:lnTo>
                  <a:pt x="0" y="142048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-46984" y="6256336"/>
            <a:ext cx="3299727" cy="597317"/>
          </a:xfrm>
          <a:custGeom>
            <a:avLst/>
            <a:gdLst/>
            <a:ahLst/>
            <a:cxnLst/>
            <a:rect l="l" t="t" r="r" b="b"/>
            <a:pathLst>
              <a:path w="4949590" h="897113">
                <a:moveTo>
                  <a:pt x="0" y="0"/>
                </a:moveTo>
                <a:lnTo>
                  <a:pt x="4949591" y="0"/>
                </a:lnTo>
                <a:lnTo>
                  <a:pt x="4949591" y="897113"/>
                </a:lnTo>
                <a:lnTo>
                  <a:pt x="0" y="8971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217231" y="778179"/>
            <a:ext cx="10844726" cy="281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506"/>
              </a:lnSpc>
            </a:pPr>
            <a:endParaRPr lang="en-US" sz="5842" dirty="0">
              <a:solidFill>
                <a:srgbClr val="C73B20"/>
              </a:solidFill>
              <a:latin typeface="SFU Clearface" panose="00000900000000000000"/>
            </a:endParaRPr>
          </a:p>
          <a:p>
            <a:pPr algn="ctr">
              <a:lnSpc>
                <a:spcPts val="7506"/>
              </a:lnSpc>
            </a:pPr>
            <a:r>
              <a:rPr lang="en-US" sz="5842" dirty="0">
                <a:solidFill>
                  <a:srgbClr val="C73B20"/>
                </a:solidFill>
                <a:latin typeface="+mj-lt"/>
              </a:rPr>
              <a:t>TOÁN</a:t>
            </a:r>
          </a:p>
          <a:p>
            <a:pPr algn="ctr">
              <a:lnSpc>
                <a:spcPts val="7506"/>
              </a:lnSpc>
            </a:pPr>
            <a:r>
              <a:rPr lang="en-US" sz="5842" dirty="0">
                <a:solidFill>
                  <a:srgbClr val="C73B20"/>
                </a:solidFill>
                <a:latin typeface="+mj-lt"/>
              </a:rPr>
              <a:t>BÀI 28 : 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26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/>
                  <a:t>Đ, S ?</a:t>
                </a: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1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N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M</a:t>
                </a: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P</a:t>
                </a:r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b)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DE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c) Ba </a:t>
            </a:r>
            <a:r>
              <a:rPr lang="en-US" sz="2800" dirty="0" err="1"/>
              <a:t>điểm</a:t>
            </a:r>
            <a:r>
              <a:rPr lang="en-US" sz="2800" dirty="0"/>
              <a:t> M, N, P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/>
              <a:t>d)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x.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Cho 3 </a:t>
              </a:r>
              <a:r>
                <a:rPr lang="en-US" sz="2800" dirty="0" err="1"/>
                <a:t>điểm</a:t>
              </a:r>
              <a:r>
                <a:rPr lang="en-US" sz="2800" dirty="0"/>
                <a:t> M, N, P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Đoạn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thẳng</a:t>
            </a:r>
            <a:r>
              <a:rPr lang="en-US" sz="2800" dirty="0">
                <a:solidFill>
                  <a:schemeClr val="accent1"/>
                </a:solidFill>
              </a:rPr>
              <a:t> MN , NP , MP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2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Số</a:t>
                </a:r>
                <a:r>
                  <a:rPr lang="en-US" sz="2800" dirty="0"/>
                  <a:t> ?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/>
                  <a:t>3</a:t>
                </a: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                                           b)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      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                     </a:t>
              </a:r>
              <a:r>
                <a:rPr lang="en-US" sz="2800" dirty="0" err="1"/>
                <a:t>Có</a:t>
              </a:r>
              <a:r>
                <a:rPr lang="en-US" sz="2800" dirty="0"/>
                <a:t>        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nhóm</a:t>
              </a:r>
              <a:r>
                <a:rPr lang="en-US" sz="2800" dirty="0"/>
                <a:t> 3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đứng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/>
              <a:t>Nhóm</a:t>
            </a:r>
            <a:r>
              <a:rPr lang="en-US" sz="2800" dirty="0"/>
              <a:t>: </a:t>
            </a:r>
            <a:r>
              <a:rPr lang="en-US" sz="2800" dirty="0" err="1"/>
              <a:t>Rô-bốt</a:t>
            </a:r>
            <a:r>
              <a:rPr lang="en-US" sz="2800" dirty="0"/>
              <a:t>, </a:t>
            </a:r>
            <a:r>
              <a:rPr lang="en-US" sz="2800" dirty="0" err="1"/>
              <a:t>Mi</a:t>
            </a:r>
            <a:r>
              <a:rPr lang="en-US" sz="2800" dirty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/>
              <a:t>Nhóm</a:t>
            </a:r>
            <a:r>
              <a:rPr lang="en-US" sz="2800" dirty="0"/>
              <a:t>: Nam, </a:t>
            </a:r>
            <a:r>
              <a:rPr lang="en-US" sz="2800" dirty="0" err="1"/>
              <a:t>Việt</a:t>
            </a:r>
            <a:r>
              <a:rPr lang="en-US" sz="2800" dirty="0"/>
              <a:t>, </a:t>
            </a:r>
            <a:r>
              <a:rPr lang="en-US" sz="2800" dirty="0" err="1"/>
              <a:t>Mi</a:t>
            </a:r>
            <a:endParaRPr lang="en-US" sz="2800" dirty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/>
                <a:t>Hôm</a:t>
              </a:r>
              <a:r>
                <a:rPr lang="en-US" sz="2800" dirty="0"/>
                <a:t> nay, </a:t>
              </a:r>
              <a:r>
                <a:rPr lang="en-US" sz="2800" dirty="0" err="1"/>
                <a:t>chú</a:t>
              </a:r>
              <a:r>
                <a:rPr lang="en-US" sz="2800" dirty="0"/>
                <a:t> </a:t>
              </a:r>
              <a:r>
                <a:rPr lang="en-US" sz="2800" dirty="0" err="1"/>
                <a:t>ốc</a:t>
              </a:r>
              <a:r>
                <a:rPr lang="en-US" sz="2800" dirty="0"/>
                <a:t> </a:t>
              </a:r>
              <a:r>
                <a:rPr lang="en-US" sz="2800" dirty="0" err="1"/>
                <a:t>sên</a:t>
              </a:r>
              <a:r>
                <a:rPr lang="en-US" sz="2800" dirty="0"/>
                <a:t> </a:t>
              </a:r>
              <a:r>
                <a:rPr lang="en-US" sz="2800" dirty="0" err="1"/>
                <a:t>bò</a:t>
              </a:r>
              <a:r>
                <a:rPr lang="en-US" sz="2800" dirty="0"/>
                <a:t> </a:t>
              </a:r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trường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 </a:t>
              </a:r>
              <a:r>
                <a:rPr lang="en-US" sz="2800" dirty="0" err="1"/>
                <a:t>đến</a:t>
              </a:r>
              <a:r>
                <a:rPr lang="en-US" sz="2800" dirty="0"/>
                <a:t> </a:t>
              </a:r>
              <a:r>
                <a:rPr lang="en-US" sz="2800" dirty="0" err="1"/>
                <a:t>sân</a:t>
              </a:r>
              <a:r>
                <a:rPr lang="en-US" sz="2800" dirty="0"/>
                <a:t> </a:t>
              </a:r>
              <a:r>
                <a:rPr lang="en-US" sz="2800" dirty="0" err="1"/>
                <a:t>bóng</a:t>
              </a:r>
              <a:r>
                <a:rPr lang="en-US" sz="2800" dirty="0"/>
                <a:t>,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ghé</a:t>
              </a:r>
              <a:r>
                <a:rPr lang="en-US" sz="2800" dirty="0"/>
                <a:t> qua </a:t>
              </a:r>
              <a:r>
                <a:rPr lang="en-US" sz="2800" dirty="0" err="1"/>
                <a:t>thư</a:t>
              </a:r>
              <a:r>
                <a:rPr lang="en-US" sz="2800" dirty="0"/>
                <a:t> </a:t>
              </a:r>
              <a:r>
                <a:rPr lang="en-US" sz="2800" dirty="0" err="1"/>
                <a:t>viện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</a:t>
              </a:r>
              <a:r>
                <a:rPr lang="en-US" sz="2800" dirty="0" err="1"/>
                <a:t>trở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.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độ</a:t>
              </a:r>
              <a:r>
                <a:rPr lang="en-US" sz="2800" dirty="0"/>
                <a:t> </a:t>
              </a:r>
              <a:r>
                <a:rPr lang="en-US" sz="2800" dirty="0" err="1"/>
                <a:t>dài</a:t>
              </a:r>
              <a:r>
                <a:rPr lang="en-US" sz="2800" dirty="0"/>
                <a:t> </a:t>
              </a:r>
              <a:r>
                <a:rPr lang="en-US" sz="2800" dirty="0" err="1"/>
                <a:t>quãng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mà</a:t>
              </a:r>
              <a:r>
                <a:rPr lang="en-US" sz="2800" dirty="0"/>
                <a:t> </a:t>
              </a:r>
              <a:r>
                <a:rPr lang="en-US" sz="2800" dirty="0" err="1"/>
                <a:t>ốc</a:t>
              </a:r>
              <a:r>
                <a:rPr lang="en-US" sz="2800" dirty="0"/>
                <a:t> </a:t>
              </a:r>
              <a:r>
                <a:rPr lang="en-US" sz="2800" dirty="0" err="1"/>
                <a:t>sên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bò</a:t>
              </a:r>
              <a:r>
                <a:rPr lang="en-US" sz="2800" dirty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5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22512" y="2033321"/>
            <a:ext cx="68197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 err="1"/>
              <a:t>Độ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ốc</a:t>
            </a:r>
            <a:r>
              <a:rPr lang="en-US" sz="2800" dirty="0"/>
              <a:t> </a:t>
            </a:r>
            <a:r>
              <a:rPr lang="en-US" sz="2800" dirty="0" err="1"/>
              <a:t>sên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bò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10 + 30 + 20 = 60 (cm)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                    </a:t>
            </a:r>
            <a:r>
              <a:rPr lang="en-US" sz="2800" dirty="0" err="1"/>
              <a:t>Đáp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60 (cm)</a:t>
            </a:r>
          </a:p>
        </p:txBody>
      </p: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20cm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505985" y="2024446"/>
            <a:ext cx="6836281" cy="2021080"/>
          </a:xfrm>
          <a:prstGeom prst="roundRect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23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26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32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35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5" grpId="0"/>
      <p:bldP spid="16" grpId="0"/>
      <p:bldP spid="17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231</Words>
  <Application>Microsoft Office PowerPoint</Application>
  <PresentationFormat>Widescreen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SFU Clearface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</cp:lastModifiedBy>
  <cp:revision>117</cp:revision>
  <dcterms:created xsi:type="dcterms:W3CDTF">2021-06-02T01:34:28Z</dcterms:created>
  <dcterms:modified xsi:type="dcterms:W3CDTF">2024-12-28T04:00:07Z</dcterms:modified>
</cp:coreProperties>
</file>