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7"/>
  </p:notesMasterIdLst>
  <p:sldIdLst>
    <p:sldId id="310" r:id="rId3"/>
    <p:sldId id="568" r:id="rId4"/>
    <p:sldId id="584" r:id="rId5"/>
    <p:sldId id="570" r:id="rId6"/>
    <p:sldId id="588" r:id="rId7"/>
    <p:sldId id="590" r:id="rId8"/>
    <p:sldId id="591" r:id="rId9"/>
    <p:sldId id="572" r:id="rId10"/>
    <p:sldId id="595" r:id="rId11"/>
    <p:sldId id="599" r:id="rId12"/>
    <p:sldId id="598" r:id="rId13"/>
    <p:sldId id="593" r:id="rId14"/>
    <p:sldId id="601" r:id="rId15"/>
    <p:sldId id="261" r:id="rId16"/>
  </p:sldIdLst>
  <p:sldSz cx="9144000" cy="5143500" type="screen16x9"/>
  <p:notesSz cx="6858000" cy="9144000"/>
  <p:embeddedFontLst>
    <p:embeddedFont>
      <p:font typeface="Andalus" panose="020B0604020202020204" charset="-78"/>
      <p:regular r:id="rId18"/>
    </p:embeddedFont>
    <p:embeddedFont>
      <p:font typeface="Arial-Rounded" panose="020B0500000000000000" charset="0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Quicksand Medium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7B6"/>
    <a:srgbClr val="0418AC"/>
    <a:srgbClr val="007434"/>
    <a:srgbClr val="FFD1FF"/>
    <a:srgbClr val="E80888"/>
    <a:srgbClr val="D50D8E"/>
    <a:srgbClr val="F446B6"/>
    <a:srgbClr val="009242"/>
    <a:srgbClr val="FEE7EF"/>
    <a:srgbClr val="8D3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87" d="100"/>
          <a:sy n="87" d="100"/>
        </p:scale>
        <p:origin x="76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8775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8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8/28/2024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8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19.wdp"/><Relationship Id="rId4" Type="http://schemas.microsoft.com/office/2007/relationships/hdphoto" Target="../media/hdphoto15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microsoft.com/office/2007/relationships/hdphoto" Target="../media/hdphoto19.wdp"/><Relationship Id="rId5" Type="http://schemas.microsoft.com/office/2007/relationships/hdphoto" Target="../media/hdphoto21.wdp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5.jpeg"/><Relationship Id="rId7" Type="http://schemas.microsoft.com/office/2007/relationships/hdphoto" Target="../media/hdphoto1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hdphoto" Target="../media/hdphoto9.wdp"/><Relationship Id="rId1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6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14.wdp"/><Relationship Id="rId5" Type="http://schemas.openxmlformats.org/officeDocument/2006/relationships/image" Target="../media/image16.png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16.wdp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microsoft.com/office/2007/relationships/hdphoto" Target="../media/hdphoto15.wdp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microsoft.com/office/2007/relationships/hdphoto" Target="../media/hdphoto16.wdp"/><Relationship Id="rId12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audio" Target="../media/audio8.wav"/><Relationship Id="rId10" Type="http://schemas.openxmlformats.org/officeDocument/2006/relationships/image" Target="../media/image3.png"/><Relationship Id="rId4" Type="http://schemas.openxmlformats.org/officeDocument/2006/relationships/audio" Target="../media/audio7.wav"/><Relationship Id="rId9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78584" y="1283462"/>
            <a:ext cx="5181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FF"/>
                </a:solidFill>
                <a:effectLst>
                  <a:prstShdw prst="shdw17" dist="17961" dir="13500000">
                    <a:srgbClr val="FF3300"/>
                  </a:prstShdw>
                </a:effectLst>
                <a:latin typeface="Times New Roman"/>
                <a:cs typeface="Times New Roman"/>
              </a:rPr>
              <a:t>Chào mừng các thầy cô giáo về dự giờ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784764" y="2560828"/>
            <a:ext cx="3678381" cy="90945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lớp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2</a:t>
            </a:r>
          </a:p>
          <a:p>
            <a:pPr>
              <a:defRPr/>
            </a:pPr>
            <a:endParaRPr lang="en-US" altLang="en-US" sz="4000" b="1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240280" y="675576"/>
            <a:ext cx="4462272" cy="54972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b="1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Trường Tiểu học Bát Trang</a:t>
            </a: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37755" y="335637"/>
            <a:ext cx="8127525" cy="888124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186497"/>
            <a:ext cx="1105841" cy="11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012" y="517866"/>
            <a:ext cx="786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</a:t>
            </a:r>
            <a:r>
              <a:rPr lang="en-US" sz="2400" b="1" dirty="0">
                <a:solidFill>
                  <a:schemeClr val="bg1"/>
                </a:solidFill>
              </a:rPr>
              <a:t>Tìm </a:t>
            </a:r>
            <a:r>
              <a:rPr lang="en-US" sz="2400" b="1" dirty="0" err="1">
                <a:solidFill>
                  <a:schemeClr val="bg1"/>
                </a:solidFill>
              </a:rPr>
              <a:t>tranh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hợp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mỗi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đoạn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đọc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15"/>
          <a:stretch/>
        </p:blipFill>
        <p:spPr bwMode="auto">
          <a:xfrm>
            <a:off x="555349" y="1290479"/>
            <a:ext cx="2710365" cy="34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8" r="33658"/>
          <a:stretch/>
        </p:blipFill>
        <p:spPr bwMode="auto">
          <a:xfrm>
            <a:off x="3265714" y="1310901"/>
            <a:ext cx="2710365" cy="34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2531" r="973" b="-2531"/>
          <a:stretch/>
        </p:blipFill>
        <p:spPr bwMode="auto">
          <a:xfrm>
            <a:off x="5976079" y="1381237"/>
            <a:ext cx="2710365" cy="34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4623" y="466330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Đoạn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988" y="4653178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Đoạn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8913" y="4653178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Đoạn 1</a:t>
            </a:r>
          </a:p>
        </p:txBody>
      </p:sp>
    </p:spTree>
    <p:extLst>
      <p:ext uri="{BB962C8B-B14F-4D97-AF65-F5344CB8AC3E}">
        <p14:creationId xmlns:p14="http://schemas.microsoft.com/office/powerpoint/2010/main" val="19604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3" y="3005849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17172" y="1582477"/>
            <a:ext cx="7369628" cy="1598392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6168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Luyện tập theo văn bản đọc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" y="3367509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09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6" y="1769117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24369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83613"/>
            <a:ext cx="8802569" cy="4750128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0991" y="331227"/>
            <a:ext cx="8127525" cy="8881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2248" y="326579"/>
            <a:ext cx="7866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Từ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dưới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nói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lớp</a:t>
            </a:r>
            <a:r>
              <a:rPr lang="en-US" sz="2800" dirty="0">
                <a:solidFill>
                  <a:schemeClr val="bg1"/>
                </a:solidFill>
              </a:rPr>
              <a:t> 1 </a:t>
            </a:r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ngày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trường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2228" y="2090363"/>
            <a:ext cx="2142404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9979" y="2034492"/>
            <a:ext cx="250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a. ngạc nhiên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95038" y="2114276"/>
            <a:ext cx="2142404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5038" y="2066448"/>
            <a:ext cx="204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b. háo hức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1059" y="2114279"/>
            <a:ext cx="2142404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91491" y="2058408"/>
            <a:ext cx="204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c. rụt rè</a:t>
            </a:r>
          </a:p>
        </p:txBody>
      </p:sp>
      <p:sp>
        <p:nvSpPr>
          <p:cNvPr id="20" name="Oval 19"/>
          <p:cNvSpPr/>
          <p:nvPr/>
        </p:nvSpPr>
        <p:spPr>
          <a:xfrm>
            <a:off x="6164129" y="2035425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2" b="95098" l="3937" r="9527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97" y="2338793"/>
            <a:ext cx="12096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0" b="93396" l="0" r="9921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8" y="2265325"/>
            <a:ext cx="12192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1538" r="9846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59" y="2395943"/>
            <a:ext cx="1238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0" y="2824568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47" y="2945149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56" y="2945149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63971" y="318472"/>
            <a:ext cx="708277" cy="748446"/>
            <a:chOff x="1812964" y="1781988"/>
            <a:chExt cx="1175787" cy="1225112"/>
          </a:xfrm>
        </p:grpSpPr>
        <p:sp>
          <p:nvSpPr>
            <p:cNvPr id="24" name="Oval 23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078008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40" name="Hexagon 39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1904280" y="707663"/>
            <a:ext cx="6906533" cy="1348642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98511CB-5C82-4127-9D0D-44A00807F68E}"/>
              </a:ext>
            </a:extLst>
          </p:cNvPr>
          <p:cNvSpPr/>
          <p:nvPr/>
        </p:nvSpPr>
        <p:spPr>
          <a:xfrm>
            <a:off x="1699390" y="2059625"/>
            <a:ext cx="7263856" cy="1289303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1865735" y="3431944"/>
            <a:ext cx="7263856" cy="1289303"/>
          </a:xfrm>
          <a:prstGeom prst="hexagon">
            <a:avLst/>
          </a:prstGeom>
          <a:solidFill>
            <a:srgbClr val="EB67B6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en-US" sz="1100" kern="120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2266767" y="947662"/>
            <a:ext cx="6491142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Nói lời chào tạm biệt mẹ trước khi đến trường.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271197" y="2160401"/>
            <a:ext cx="6431587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/>
              <a:t>b. Nói lời chào thầy, cô giáo khi đến lớp.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2343150" y="3536040"/>
            <a:ext cx="5656646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4942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3200" kern="1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c. Cùng bạn nói và đáp lời chào khi gặp nhau ở trường.</a:t>
            </a:r>
            <a:endParaRPr lang="en-US" altLang="zh-CN" sz="3200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376" y="1259175"/>
            <a:ext cx="797287" cy="36291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8"/>
          <p:cNvCxnSpPr/>
          <p:nvPr/>
        </p:nvCxnSpPr>
        <p:spPr>
          <a:xfrm>
            <a:off x="1" y="0"/>
            <a:ext cx="1164431" cy="113143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9"/>
          <p:cNvSpPr/>
          <p:nvPr/>
        </p:nvSpPr>
        <p:spPr>
          <a:xfrm>
            <a:off x="1164431" y="1131436"/>
            <a:ext cx="100013" cy="90146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28" name="10"/>
          <p:cNvCxnSpPr/>
          <p:nvPr/>
        </p:nvCxnSpPr>
        <p:spPr>
          <a:xfrm>
            <a:off x="1264444" y="1221581"/>
            <a:ext cx="1078706" cy="10341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12"/>
          <p:cNvCxnSpPr/>
          <p:nvPr/>
        </p:nvCxnSpPr>
        <p:spPr>
          <a:xfrm flipH="1">
            <a:off x="1182737" y="2377994"/>
            <a:ext cx="1114425" cy="102155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14"/>
          <p:cNvCxnSpPr/>
          <p:nvPr/>
        </p:nvCxnSpPr>
        <p:spPr>
          <a:xfrm>
            <a:off x="1191332" y="3521815"/>
            <a:ext cx="2178005" cy="162168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16"/>
          <p:cNvSpPr/>
          <p:nvPr/>
        </p:nvSpPr>
        <p:spPr>
          <a:xfrm>
            <a:off x="1082725" y="3424526"/>
            <a:ext cx="100013" cy="90146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26"/>
          <p:cNvSpPr/>
          <p:nvPr/>
        </p:nvSpPr>
        <p:spPr>
          <a:xfrm>
            <a:off x="-199141" y="-57149"/>
            <a:ext cx="843" cy="76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3" name="29"/>
          <p:cNvSpPr/>
          <p:nvPr/>
        </p:nvSpPr>
        <p:spPr>
          <a:xfrm>
            <a:off x="80953" y="117821"/>
            <a:ext cx="3263297" cy="5018546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1412193"/>
            <a:ext cx="15077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     </a:t>
            </a:r>
            <a:r>
              <a:rPr lang="en-US" sz="3200" dirty="0">
                <a:solidFill>
                  <a:srgbClr val="FF0000"/>
                </a:solidFill>
              </a:rPr>
              <a:t>2.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yêu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cầu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sau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3" b="40294" l="2342" r="97424">
                        <a14:foregroundMark x1="12881" y1="22353" x2="12881" y2="22353"/>
                        <a14:foregroundMark x1="9836" y1="19706" x2="9836" y2="19706"/>
                        <a14:foregroundMark x1="15925" y1="23529" x2="15925" y2="23529"/>
                        <a14:foregroundMark x1="20375" y1="28529" x2="20375" y2="28529"/>
                        <a14:foregroundMark x1="18970" y1="31765" x2="18970" y2="31765"/>
                        <a14:foregroundMark x1="80796" y1="30294" x2="80796" y2="30294"/>
                        <a14:foregroundMark x1="84778" y1="28235" x2="84778" y2="28235"/>
                        <a14:foregroundMark x1="89227" y1="23824" x2="89227" y2="23824"/>
                        <a14:foregroundMark x1="91101" y1="21765" x2="91101" y2="21765"/>
                        <a14:foregroundMark x1="80328" y1="25588" x2="80328" y2="25588"/>
                        <a14:foregroundMark x1="76347" y1="27941" x2="76347" y2="27941"/>
                        <a14:foregroundMark x1="73770" y1="29118" x2="73770" y2="29118"/>
                        <a14:foregroundMark x1="71663" y1="27647" x2="71663" y2="27647"/>
                        <a14:foregroundMark x1="75644" y1="24706" x2="75644" y2="24706"/>
                        <a14:foregroundMark x1="78454" y1="32941" x2="78454" y2="32941"/>
                        <a14:foregroundMark x1="13115" y1="28529" x2="13115" y2="2852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5749" y="-2061991"/>
            <a:ext cx="40671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3" b="40294" l="2342" r="97424">
                        <a14:foregroundMark x1="12881" y1="22353" x2="12881" y2="22353"/>
                        <a14:foregroundMark x1="9836" y1="19706" x2="9836" y2="19706"/>
                        <a14:foregroundMark x1="15925" y1="23529" x2="15925" y2="23529"/>
                        <a14:foregroundMark x1="20375" y1="28529" x2="20375" y2="28529"/>
                        <a14:foregroundMark x1="18970" y1="31765" x2="18970" y2="31765"/>
                        <a14:foregroundMark x1="80796" y1="30294" x2="80796" y2="30294"/>
                        <a14:foregroundMark x1="84778" y1="28235" x2="84778" y2="28235"/>
                        <a14:foregroundMark x1="89227" y1="23824" x2="89227" y2="23824"/>
                        <a14:foregroundMark x1="91101" y1="21765" x2="91101" y2="21765"/>
                        <a14:foregroundMark x1="80328" y1="25588" x2="80328" y2="25588"/>
                        <a14:foregroundMark x1="76347" y1="27941" x2="76347" y2="27941"/>
                        <a14:foregroundMark x1="73770" y1="29118" x2="73770" y2="29118"/>
                        <a14:foregroundMark x1="71663" y1="27647" x2="71663" y2="27647"/>
                        <a14:foregroundMark x1="75644" y1="24706" x2="75644" y2="24706"/>
                        <a14:foregroundMark x1="78454" y1="32941" x2="78454" y2="32941"/>
                        <a14:foregroundMark x1="13115" y1="28529" x2="13115" y2="2852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1318" y="-2048932"/>
            <a:ext cx="40671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00903" y="1183846"/>
            <a:ext cx="708277" cy="794209"/>
            <a:chOff x="1812964" y="1781988"/>
            <a:chExt cx="1175787" cy="1225112"/>
          </a:xfrm>
        </p:grpSpPr>
        <p:sp>
          <p:nvSpPr>
            <p:cNvPr id="26" name="Oval 25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31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16" y="3747439"/>
            <a:ext cx="1373013" cy="139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06487" y="1709530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sz="5400" dirty="0" err="1">
                <a:solidFill>
                  <a:schemeClr val="bg1"/>
                </a:solidFill>
              </a:rPr>
              <a:t>Khởi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động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618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7" y="28389"/>
            <a:ext cx="4848446" cy="508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6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7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0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499"/>
            <a:ext cx="9158970" cy="49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3433" y="138499"/>
            <a:ext cx="5797899" cy="5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0" y="138499"/>
            <a:ext cx="1237930" cy="16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0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54" y="3768132"/>
            <a:ext cx="1469971" cy="13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" y="64987"/>
            <a:ext cx="2215399" cy="21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223" y="1275435"/>
            <a:ext cx="84797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Giải nghĩa</a:t>
            </a:r>
          </a:p>
        </p:txBody>
      </p:sp>
      <p:sp>
        <p:nvSpPr>
          <p:cNvPr id="5" name="Oval 4"/>
          <p:cNvSpPr/>
          <p:nvPr/>
        </p:nvSpPr>
        <p:spPr>
          <a:xfrm>
            <a:off x="2934120" y="532564"/>
            <a:ext cx="2974312" cy="1165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85810" y="761963"/>
            <a:ext cx="257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</a:rPr>
              <a:t>loáng</a:t>
            </a:r>
            <a:r>
              <a:rPr lang="nl-NL" sz="2400"/>
              <a:t> (một cái): rất nhanh</a:t>
            </a:r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1221983" y="2465732"/>
            <a:ext cx="2974312" cy="1165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81138" y="2599507"/>
            <a:ext cx="267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níu</a:t>
            </a:r>
            <a:r>
              <a:rPr lang="nl-NL" sz="2400" dirty="0"/>
              <a:t>: nắm lấy và kéo lại, kéo xuống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790"/>
            <a:ext cx="975423" cy="127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3" y="2498715"/>
            <a:ext cx="1139771" cy="12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4997538" y="2134532"/>
            <a:ext cx="2974312" cy="14138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9228" y="2279895"/>
            <a:ext cx="270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lớn bổng</a:t>
            </a:r>
            <a:r>
              <a:rPr lang="nl-NL" sz="2400" dirty="0"/>
              <a:t>: lớn nhanh và vượt hẳn lên</a:t>
            </a:r>
            <a:endParaRPr lang="en-US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30" b="91892" l="9091" r="95868">
                        <a14:foregroundMark x1="69421" y1="34459" x2="69421" y2="34459"/>
                        <a14:foregroundMark x1="33058" y1="34459" x2="33058" y2="34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7" y="2166066"/>
            <a:ext cx="11525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5722" l="9032" r="89032"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72" y="3019701"/>
            <a:ext cx="1190363" cy="14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5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49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4597" y="729205"/>
            <a:ext cx="38363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động</a:t>
            </a:r>
            <a:endParaRPr lang="en-US" sz="6600" b="1" dirty="0">
              <a:solidFill>
                <a:srgbClr val="E80888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5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4315" y="1595348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4" y="1781988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6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7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3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2478" y="2192642"/>
            <a:ext cx="8802569" cy="2112335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5725" y="-299478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138" y="-93539"/>
            <a:ext cx="826089" cy="809063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897522" y="559877"/>
            <a:ext cx="8127525" cy="888124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8" y="2262959"/>
            <a:ext cx="1105841" cy="11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9573" y="568155"/>
            <a:ext cx="7866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</a:rPr>
              <a:t>Câu </a:t>
            </a:r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Những</a:t>
            </a:r>
            <a:r>
              <a:rPr lang="en-US" sz="2400" dirty="0">
                <a:solidFill>
                  <a:schemeClr val="bg1"/>
                </a:solidFill>
              </a:rPr>
              <a:t> chi </a:t>
            </a:r>
            <a:r>
              <a:rPr lang="en-US" sz="2400" dirty="0" err="1">
                <a:solidFill>
                  <a:schemeClr val="bg1"/>
                </a:solidFill>
              </a:rPr>
              <a:t>tiết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thấy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nhỏ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rất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ngày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7452" y="3329057"/>
            <a:ext cx="3914776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2159" y="3890734"/>
            <a:ext cx="3914776" cy="41424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49553" y="3288122"/>
            <a:ext cx="4134771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36906" y="3891566"/>
            <a:ext cx="4134771" cy="413837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7950" y="3843312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c.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49553" y="3374777"/>
            <a:ext cx="410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sớm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66992" y="3836441"/>
            <a:ext cx="381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d.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bổng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17884" y="3264042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dậy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32159" y="3286779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10972" y="3285923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9146" y="3843312"/>
            <a:ext cx="500623" cy="4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5" grpId="0"/>
      <p:bldP spid="5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7" grpId="0" animBg="1"/>
      <p:bldP spid="7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234</Words>
  <Application>Microsoft Office PowerPoint</Application>
  <PresentationFormat>On-screen Show (16:9)</PresentationFormat>
  <Paragraphs>44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Times New Roman</vt:lpstr>
      <vt:lpstr>Quicksand Medium</vt:lpstr>
      <vt:lpstr>Calibri Light</vt:lpstr>
      <vt:lpstr>Lato</vt:lpstr>
      <vt:lpstr>Arial</vt:lpstr>
      <vt:lpstr>Andalus</vt:lpstr>
      <vt:lpstr>Arial-Rounded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Windows</cp:lastModifiedBy>
  <cp:revision>834</cp:revision>
  <dcterms:modified xsi:type="dcterms:W3CDTF">2024-08-28T10:27:06Z</dcterms:modified>
</cp:coreProperties>
</file>