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24"/>
  </p:notesMasterIdLst>
  <p:sldIdLst>
    <p:sldId id="266" r:id="rId3"/>
    <p:sldId id="260" r:id="rId4"/>
    <p:sldId id="256" r:id="rId5"/>
    <p:sldId id="277" r:id="rId6"/>
    <p:sldId id="269" r:id="rId7"/>
    <p:sldId id="267" r:id="rId8"/>
    <p:sldId id="268" r:id="rId9"/>
    <p:sldId id="270" r:id="rId10"/>
    <p:sldId id="279" r:id="rId11"/>
    <p:sldId id="375" r:id="rId12"/>
    <p:sldId id="378" r:id="rId13"/>
    <p:sldId id="369" r:id="rId14"/>
    <p:sldId id="370" r:id="rId15"/>
    <p:sldId id="376" r:id="rId16"/>
    <p:sldId id="377" r:id="rId17"/>
    <p:sldId id="371" r:id="rId18"/>
    <p:sldId id="374" r:id="rId19"/>
    <p:sldId id="379" r:id="rId20"/>
    <p:sldId id="380" r:id="rId21"/>
    <p:sldId id="381" r:id="rId22"/>
    <p:sldId id="350"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78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8B07A6-6A91-4B60-8A0E-3A4D4B8FB01B}"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680024-633E-4A15-A1C6-0295F92B5833}" type="slidenum">
              <a:rPr lang="en-US" smtClean="0"/>
              <a:t>‹#›</a:t>
            </a:fld>
            <a:endParaRPr lang="en-US"/>
          </a:p>
        </p:txBody>
      </p:sp>
    </p:spTree>
    <p:extLst>
      <p:ext uri="{BB962C8B-B14F-4D97-AF65-F5344CB8AC3E}">
        <p14:creationId xmlns:p14="http://schemas.microsoft.com/office/powerpoint/2010/main" val="931857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2</a:t>
            </a:fld>
            <a:endParaRPr lang="en-US"/>
          </a:p>
        </p:txBody>
      </p:sp>
    </p:spTree>
    <p:extLst>
      <p:ext uri="{BB962C8B-B14F-4D97-AF65-F5344CB8AC3E}">
        <p14:creationId xmlns:p14="http://schemas.microsoft.com/office/powerpoint/2010/main" val="3950323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17</a:t>
            </a:fld>
            <a:endParaRPr lang="en-US"/>
          </a:p>
        </p:txBody>
      </p:sp>
    </p:spTree>
    <p:extLst>
      <p:ext uri="{BB962C8B-B14F-4D97-AF65-F5344CB8AC3E}">
        <p14:creationId xmlns:p14="http://schemas.microsoft.com/office/powerpoint/2010/main" val="439752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1393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9118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665B5-3980-4777-95AA-8820A70795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818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Vỏ máy sấy tóc được làm bằng chất liệu gì? Vì sao tay ta cầm vào mà không bị điện giật? Chúng ta sẽ tìm hiểu điều này ở hoạt động tiếp theo</a:t>
            </a:r>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3</a:t>
            </a:fld>
            <a:endParaRPr lang="en-US"/>
          </a:p>
        </p:txBody>
      </p:sp>
    </p:spTree>
    <p:extLst>
      <p:ext uri="{BB962C8B-B14F-4D97-AF65-F5344CB8AC3E}">
        <p14:creationId xmlns:p14="http://schemas.microsoft.com/office/powerpoint/2010/main" val="3739695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8</a:t>
            </a:fld>
            <a:endParaRPr lang="en-US"/>
          </a:p>
        </p:txBody>
      </p:sp>
    </p:spTree>
    <p:extLst>
      <p:ext uri="{BB962C8B-B14F-4D97-AF65-F5344CB8AC3E}">
        <p14:creationId xmlns:p14="http://schemas.microsoft.com/office/powerpoint/2010/main" val="1922019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9</a:t>
            </a:fld>
            <a:endParaRPr lang="en-US"/>
          </a:p>
        </p:txBody>
      </p:sp>
    </p:spTree>
    <p:extLst>
      <p:ext uri="{BB962C8B-B14F-4D97-AF65-F5344CB8AC3E}">
        <p14:creationId xmlns:p14="http://schemas.microsoft.com/office/powerpoint/2010/main" val="863816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8162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5745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1274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5069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553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000502" y="-4000502"/>
            <a:ext cx="10287000" cy="18288003"/>
          </a:xfrm>
          <a:prstGeom prst="rect">
            <a:avLst/>
          </a:prstGeom>
        </p:spPr>
      </p:pic>
    </p:spTree>
    <p:extLst>
      <p:ext uri="{BB962C8B-B14F-4D97-AF65-F5344CB8AC3E}">
        <p14:creationId xmlns:p14="http://schemas.microsoft.com/office/powerpoint/2010/main" val="3995006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000502" y="-4000502"/>
            <a:ext cx="10287000" cy="18288003"/>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328613" y="300038"/>
            <a:ext cx="17630775" cy="9686925"/>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p>
        </p:txBody>
      </p:sp>
    </p:spTree>
    <p:extLst>
      <p:ext uri="{BB962C8B-B14F-4D97-AF65-F5344CB8AC3E}">
        <p14:creationId xmlns:p14="http://schemas.microsoft.com/office/powerpoint/2010/main" val="3542676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2024/10/12</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635553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2024/10/12</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26822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2024/10/12</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119028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2024/10/12</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2861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696725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2024/10/12</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90940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2024/10/12</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545924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2024/10/12</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746387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2024/10/12</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02078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4485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6.svg"/><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0.svg"/><Relationship Id="rId14" Type="http://schemas.openxmlformats.org/officeDocument/2006/relationships/image" Target="../media/image15.sv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6.svg"/><Relationship Id="rId15" Type="http://schemas.openxmlformats.org/officeDocument/2006/relationships/image" Target="../media/image26.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0.svg"/><Relationship Id="rId14" Type="http://schemas.openxmlformats.org/officeDocument/2006/relationships/image" Target="../media/image15.sv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8.sv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image" Target="../media/image31.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image" Target="../media/image6.png"/><Relationship Id="rId4" Type="http://schemas.openxmlformats.org/officeDocument/2006/relationships/image" Target="../media/image24.svg"/><Relationship Id="rId9" Type="http://schemas.openxmlformats.org/officeDocument/2006/relationships/image" Target="../media/image29.svg"/><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6.svg"/><Relationship Id="rId15" Type="http://schemas.openxmlformats.org/officeDocument/2006/relationships/image" Target="../media/image22.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0.svg"/><Relationship Id="rId1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flipH="1">
            <a:off x="6431075" y="-75217"/>
            <a:ext cx="11856925" cy="10437434"/>
          </a:xfrm>
          <a:custGeom>
            <a:avLst/>
            <a:gdLst/>
            <a:ahLst/>
            <a:cxnLst/>
            <a:rect l="l" t="t" r="r" b="b"/>
            <a:pathLst>
              <a:path w="11856925" h="10437434">
                <a:moveTo>
                  <a:pt x="11856925" y="0"/>
                </a:moveTo>
                <a:lnTo>
                  <a:pt x="0" y="0"/>
                </a:lnTo>
                <a:lnTo>
                  <a:pt x="0" y="10437434"/>
                </a:lnTo>
                <a:lnTo>
                  <a:pt x="11856925" y="10437434"/>
                </a:lnTo>
                <a:lnTo>
                  <a:pt x="11856925"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2756749" y="3633786"/>
            <a:ext cx="12774503" cy="3019428"/>
          </a:xfrm>
          <a:custGeom>
            <a:avLst/>
            <a:gdLst/>
            <a:ahLst/>
            <a:cxnLst/>
            <a:rect l="l" t="t" r="r" b="b"/>
            <a:pathLst>
              <a:path w="12774503" h="3019428">
                <a:moveTo>
                  <a:pt x="0" y="0"/>
                </a:moveTo>
                <a:lnTo>
                  <a:pt x="12774502" y="0"/>
                </a:lnTo>
                <a:lnTo>
                  <a:pt x="12774502" y="3019428"/>
                </a:lnTo>
                <a:lnTo>
                  <a:pt x="0" y="30194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5173727" y="-401147"/>
            <a:ext cx="3481982" cy="3481982"/>
          </a:xfrm>
          <a:custGeom>
            <a:avLst/>
            <a:gdLst/>
            <a:ahLst/>
            <a:cxnLst/>
            <a:rect l="l" t="t" r="r" b="b"/>
            <a:pathLst>
              <a:path w="3481982" h="3481982">
                <a:moveTo>
                  <a:pt x="0" y="0"/>
                </a:moveTo>
                <a:lnTo>
                  <a:pt x="3481981" y="0"/>
                </a:lnTo>
                <a:lnTo>
                  <a:pt x="3481981" y="3481982"/>
                </a:lnTo>
                <a:lnTo>
                  <a:pt x="0" y="34819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rot="-10800000" flipV="1">
            <a:off x="-843329" y="8573830"/>
            <a:ext cx="7200156" cy="3992814"/>
          </a:xfrm>
          <a:custGeom>
            <a:avLst/>
            <a:gdLst/>
            <a:ahLst/>
            <a:cxnLst/>
            <a:rect l="l" t="t" r="r" b="b"/>
            <a:pathLst>
              <a:path w="7200156" h="3992814">
                <a:moveTo>
                  <a:pt x="0" y="3992814"/>
                </a:moveTo>
                <a:lnTo>
                  <a:pt x="7200156" y="3992814"/>
                </a:lnTo>
                <a:lnTo>
                  <a:pt x="7200156" y="0"/>
                </a:lnTo>
                <a:lnTo>
                  <a:pt x="0" y="0"/>
                </a:lnTo>
                <a:lnTo>
                  <a:pt x="0" y="3992814"/>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 name="Freeform 6"/>
          <p:cNvSpPr/>
          <p:nvPr/>
        </p:nvSpPr>
        <p:spPr>
          <a:xfrm>
            <a:off x="-2072267" y="1773168"/>
            <a:ext cx="6201934" cy="8797069"/>
          </a:xfrm>
          <a:custGeom>
            <a:avLst/>
            <a:gdLst/>
            <a:ahLst/>
            <a:cxnLst/>
            <a:rect l="l" t="t" r="r" b="b"/>
            <a:pathLst>
              <a:path w="6201934" h="8797069">
                <a:moveTo>
                  <a:pt x="0" y="0"/>
                </a:moveTo>
                <a:lnTo>
                  <a:pt x="6201934" y="0"/>
                </a:lnTo>
                <a:lnTo>
                  <a:pt x="6201934" y="8797069"/>
                </a:lnTo>
                <a:lnTo>
                  <a:pt x="0" y="8797069"/>
                </a:lnTo>
                <a:lnTo>
                  <a:pt x="0" y="0"/>
                </a:lnTo>
                <a:close/>
              </a:path>
            </a:pathLst>
          </a:custGeom>
          <a:blipFill>
            <a:blip r:embed="rId10"/>
            <a:stretch>
              <a:fillRect/>
            </a:stretch>
          </a:blipFill>
        </p:spPr>
        <p:txBody>
          <a:bodyPr/>
          <a:lstStyle/>
          <a:p>
            <a:endParaRPr lang="en-US"/>
          </a:p>
        </p:txBody>
      </p:sp>
      <p:sp>
        <p:nvSpPr>
          <p:cNvPr id="7" name="Freeform 7"/>
          <p:cNvSpPr/>
          <p:nvPr/>
        </p:nvSpPr>
        <p:spPr>
          <a:xfrm rot="-10800000">
            <a:off x="-1794278" y="-2630680"/>
            <a:ext cx="7315200" cy="4056611"/>
          </a:xfrm>
          <a:custGeom>
            <a:avLst/>
            <a:gdLst/>
            <a:ahLst/>
            <a:cxnLst/>
            <a:rect l="l" t="t" r="r" b="b"/>
            <a:pathLst>
              <a:path w="7315200" h="4056611">
                <a:moveTo>
                  <a:pt x="0" y="0"/>
                </a:moveTo>
                <a:lnTo>
                  <a:pt x="7315200" y="0"/>
                </a:lnTo>
                <a:lnTo>
                  <a:pt x="7315200" y="4056611"/>
                </a:lnTo>
                <a:lnTo>
                  <a:pt x="0" y="405661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a:off x="3315643" y="619111"/>
            <a:ext cx="1613640" cy="1613640"/>
          </a:xfrm>
          <a:custGeom>
            <a:avLst/>
            <a:gdLst/>
            <a:ahLst/>
            <a:cxnLst/>
            <a:rect l="l" t="t" r="r" b="b"/>
            <a:pathLst>
              <a:path w="1613640" h="1613640">
                <a:moveTo>
                  <a:pt x="0" y="0"/>
                </a:moveTo>
                <a:lnTo>
                  <a:pt x="1613640" y="0"/>
                </a:lnTo>
                <a:lnTo>
                  <a:pt x="1613640" y="1613640"/>
                </a:lnTo>
                <a:lnTo>
                  <a:pt x="0" y="161364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9" name="Freeform 9"/>
          <p:cNvSpPr/>
          <p:nvPr/>
        </p:nvSpPr>
        <p:spPr>
          <a:xfrm>
            <a:off x="4449673" y="2441632"/>
            <a:ext cx="959220" cy="959220"/>
          </a:xfrm>
          <a:custGeom>
            <a:avLst/>
            <a:gdLst/>
            <a:ahLst/>
            <a:cxnLst/>
            <a:rect l="l" t="t" r="r" b="b"/>
            <a:pathLst>
              <a:path w="959220" h="959220">
                <a:moveTo>
                  <a:pt x="0" y="0"/>
                </a:moveTo>
                <a:lnTo>
                  <a:pt x="959220" y="0"/>
                </a:lnTo>
                <a:lnTo>
                  <a:pt x="959220" y="959220"/>
                </a:lnTo>
                <a:lnTo>
                  <a:pt x="0" y="95922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0" name="Freeform 10"/>
          <p:cNvSpPr/>
          <p:nvPr/>
        </p:nvSpPr>
        <p:spPr>
          <a:xfrm>
            <a:off x="2190255" y="790726"/>
            <a:ext cx="872336" cy="872336"/>
          </a:xfrm>
          <a:custGeom>
            <a:avLst/>
            <a:gdLst/>
            <a:ahLst/>
            <a:cxnLst/>
            <a:rect l="l" t="t" r="r" b="b"/>
            <a:pathLst>
              <a:path w="872336" h="872336">
                <a:moveTo>
                  <a:pt x="0" y="0"/>
                </a:moveTo>
                <a:lnTo>
                  <a:pt x="872336" y="0"/>
                </a:lnTo>
                <a:lnTo>
                  <a:pt x="872336" y="872336"/>
                </a:lnTo>
                <a:lnTo>
                  <a:pt x="0" y="87233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1" name="Freeform 11"/>
          <p:cNvSpPr/>
          <p:nvPr/>
        </p:nvSpPr>
        <p:spPr>
          <a:xfrm>
            <a:off x="11963905" y="4704112"/>
            <a:ext cx="7976640" cy="8385430"/>
          </a:xfrm>
          <a:custGeom>
            <a:avLst/>
            <a:gdLst/>
            <a:ahLst/>
            <a:cxnLst/>
            <a:rect l="l" t="t" r="r" b="b"/>
            <a:pathLst>
              <a:path w="7976640" h="8385430">
                <a:moveTo>
                  <a:pt x="0" y="0"/>
                </a:moveTo>
                <a:lnTo>
                  <a:pt x="7976640" y="0"/>
                </a:lnTo>
                <a:lnTo>
                  <a:pt x="7976640" y="8385430"/>
                </a:lnTo>
                <a:lnTo>
                  <a:pt x="0" y="838543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35EA4215-2A31-1BCA-51D2-7AAB3B56FADF}"/>
              </a:ext>
            </a:extLst>
          </p:cNvPr>
          <p:cNvPicPr>
            <a:picLocks noChangeAspect="1"/>
          </p:cNvPicPr>
          <p:nvPr/>
        </p:nvPicPr>
        <p:blipFill>
          <a:blip r:embed="rId15"/>
          <a:stretch>
            <a:fillRect/>
          </a:stretch>
        </p:blipFill>
        <p:spPr>
          <a:xfrm>
            <a:off x="3124200" y="3543300"/>
            <a:ext cx="11754107" cy="37005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SỰ DẪN ĐIỆN  VẬT LIỆU DẪN ĐIỆN VẬT LIỆU CÁCH ĐIỆN_v720P">
            <a:hlinkClick r:id="" action="ppaction://media"/>
            <a:extLst>
              <a:ext uri="{FF2B5EF4-FFF2-40B4-BE49-F238E27FC236}">
                <a16:creationId xmlns:a16="http://schemas.microsoft.com/office/drawing/2014/main" id="{EE17C213-C965-2BAA-6553-6E09E67D30E6}"/>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8287980" cy="10286990"/>
          </a:xfrm>
          <a:prstGeom prst="rect">
            <a:avLst/>
          </a:prstGeom>
          <a:noFill/>
        </p:spPr>
      </p:pic>
    </p:spTree>
    <p:extLst>
      <p:ext uri="{BB962C8B-B14F-4D97-AF65-F5344CB8AC3E}">
        <p14:creationId xmlns:p14="http://schemas.microsoft.com/office/powerpoint/2010/main" val="277493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1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flipH="1">
            <a:off x="6431075" y="-75217"/>
            <a:ext cx="11856925" cy="10437434"/>
          </a:xfrm>
          <a:custGeom>
            <a:avLst/>
            <a:gdLst/>
            <a:ahLst/>
            <a:cxnLst/>
            <a:rect l="l" t="t" r="r" b="b"/>
            <a:pathLst>
              <a:path w="11856925" h="10437434">
                <a:moveTo>
                  <a:pt x="11856925" y="0"/>
                </a:moveTo>
                <a:lnTo>
                  <a:pt x="0" y="0"/>
                </a:lnTo>
                <a:lnTo>
                  <a:pt x="0" y="10437434"/>
                </a:lnTo>
                <a:lnTo>
                  <a:pt x="11856925" y="10437434"/>
                </a:lnTo>
                <a:lnTo>
                  <a:pt x="11856925"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756749" y="3633786"/>
            <a:ext cx="12774503" cy="3019428"/>
          </a:xfrm>
          <a:custGeom>
            <a:avLst/>
            <a:gdLst/>
            <a:ahLst/>
            <a:cxnLst/>
            <a:rect l="l" t="t" r="r" b="b"/>
            <a:pathLst>
              <a:path w="12774503" h="3019428">
                <a:moveTo>
                  <a:pt x="0" y="0"/>
                </a:moveTo>
                <a:lnTo>
                  <a:pt x="12774502" y="0"/>
                </a:lnTo>
                <a:lnTo>
                  <a:pt x="12774502" y="3019428"/>
                </a:lnTo>
                <a:lnTo>
                  <a:pt x="0" y="30194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5173727" y="-401147"/>
            <a:ext cx="3481982" cy="3481982"/>
          </a:xfrm>
          <a:custGeom>
            <a:avLst/>
            <a:gdLst/>
            <a:ahLst/>
            <a:cxnLst/>
            <a:rect l="l" t="t" r="r" b="b"/>
            <a:pathLst>
              <a:path w="3481982" h="3481982">
                <a:moveTo>
                  <a:pt x="0" y="0"/>
                </a:moveTo>
                <a:lnTo>
                  <a:pt x="3481981" y="0"/>
                </a:lnTo>
                <a:lnTo>
                  <a:pt x="3481981" y="3481982"/>
                </a:lnTo>
                <a:lnTo>
                  <a:pt x="0" y="34819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0800000" flipV="1">
            <a:off x="-843329" y="8573830"/>
            <a:ext cx="7200156" cy="3992814"/>
          </a:xfrm>
          <a:custGeom>
            <a:avLst/>
            <a:gdLst/>
            <a:ahLst/>
            <a:cxnLst/>
            <a:rect l="l" t="t" r="r" b="b"/>
            <a:pathLst>
              <a:path w="7200156" h="3992814">
                <a:moveTo>
                  <a:pt x="0" y="3992814"/>
                </a:moveTo>
                <a:lnTo>
                  <a:pt x="7200156" y="3992814"/>
                </a:lnTo>
                <a:lnTo>
                  <a:pt x="7200156" y="0"/>
                </a:lnTo>
                <a:lnTo>
                  <a:pt x="0" y="0"/>
                </a:lnTo>
                <a:lnTo>
                  <a:pt x="0" y="3992814"/>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072267" y="1773168"/>
            <a:ext cx="6201934" cy="8797069"/>
          </a:xfrm>
          <a:custGeom>
            <a:avLst/>
            <a:gdLst/>
            <a:ahLst/>
            <a:cxnLst/>
            <a:rect l="l" t="t" r="r" b="b"/>
            <a:pathLst>
              <a:path w="6201934" h="8797069">
                <a:moveTo>
                  <a:pt x="0" y="0"/>
                </a:moveTo>
                <a:lnTo>
                  <a:pt x="6201934" y="0"/>
                </a:lnTo>
                <a:lnTo>
                  <a:pt x="6201934" y="8797069"/>
                </a:lnTo>
                <a:lnTo>
                  <a:pt x="0" y="879706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0800000">
            <a:off x="-1794278" y="-2630680"/>
            <a:ext cx="7315200" cy="4056611"/>
          </a:xfrm>
          <a:custGeom>
            <a:avLst/>
            <a:gdLst/>
            <a:ahLst/>
            <a:cxnLst/>
            <a:rect l="l" t="t" r="r" b="b"/>
            <a:pathLst>
              <a:path w="7315200" h="4056611">
                <a:moveTo>
                  <a:pt x="0" y="0"/>
                </a:moveTo>
                <a:lnTo>
                  <a:pt x="7315200" y="0"/>
                </a:lnTo>
                <a:lnTo>
                  <a:pt x="7315200" y="4056611"/>
                </a:lnTo>
                <a:lnTo>
                  <a:pt x="0" y="405661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315643" y="619111"/>
            <a:ext cx="1613640" cy="1613640"/>
          </a:xfrm>
          <a:custGeom>
            <a:avLst/>
            <a:gdLst/>
            <a:ahLst/>
            <a:cxnLst/>
            <a:rect l="l" t="t" r="r" b="b"/>
            <a:pathLst>
              <a:path w="1613640" h="1613640">
                <a:moveTo>
                  <a:pt x="0" y="0"/>
                </a:moveTo>
                <a:lnTo>
                  <a:pt x="1613640" y="0"/>
                </a:lnTo>
                <a:lnTo>
                  <a:pt x="1613640" y="1613640"/>
                </a:lnTo>
                <a:lnTo>
                  <a:pt x="0" y="161364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4449673" y="2441632"/>
            <a:ext cx="959220" cy="959220"/>
          </a:xfrm>
          <a:custGeom>
            <a:avLst/>
            <a:gdLst/>
            <a:ahLst/>
            <a:cxnLst/>
            <a:rect l="l" t="t" r="r" b="b"/>
            <a:pathLst>
              <a:path w="959220" h="959220">
                <a:moveTo>
                  <a:pt x="0" y="0"/>
                </a:moveTo>
                <a:lnTo>
                  <a:pt x="959220" y="0"/>
                </a:lnTo>
                <a:lnTo>
                  <a:pt x="959220" y="959220"/>
                </a:lnTo>
                <a:lnTo>
                  <a:pt x="0" y="95922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2190255" y="790726"/>
            <a:ext cx="872336" cy="872336"/>
          </a:xfrm>
          <a:custGeom>
            <a:avLst/>
            <a:gdLst/>
            <a:ahLst/>
            <a:cxnLst/>
            <a:rect l="l" t="t" r="r" b="b"/>
            <a:pathLst>
              <a:path w="872336" h="872336">
                <a:moveTo>
                  <a:pt x="0" y="0"/>
                </a:moveTo>
                <a:lnTo>
                  <a:pt x="872336" y="0"/>
                </a:lnTo>
                <a:lnTo>
                  <a:pt x="872336" y="872336"/>
                </a:lnTo>
                <a:lnTo>
                  <a:pt x="0" y="87233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1963905" y="4704112"/>
            <a:ext cx="7976640" cy="8385430"/>
          </a:xfrm>
          <a:custGeom>
            <a:avLst/>
            <a:gdLst/>
            <a:ahLst/>
            <a:cxnLst/>
            <a:rect l="l" t="t" r="r" b="b"/>
            <a:pathLst>
              <a:path w="7976640" h="8385430">
                <a:moveTo>
                  <a:pt x="0" y="0"/>
                </a:moveTo>
                <a:lnTo>
                  <a:pt x="7976640" y="0"/>
                </a:lnTo>
                <a:lnTo>
                  <a:pt x="7976640" y="8385430"/>
                </a:lnTo>
                <a:lnTo>
                  <a:pt x="0" y="838543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9D90C567-8FB4-F37B-44B1-6D81910797C2}"/>
              </a:ext>
            </a:extLst>
          </p:cNvPr>
          <p:cNvPicPr>
            <a:picLocks noChangeAspect="1"/>
          </p:cNvPicPr>
          <p:nvPr/>
        </p:nvPicPr>
        <p:blipFill>
          <a:blip r:embed="rId15"/>
          <a:stretch>
            <a:fillRect/>
          </a:stretch>
        </p:blipFill>
        <p:spPr>
          <a:xfrm>
            <a:off x="3352800" y="3543300"/>
            <a:ext cx="10876207" cy="3694496"/>
          </a:xfrm>
          <a:prstGeom prst="rect">
            <a:avLst/>
          </a:prstGeom>
        </p:spPr>
      </p:pic>
    </p:spTree>
    <p:extLst>
      <p:ext uri="{BB962C8B-B14F-4D97-AF65-F5344CB8AC3E}">
        <p14:creationId xmlns:p14="http://schemas.microsoft.com/office/powerpoint/2010/main" val="298223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B6BB6"/>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4451488" cy="2372805"/>
            </a:xfrm>
            <a:prstGeom prst="rect">
              <a:avLst/>
            </a:prstGeom>
          </p:spPr>
          <p:txBody>
            <a:bodyPr lIns="50800" tIns="50800" rIns="50800" bIns="50800" rtlCol="0" anchor="ctr"/>
            <a:lstStyle/>
            <a:p>
              <a:pPr marL="0" marR="0" lvl="0" indent="0" algn="ctr" defTabSz="914400" rtl="0" eaLnBrk="1" fontAlgn="auto" latinLnBrk="0" hangingPunct="1">
                <a:lnSpc>
                  <a:spcPts val="271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60">
            <a:extLst>
              <a:ext uri="{FF2B5EF4-FFF2-40B4-BE49-F238E27FC236}">
                <a16:creationId xmlns:a16="http://schemas.microsoft.com/office/drawing/2014/main" id="{35B755F0-27AA-7B04-64F1-36598FE51523}"/>
              </a:ext>
            </a:extLst>
          </p:cNvPr>
          <p:cNvSpPr/>
          <p:nvPr/>
        </p:nvSpPr>
        <p:spPr>
          <a:xfrm>
            <a:off x="762000" y="0"/>
            <a:ext cx="1898088" cy="2247900"/>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3"/>
            <a:stretch>
              <a:fillRect/>
            </a:stretch>
          </a:blipFill>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0D851157-0619-D2A9-C1D8-03CFD24FAFD9}"/>
              </a:ext>
            </a:extLst>
          </p:cNvPr>
          <p:cNvSpPr/>
          <p:nvPr/>
        </p:nvSpPr>
        <p:spPr>
          <a:xfrm>
            <a:off x="2362200" y="800100"/>
            <a:ext cx="15544800" cy="2819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4000" b="1" dirty="0">
                <a:solidFill>
                  <a:prstClr val="black"/>
                </a:solidFill>
                <a:latin typeface="Cambria" panose="02040503050406030204" pitchFamily="18" charset="0"/>
                <a:ea typeface="Cambria" panose="02040503050406030204" pitchFamily="18" charset="0"/>
              </a:rPr>
              <a:t>Quan </a:t>
            </a:r>
            <a:r>
              <a:rPr lang="en-US" sz="4000" b="1" dirty="0" err="1">
                <a:solidFill>
                  <a:prstClr val="black"/>
                </a:solidFill>
                <a:latin typeface="Cambria" panose="02040503050406030204" pitchFamily="18" charset="0"/>
                <a:ea typeface="Cambria" panose="02040503050406030204" pitchFamily="18" charset="0"/>
              </a:rPr>
              <a:t>sát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hình</a:t>
            </a:r>
            <a:r>
              <a:rPr lang="en-US" sz="4000" b="1" dirty="0">
                <a:solidFill>
                  <a:prstClr val="black"/>
                </a:solidFill>
                <a:latin typeface="Cambria" panose="02040503050406030204" pitchFamily="18" charset="0"/>
                <a:ea typeface="Cambria" panose="02040503050406030204" pitchFamily="18" charset="0"/>
              </a:rPr>
              <a:t> 7.</a:t>
            </a:r>
          </a:p>
          <a:p>
            <a:pPr lvl="0" algn="just"/>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Chỉ</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ra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những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bộ</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phận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làm</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bằng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vật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dẫn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điện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vật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cách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điện</a:t>
            </a:r>
            <a:r>
              <a:rPr lang="en-US" sz="4000" dirty="0">
                <a:solidFill>
                  <a:prstClr val="black"/>
                </a:solidFill>
                <a:latin typeface="Cambria" panose="02040503050406030204" pitchFamily="18" charset="0"/>
                <a:ea typeface="Cambria" panose="02040503050406030204" pitchFamily="18" charset="0"/>
              </a:rPr>
              <a:t> ở </a:t>
            </a:r>
            <a:r>
              <a:rPr lang="en-US" sz="4000" dirty="0" err="1">
                <a:solidFill>
                  <a:prstClr val="black"/>
                </a:solidFill>
                <a:latin typeface="Cambria" panose="02040503050406030204" pitchFamily="18" charset="0"/>
                <a:ea typeface="Cambria" panose="02040503050406030204" pitchFamily="18" charset="0"/>
              </a:rPr>
              <a:t>mỗi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đồ</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dùng</a:t>
            </a:r>
            <a:r>
              <a:rPr lang="en-US" sz="4000" dirty="0">
                <a:solidFill>
                  <a:prstClr val="black"/>
                </a:solidFill>
                <a:latin typeface="Cambria" panose="02040503050406030204" pitchFamily="18" charset="0"/>
                <a:ea typeface="Cambria" panose="02040503050406030204" pitchFamily="18" charset="0"/>
              </a:rPr>
              <a:t>.</a:t>
            </a:r>
          </a:p>
          <a:p>
            <a:pPr lvl="0" algn="just"/>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Vì</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sao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lại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sử</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dụng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vật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dẫn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điện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hoặc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vật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cách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điện</a:t>
            </a:r>
            <a:r>
              <a:rPr lang="en-US" sz="4000" dirty="0">
                <a:solidFill>
                  <a:prstClr val="black"/>
                </a:solidFill>
                <a:latin typeface="Cambria" panose="02040503050406030204" pitchFamily="18" charset="0"/>
                <a:ea typeface="Cambria" panose="02040503050406030204" pitchFamily="18" charset="0"/>
              </a:rPr>
              <a:t> ở </a:t>
            </a:r>
            <a:r>
              <a:rPr lang="en-US" sz="4000" dirty="0" err="1">
                <a:solidFill>
                  <a:prstClr val="black"/>
                </a:solidFill>
                <a:latin typeface="Cambria" panose="02040503050406030204" pitchFamily="18" charset="0"/>
                <a:ea typeface="Cambria" panose="02040503050406030204" pitchFamily="18" charset="0"/>
              </a:rPr>
              <a:t>mỗi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bộ</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phận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đó</a:t>
            </a:r>
            <a:r>
              <a:rPr lang="en-US" sz="4000" dirty="0">
                <a:solidFill>
                  <a:prstClr val="black"/>
                </a:solidFill>
                <a:latin typeface="Cambria" panose="02040503050406030204" pitchFamily="18" charset="0"/>
                <a:ea typeface="Cambria" panose="02040503050406030204" pitchFamily="18" charset="0"/>
              </a:rPr>
              <a:t>?</a:t>
            </a:r>
            <a:endParaRPr kumimoji="0" lang="vi-VN"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B726B2B-A670-2E0F-6E9B-7F820EFABE17}"/>
              </a:ext>
            </a:extLst>
          </p:cNvPr>
          <p:cNvPicPr>
            <a:picLocks noChangeAspect="1"/>
          </p:cNvPicPr>
          <p:nvPr/>
        </p:nvPicPr>
        <p:blipFill>
          <a:blip r:embed="rId4"/>
          <a:stretch>
            <a:fillRect/>
          </a:stretch>
        </p:blipFill>
        <p:spPr>
          <a:xfrm>
            <a:off x="5562600" y="3924300"/>
            <a:ext cx="7162800" cy="561435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57145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D52C11-0741-4C2D-E2CD-18A6E36BBAF2}"/>
              </a:ext>
            </a:extLst>
          </p:cNvPr>
          <p:cNvPicPr>
            <a:picLocks noChangeAspect="1"/>
          </p:cNvPicPr>
          <p:nvPr/>
        </p:nvPicPr>
        <p:blipFill>
          <a:blip r:embed="rId3"/>
          <a:stretch>
            <a:fillRect/>
          </a:stretch>
        </p:blipFill>
        <p:spPr>
          <a:xfrm>
            <a:off x="762000" y="1104900"/>
            <a:ext cx="5486400" cy="8198249"/>
          </a:xfrm>
          <a:prstGeom prst="rect">
            <a:avLst/>
          </a:prstGeom>
        </p:spPr>
      </p:pic>
      <p:grpSp>
        <p:nvGrpSpPr>
          <p:cNvPr id="10" name="Group 9">
            <a:extLst>
              <a:ext uri="{FF2B5EF4-FFF2-40B4-BE49-F238E27FC236}">
                <a16:creationId xmlns:a16="http://schemas.microsoft.com/office/drawing/2014/main" id="{E9A9D67B-335A-843D-B663-D04D7310B6BC}"/>
              </a:ext>
            </a:extLst>
          </p:cNvPr>
          <p:cNvGrpSpPr/>
          <p:nvPr/>
        </p:nvGrpSpPr>
        <p:grpSpPr>
          <a:xfrm>
            <a:off x="7239000" y="2552700"/>
            <a:ext cx="9906000" cy="5945853"/>
            <a:chOff x="5080000" y="744289"/>
            <a:chExt cx="6111165" cy="5965865"/>
          </a:xfrm>
        </p:grpSpPr>
        <p:pic>
          <p:nvPicPr>
            <p:cNvPr id="16" name="Picture 15">
              <a:extLst>
                <a:ext uri="{FF2B5EF4-FFF2-40B4-BE49-F238E27FC236}">
                  <a16:creationId xmlns:a16="http://schemas.microsoft.com/office/drawing/2014/main" id="{3AF8B30A-7847-E85B-8EF5-03509D90B1FB}"/>
                </a:ext>
              </a:extLst>
            </p:cNvPr>
            <p:cNvPicPr>
              <a:picLocks noChangeAspect="1"/>
            </p:cNvPicPr>
            <p:nvPr/>
          </p:nvPicPr>
          <p:blipFill>
            <a:blip r:embed="rId4"/>
            <a:stretch>
              <a:fillRect/>
            </a:stretch>
          </p:blipFill>
          <p:spPr>
            <a:xfrm>
              <a:off x="5080000" y="744289"/>
              <a:ext cx="6111165" cy="5965865"/>
            </a:xfrm>
            <a:prstGeom prst="rect">
              <a:avLst/>
            </a:prstGeom>
          </p:spPr>
        </p:pic>
        <p:sp>
          <p:nvSpPr>
            <p:cNvPr id="17" name="TextBox 16">
              <a:extLst>
                <a:ext uri="{FF2B5EF4-FFF2-40B4-BE49-F238E27FC236}">
                  <a16:creationId xmlns:a16="http://schemas.microsoft.com/office/drawing/2014/main" id="{7FE096E9-ECA6-88EB-3CB7-44DD3D835F6E}"/>
                </a:ext>
              </a:extLst>
            </p:cNvPr>
            <p:cNvSpPr txBox="1"/>
            <p:nvPr/>
          </p:nvSpPr>
          <p:spPr>
            <a:xfrm>
              <a:off x="5193895" y="1096286"/>
              <a:ext cx="5585941" cy="4354256"/>
            </a:xfrm>
            <a:prstGeom prst="rect">
              <a:avLst/>
            </a:prstGeom>
            <a:noFill/>
          </p:spPr>
          <p:txBody>
            <a:bodyPr wrap="square" rtlCol="0">
              <a:spAutoFit/>
            </a:bodyPr>
            <a:lstStyle/>
            <a:p>
              <a:pPr algn="ctr" defTabSz="1371600">
                <a:defRPr/>
              </a:pPr>
              <a:r>
                <a:rPr lang="vi-VN" sz="6600" b="1" dirty="0">
                  <a:solidFill>
                    <a:srgbClr val="FF0000"/>
                  </a:solidFill>
                  <a:latin typeface="Cambria" panose="02040503050406030204" pitchFamily="18" charset="0"/>
                  <a:ea typeface="Cambria" panose="02040503050406030204" pitchFamily="18" charset="0"/>
                </a:rPr>
                <a:t> Quạt điện:</a:t>
              </a:r>
              <a:endParaRPr lang="en-US" sz="6600" b="1" dirty="0">
                <a:solidFill>
                  <a:srgbClr val="FF0000"/>
                </a:solidFill>
                <a:latin typeface="Cambria" panose="02040503050406030204" pitchFamily="18" charset="0"/>
                <a:ea typeface="Cambria" panose="02040503050406030204" pitchFamily="18" charset="0"/>
              </a:endParaRPr>
            </a:p>
            <a:p>
              <a:pPr marL="685800" indent="-685800" algn="just" defTabSz="1371600">
                <a:buFont typeface="Arial" panose="020B0604020202020204" pitchFamily="34" charset="0"/>
                <a:buChar char="•"/>
                <a:defRPr/>
              </a:pPr>
              <a:r>
                <a:rPr lang="en-US" sz="4200" b="1" dirty="0">
                  <a:solidFill>
                    <a:prstClr val="black"/>
                  </a:solidFill>
                  <a:latin typeface="Cambria" panose="02040503050406030204" pitchFamily="18" charset="0"/>
                  <a:ea typeface="Cambria" panose="02040503050406030204" pitchFamily="18" charset="0"/>
                </a:rPr>
                <a:t>Đ</a:t>
              </a:r>
              <a:r>
                <a:rPr lang="vi-VN" sz="4200" b="1" dirty="0">
                  <a:solidFill>
                    <a:prstClr val="black"/>
                  </a:solidFill>
                  <a:latin typeface="Cambria" panose="02040503050406030204" pitchFamily="18" charset="0"/>
                  <a:ea typeface="Cambria" panose="02040503050406030204" pitchFamily="18" charset="0"/>
                </a:rPr>
                <a:t>ầu phích cắm, lõi dây dẫn, động cơ đầu máy là vật dẫn điện;</a:t>
              </a:r>
              <a:endParaRPr lang="en-US" sz="4200" b="1" dirty="0">
                <a:solidFill>
                  <a:prstClr val="black"/>
                </a:solidFill>
                <a:latin typeface="Cambria" panose="02040503050406030204" pitchFamily="18" charset="0"/>
                <a:ea typeface="Cambria" panose="02040503050406030204" pitchFamily="18" charset="0"/>
              </a:endParaRPr>
            </a:p>
            <a:p>
              <a:pPr marL="685800" indent="-685800" algn="just" defTabSz="1371600">
                <a:buFont typeface="Arial" panose="020B0604020202020204" pitchFamily="34" charset="0"/>
                <a:buChar char="•"/>
                <a:defRPr/>
              </a:pPr>
              <a:r>
                <a:rPr lang="en-US" sz="4200" b="1" dirty="0">
                  <a:solidFill>
                    <a:prstClr val="black"/>
                  </a:solidFill>
                  <a:latin typeface="Cambria" panose="02040503050406030204" pitchFamily="18" charset="0"/>
                  <a:ea typeface="Cambria" panose="02040503050406030204" pitchFamily="18" charset="0"/>
                </a:rPr>
                <a:t>T</a:t>
              </a:r>
              <a:r>
                <a:rPr lang="vi-VN" sz="4200" b="1" dirty="0">
                  <a:solidFill>
                    <a:prstClr val="black"/>
                  </a:solidFill>
                  <a:latin typeface="Cambria" panose="02040503050406030204" pitchFamily="18" charset="0"/>
                  <a:ea typeface="Cambria" panose="02040503050406030204" pitchFamily="18" charset="0"/>
                </a:rPr>
                <a:t>oàn bộ vỏ bọc nhựa bên ngoài từ cánh quạt, khung, công tắc, đế quạt là vật cách điện.</a:t>
              </a:r>
              <a:endParaRPr lang="en-GB" sz="5400" b="1" dirty="0">
                <a:solidFill>
                  <a:prstClr val="black"/>
                </a:solidFill>
                <a:latin typeface="UTM Avo" panose="02040603050506020204" pitchFamily="18" charset="0"/>
              </a:endParaRPr>
            </a:p>
          </p:txBody>
        </p:sp>
      </p:grpSp>
    </p:spTree>
    <p:extLst>
      <p:ext uri="{BB962C8B-B14F-4D97-AF65-F5344CB8AC3E}">
        <p14:creationId xmlns:p14="http://schemas.microsoft.com/office/powerpoint/2010/main" val="4246768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9A9D67B-335A-843D-B663-D04D7310B6BC}"/>
              </a:ext>
            </a:extLst>
          </p:cNvPr>
          <p:cNvGrpSpPr/>
          <p:nvPr/>
        </p:nvGrpSpPr>
        <p:grpSpPr>
          <a:xfrm>
            <a:off x="7239000" y="2552701"/>
            <a:ext cx="9906000" cy="5181600"/>
            <a:chOff x="5080000" y="744289"/>
            <a:chExt cx="6111165" cy="5965865"/>
          </a:xfrm>
        </p:grpSpPr>
        <p:pic>
          <p:nvPicPr>
            <p:cNvPr id="16" name="Picture 15">
              <a:extLst>
                <a:ext uri="{FF2B5EF4-FFF2-40B4-BE49-F238E27FC236}">
                  <a16:creationId xmlns:a16="http://schemas.microsoft.com/office/drawing/2014/main" id="{3AF8B30A-7847-E85B-8EF5-03509D90B1FB}"/>
                </a:ext>
              </a:extLst>
            </p:cNvPr>
            <p:cNvPicPr>
              <a:picLocks noChangeAspect="1"/>
            </p:cNvPicPr>
            <p:nvPr/>
          </p:nvPicPr>
          <p:blipFill>
            <a:blip r:embed="rId3"/>
            <a:stretch>
              <a:fillRect/>
            </a:stretch>
          </p:blipFill>
          <p:spPr>
            <a:xfrm>
              <a:off x="5080000" y="744289"/>
              <a:ext cx="6111165" cy="5965865"/>
            </a:xfrm>
            <a:prstGeom prst="rect">
              <a:avLst/>
            </a:prstGeom>
          </p:spPr>
        </p:pic>
        <p:sp>
          <p:nvSpPr>
            <p:cNvPr id="17" name="TextBox 16">
              <a:extLst>
                <a:ext uri="{FF2B5EF4-FFF2-40B4-BE49-F238E27FC236}">
                  <a16:creationId xmlns:a16="http://schemas.microsoft.com/office/drawing/2014/main" id="{7FE096E9-ECA6-88EB-3CB7-44DD3D835F6E}"/>
                </a:ext>
              </a:extLst>
            </p:cNvPr>
            <p:cNvSpPr txBox="1"/>
            <p:nvPr/>
          </p:nvSpPr>
          <p:spPr>
            <a:xfrm>
              <a:off x="5193895" y="1096286"/>
              <a:ext cx="5585941" cy="370575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Máy sấy tóc: </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marL="685800" marR="0" lvl="0" indent="-685800" algn="just"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a:t>
              </a:r>
              <a:r>
                <a:rPr kumimoji="0" lang="vi-VN"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ầu phích cắm, lõi dây dẫn, động cơ máy là vật dẫn điện;</a:t>
              </a:r>
              <a:endParaRPr kumimoji="0" lang="en-US"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685800" marR="0" lvl="0" indent="-685800" algn="just"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200" b="1" dirty="0">
                  <a:solidFill>
                    <a:prstClr val="black"/>
                  </a:solidFill>
                  <a:latin typeface="Cambria" panose="02040503050406030204" pitchFamily="18" charset="0"/>
                  <a:ea typeface="Cambria" panose="02040503050406030204" pitchFamily="18" charset="0"/>
                </a:rPr>
                <a:t>T</a:t>
              </a:r>
              <a:r>
                <a:rPr kumimoji="0" lang="vi-VN"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oàn bộ vỏ bọc nhựa bên ngoài, công tắc là vật cách điện.</a:t>
              </a:r>
              <a:endParaRPr kumimoji="0" lang="en-GB" sz="5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3" name="Picture 2">
            <a:extLst>
              <a:ext uri="{FF2B5EF4-FFF2-40B4-BE49-F238E27FC236}">
                <a16:creationId xmlns:a16="http://schemas.microsoft.com/office/drawing/2014/main" id="{C8A50FE5-FC8B-110C-861F-0646576D02A4}"/>
              </a:ext>
            </a:extLst>
          </p:cNvPr>
          <p:cNvPicPr>
            <a:picLocks noChangeAspect="1"/>
          </p:cNvPicPr>
          <p:nvPr/>
        </p:nvPicPr>
        <p:blipFill>
          <a:blip r:embed="rId4"/>
          <a:stretch>
            <a:fillRect/>
          </a:stretch>
        </p:blipFill>
        <p:spPr>
          <a:xfrm>
            <a:off x="533400" y="2857500"/>
            <a:ext cx="6019800" cy="4584848"/>
          </a:xfrm>
          <a:prstGeom prst="rect">
            <a:avLst/>
          </a:prstGeom>
        </p:spPr>
      </p:pic>
    </p:spTree>
    <p:extLst>
      <p:ext uri="{BB962C8B-B14F-4D97-AF65-F5344CB8AC3E}">
        <p14:creationId xmlns:p14="http://schemas.microsoft.com/office/powerpoint/2010/main" val="3993236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9A9D67B-335A-843D-B663-D04D7310B6BC}"/>
              </a:ext>
            </a:extLst>
          </p:cNvPr>
          <p:cNvGrpSpPr/>
          <p:nvPr/>
        </p:nvGrpSpPr>
        <p:grpSpPr>
          <a:xfrm>
            <a:off x="7239000" y="2552701"/>
            <a:ext cx="9906000" cy="5181600"/>
            <a:chOff x="5080000" y="744289"/>
            <a:chExt cx="6111165" cy="5965865"/>
          </a:xfrm>
        </p:grpSpPr>
        <p:pic>
          <p:nvPicPr>
            <p:cNvPr id="16" name="Picture 15">
              <a:extLst>
                <a:ext uri="{FF2B5EF4-FFF2-40B4-BE49-F238E27FC236}">
                  <a16:creationId xmlns:a16="http://schemas.microsoft.com/office/drawing/2014/main" id="{3AF8B30A-7847-E85B-8EF5-03509D90B1FB}"/>
                </a:ext>
              </a:extLst>
            </p:cNvPr>
            <p:cNvPicPr>
              <a:picLocks noChangeAspect="1"/>
            </p:cNvPicPr>
            <p:nvPr/>
          </p:nvPicPr>
          <p:blipFill>
            <a:blip r:embed="rId3"/>
            <a:stretch>
              <a:fillRect/>
            </a:stretch>
          </p:blipFill>
          <p:spPr>
            <a:xfrm>
              <a:off x="5080000" y="744289"/>
              <a:ext cx="6111165" cy="5965865"/>
            </a:xfrm>
            <a:prstGeom prst="rect">
              <a:avLst/>
            </a:prstGeom>
          </p:spPr>
        </p:pic>
        <p:sp>
          <p:nvSpPr>
            <p:cNvPr id="17" name="TextBox 16">
              <a:extLst>
                <a:ext uri="{FF2B5EF4-FFF2-40B4-BE49-F238E27FC236}">
                  <a16:creationId xmlns:a16="http://schemas.microsoft.com/office/drawing/2014/main" id="{7FE096E9-ECA6-88EB-3CB7-44DD3D835F6E}"/>
                </a:ext>
              </a:extLst>
            </p:cNvPr>
            <p:cNvSpPr txBox="1"/>
            <p:nvPr/>
          </p:nvSpPr>
          <p:spPr>
            <a:xfrm>
              <a:off x="5193895" y="1096286"/>
              <a:ext cx="5585941" cy="4996481"/>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Bàn</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a:p>
              <a:pPr marL="685800" marR="0" lvl="0" indent="-685800" algn="just"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a:t>
              </a:r>
              <a:r>
                <a:rPr kumimoji="0" lang="vi-VN"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ầu phích cắm, lõi dây dẫn, động cơ bên trong, mặt bàn là là vật dẫn điện;</a:t>
              </a:r>
              <a:endParaRPr kumimoji="0" lang="en-US"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685800" marR="0" lvl="0" indent="-685800" algn="just"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200" b="1" dirty="0">
                  <a:solidFill>
                    <a:prstClr val="black"/>
                  </a:solidFill>
                  <a:latin typeface="Cambria" panose="02040503050406030204" pitchFamily="18" charset="0"/>
                  <a:ea typeface="Cambria" panose="02040503050406030204" pitchFamily="18" charset="0"/>
                </a:rPr>
                <a:t>T</a:t>
              </a:r>
              <a:r>
                <a:rPr kumimoji="0" lang="vi-VN"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oàn bộ vỏ bọc nhựa, nút xoay điều khiển là vật cách điện.</a:t>
              </a:r>
              <a:endParaRPr kumimoji="0" lang="en-GB" sz="5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4" name="Picture 3">
            <a:extLst>
              <a:ext uri="{FF2B5EF4-FFF2-40B4-BE49-F238E27FC236}">
                <a16:creationId xmlns:a16="http://schemas.microsoft.com/office/drawing/2014/main" id="{BAE35AF4-6D46-8A54-3472-E58FC02E528C}"/>
              </a:ext>
            </a:extLst>
          </p:cNvPr>
          <p:cNvPicPr>
            <a:picLocks noChangeAspect="1"/>
          </p:cNvPicPr>
          <p:nvPr/>
        </p:nvPicPr>
        <p:blipFill>
          <a:blip r:embed="rId4"/>
          <a:stretch>
            <a:fillRect/>
          </a:stretch>
        </p:blipFill>
        <p:spPr>
          <a:xfrm>
            <a:off x="609600" y="2933700"/>
            <a:ext cx="5791200" cy="4377070"/>
          </a:xfrm>
          <a:prstGeom prst="rect">
            <a:avLst/>
          </a:prstGeom>
        </p:spPr>
      </p:pic>
    </p:spTree>
    <p:extLst>
      <p:ext uri="{BB962C8B-B14F-4D97-AF65-F5344CB8AC3E}">
        <p14:creationId xmlns:p14="http://schemas.microsoft.com/office/powerpoint/2010/main" val="3136150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B6BB6"/>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4451488" cy="2372805"/>
            </a:xfrm>
            <a:prstGeom prst="rect">
              <a:avLst/>
            </a:prstGeom>
          </p:spPr>
          <p:txBody>
            <a:bodyPr lIns="50800" tIns="50800" rIns="50800" bIns="50800" rtlCol="0" anchor="ctr"/>
            <a:lstStyle/>
            <a:p>
              <a:pPr marL="0" marR="0" lvl="0" indent="0" algn="ctr" defTabSz="914400" rtl="0" eaLnBrk="1" fontAlgn="auto" latinLnBrk="0" hangingPunct="1">
                <a:lnSpc>
                  <a:spcPts val="271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Rectangle: Rounded Corners 5">
            <a:extLst>
              <a:ext uri="{FF2B5EF4-FFF2-40B4-BE49-F238E27FC236}">
                <a16:creationId xmlns:a16="http://schemas.microsoft.com/office/drawing/2014/main" id="{0D851157-0619-D2A9-C1D8-03CFD24FAFD9}"/>
              </a:ext>
            </a:extLst>
          </p:cNvPr>
          <p:cNvSpPr/>
          <p:nvPr/>
        </p:nvSpPr>
        <p:spPr>
          <a:xfrm>
            <a:off x="990600" y="1257300"/>
            <a:ext cx="15392400" cy="33147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5400" b="1" dirty="0">
                <a:solidFill>
                  <a:prstClr val="black"/>
                </a:solidFill>
                <a:latin typeface="Cambria" panose="02040503050406030204" pitchFamily="18" charset="0"/>
                <a:ea typeface="Cambria" panose="02040503050406030204" pitchFamily="18" charset="0"/>
              </a:rPr>
              <a:t>Sử dụng vật dẫn điện hoặc vật cách điện ở mỗi bộ phận đó để phù hợp với chức năng cần dẫn điện hay không và tránh các trường hợp nguy hiểm khi có điện hở.</a:t>
            </a:r>
            <a:endParaRPr kumimoji="0" lang="vi-VN"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descr="A cartoon of a child holding a pencil and a notebook&#10;&#10;Description automatically generated">
            <a:extLst>
              <a:ext uri="{FF2B5EF4-FFF2-40B4-BE49-F238E27FC236}">
                <a16:creationId xmlns:a16="http://schemas.microsoft.com/office/drawing/2014/main" id="{44285390-024D-4653-1A68-5286664CA4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0" y="4533900"/>
            <a:ext cx="4370601" cy="5252130"/>
          </a:xfrm>
          <a:prstGeom prst="rect">
            <a:avLst/>
          </a:prstGeom>
        </p:spPr>
      </p:pic>
    </p:spTree>
    <p:extLst>
      <p:ext uri="{BB962C8B-B14F-4D97-AF65-F5344CB8AC3E}">
        <p14:creationId xmlns:p14="http://schemas.microsoft.com/office/powerpoint/2010/main" val="292362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838" y="5034870"/>
            <a:ext cx="4370601" cy="5252130"/>
          </a:xfrm>
          <a:prstGeom prst="rect">
            <a:avLst/>
          </a:prstGeom>
        </p:spPr>
      </p:pic>
      <p:grpSp>
        <p:nvGrpSpPr>
          <p:cNvPr id="2" name="Group 1">
            <a:extLst>
              <a:ext uri="{FF2B5EF4-FFF2-40B4-BE49-F238E27FC236}">
                <a16:creationId xmlns:a16="http://schemas.microsoft.com/office/drawing/2014/main" id="{1DBF2163-6EF2-C2CD-1654-A6E1942A703B}"/>
              </a:ext>
            </a:extLst>
          </p:cNvPr>
          <p:cNvGrpSpPr/>
          <p:nvPr/>
        </p:nvGrpSpPr>
        <p:grpSpPr>
          <a:xfrm>
            <a:off x="2590800" y="876300"/>
            <a:ext cx="14934248" cy="2971800"/>
            <a:chOff x="1594337" y="1602154"/>
            <a:chExt cx="9003323" cy="3477846"/>
          </a:xfrm>
        </p:grpSpPr>
        <p:sp>
          <p:nvSpPr>
            <p:cNvPr id="3" name="Rounded Rectangle 8">
              <a:extLst>
                <a:ext uri="{FF2B5EF4-FFF2-40B4-BE49-F238E27FC236}">
                  <a16:creationId xmlns:a16="http://schemas.microsoft.com/office/drawing/2014/main" id="{B9BD3C73-EACA-4042-DE0C-CE3A3A98BF7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 name="Rounded Rectangle 9">
              <a:extLst>
                <a:ext uri="{FF2B5EF4-FFF2-40B4-BE49-F238E27FC236}">
                  <a16:creationId xmlns:a16="http://schemas.microsoft.com/office/drawing/2014/main" id="{41F82ACB-6B85-0965-9208-0F09DB71D52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6000" dirty="0">
                  <a:solidFill>
                    <a:srgbClr val="0000FF"/>
                  </a:solidFill>
                </a:rPr>
                <a:t>Mạch điện thắp sáng đơn giản có những bộ phận nào?</a:t>
              </a:r>
              <a:endParaRPr lang="vi-VN" sz="3600" dirty="0">
                <a:solidFill>
                  <a:srgbClr val="0000FF"/>
                </a:solidFill>
                <a:latin typeface="Cambria" panose="02040503050406030204" pitchFamily="18" charset="0"/>
                <a:ea typeface="Cambria" panose="02040503050406030204" pitchFamily="18" charset="0"/>
                <a:cs typeface="Calibri" panose="020F0502020204030204" pitchFamily="34" charset="0"/>
              </a:endParaRPr>
            </a:p>
          </p:txBody>
        </p:sp>
      </p:grpSp>
      <p:sp>
        <p:nvSpPr>
          <p:cNvPr id="6" name="Arrow: Curved Right 5">
            <a:extLst>
              <a:ext uri="{FF2B5EF4-FFF2-40B4-BE49-F238E27FC236}">
                <a16:creationId xmlns:a16="http://schemas.microsoft.com/office/drawing/2014/main" id="{6CADC0CB-3E35-6809-0629-D1870D4E9137}"/>
              </a:ext>
            </a:extLst>
          </p:cNvPr>
          <p:cNvSpPr/>
          <p:nvPr/>
        </p:nvSpPr>
        <p:spPr>
          <a:xfrm>
            <a:off x="4861560" y="4305300"/>
            <a:ext cx="1066800" cy="14478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251C8D6A-8ACC-8A3F-211A-18145FE554B6}"/>
              </a:ext>
            </a:extLst>
          </p:cNvPr>
          <p:cNvSpPr txBox="1"/>
          <p:nvPr/>
        </p:nvSpPr>
        <p:spPr>
          <a:xfrm>
            <a:off x="6233160" y="4991100"/>
            <a:ext cx="11445240" cy="3166824"/>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6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Mạch điện thắp sáng đơn giản gồm: </a:t>
            </a:r>
            <a:r>
              <a:rPr lang="vi-VN" sz="6000" dirty="0">
                <a:solidFill>
                  <a:srgbClr val="FF0000"/>
                </a:solidFill>
                <a:latin typeface="Cambria" panose="02040503050406030204" pitchFamily="18" charset="0"/>
                <a:ea typeface="Cambria" panose="02040503050406030204" pitchFamily="18" charset="0"/>
                <a:cs typeface="Arial-Rounded" panose="020B0500000000000000" pitchFamily="34" charset="0"/>
              </a:rPr>
              <a:t>nguồn điện, bóng đèn, dây dẫn điện và công tắc.</a:t>
            </a:r>
          </a:p>
        </p:txBody>
      </p:sp>
    </p:spTree>
    <p:extLst>
      <p:ext uri="{BB962C8B-B14F-4D97-AF65-F5344CB8AC3E}">
        <p14:creationId xmlns:p14="http://schemas.microsoft.com/office/powerpoint/2010/main" val="2556665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838" y="5034870"/>
            <a:ext cx="4370601" cy="5252130"/>
          </a:xfrm>
          <a:prstGeom prst="rect">
            <a:avLst/>
          </a:prstGeom>
        </p:spPr>
      </p:pic>
      <p:grpSp>
        <p:nvGrpSpPr>
          <p:cNvPr id="2" name="Group 1">
            <a:extLst>
              <a:ext uri="{FF2B5EF4-FFF2-40B4-BE49-F238E27FC236}">
                <a16:creationId xmlns:a16="http://schemas.microsoft.com/office/drawing/2014/main" id="{1DBF2163-6EF2-C2CD-1654-A6E1942A703B}"/>
              </a:ext>
            </a:extLst>
          </p:cNvPr>
          <p:cNvGrpSpPr/>
          <p:nvPr/>
        </p:nvGrpSpPr>
        <p:grpSpPr>
          <a:xfrm>
            <a:off x="2590800" y="876300"/>
            <a:ext cx="15316200" cy="2209800"/>
            <a:chOff x="1594337" y="1602154"/>
            <a:chExt cx="9003323" cy="3477846"/>
          </a:xfrm>
        </p:grpSpPr>
        <p:sp>
          <p:nvSpPr>
            <p:cNvPr id="3" name="Rounded Rectangle 8">
              <a:extLst>
                <a:ext uri="{FF2B5EF4-FFF2-40B4-BE49-F238E27FC236}">
                  <a16:creationId xmlns:a16="http://schemas.microsoft.com/office/drawing/2014/main" id="{B9BD3C73-EACA-4042-DE0C-CE3A3A98BF7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ounded Rectangle 9">
              <a:extLst>
                <a:ext uri="{FF2B5EF4-FFF2-40B4-BE49-F238E27FC236}">
                  <a16:creationId xmlns:a16="http://schemas.microsoft.com/office/drawing/2014/main" id="{41F82ACB-6B85-0965-9208-0F09DB71D52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 Vì sao dây dẫn điện cần có vỏ và lõi? Bộ phận nào bị hỏng thì dây không dẫn điện được? Vì sao</a:t>
              </a:r>
              <a:r>
                <a:rPr kumimoji="0" lang="en-US" sz="48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a:t>
              </a:r>
              <a:endParaRPr kumimoji="0" lang="vi-VN" sz="28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6" name="Arrow: Curved Right 5">
            <a:extLst>
              <a:ext uri="{FF2B5EF4-FFF2-40B4-BE49-F238E27FC236}">
                <a16:creationId xmlns:a16="http://schemas.microsoft.com/office/drawing/2014/main" id="{6CADC0CB-3E35-6809-0629-D1870D4E9137}"/>
              </a:ext>
            </a:extLst>
          </p:cNvPr>
          <p:cNvSpPr/>
          <p:nvPr/>
        </p:nvSpPr>
        <p:spPr>
          <a:xfrm>
            <a:off x="4648200" y="3086100"/>
            <a:ext cx="1066800" cy="14478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251C8D6A-8ACC-8A3F-211A-18145FE554B6}"/>
              </a:ext>
            </a:extLst>
          </p:cNvPr>
          <p:cNvSpPr txBox="1"/>
          <p:nvPr/>
        </p:nvSpPr>
        <p:spPr>
          <a:xfrm>
            <a:off x="5638800" y="4381500"/>
            <a:ext cx="11445240" cy="2826306"/>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lvl="0" algn="just"/>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D</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ây điện phải được bọc vỏ cách điện: </a:t>
            </a:r>
            <a:r>
              <a:rPr lang="vi-VN" sz="4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Tránh tình trạng rò rỉ điện gây nguy hiểm đến người dùng. Lõi điện: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Giúp dòng điện đi qua ổn định hơn, hạn chế cháy nổ, chập điện.</a:t>
            </a:r>
            <a:endParaRPr kumimoji="0" lang="vi-VN" sz="40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167743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D66946-A999-2334-FADC-AB02B88C83DC}"/>
              </a:ext>
            </a:extLst>
          </p:cNvPr>
          <p:cNvPicPr>
            <a:picLocks noChangeAspect="1"/>
          </p:cNvPicPr>
          <p:nvPr/>
        </p:nvPicPr>
        <p:blipFill>
          <a:blip r:embed="rId2"/>
          <a:stretch>
            <a:fillRect/>
          </a:stretch>
        </p:blipFill>
        <p:spPr>
          <a:xfrm>
            <a:off x="3733800" y="1104900"/>
            <a:ext cx="11049000" cy="81330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26033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683C"/>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ctr">
                <a:lnSpc>
                  <a:spcPts val="2714"/>
                </a:lnSpc>
              </a:pPr>
              <a:endParaRPr/>
            </a:p>
          </p:txBody>
        </p:sp>
      </p:grpSp>
      <p:sp>
        <p:nvSpPr>
          <p:cNvPr id="19" name="Freeform 19"/>
          <p:cNvSpPr/>
          <p:nvPr/>
        </p:nvSpPr>
        <p:spPr>
          <a:xfrm>
            <a:off x="-928402" y="-1215876"/>
            <a:ext cx="3914204" cy="4114800"/>
          </a:xfrm>
          <a:custGeom>
            <a:avLst/>
            <a:gdLst/>
            <a:ahLst/>
            <a:cxnLst/>
            <a:rect l="l" t="t" r="r" b="b"/>
            <a:pathLst>
              <a:path w="3914204" h="4114800">
                <a:moveTo>
                  <a:pt x="0" y="0"/>
                </a:moveTo>
                <a:lnTo>
                  <a:pt x="3914204" y="0"/>
                </a:lnTo>
                <a:lnTo>
                  <a:pt x="391420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1" name="Freeform 21"/>
          <p:cNvSpPr/>
          <p:nvPr/>
        </p:nvSpPr>
        <p:spPr>
          <a:xfrm flipH="1">
            <a:off x="15900297" y="841524"/>
            <a:ext cx="3389149" cy="1808958"/>
          </a:xfrm>
          <a:custGeom>
            <a:avLst/>
            <a:gdLst/>
            <a:ahLst/>
            <a:cxnLst/>
            <a:rect l="l" t="t" r="r" b="b"/>
            <a:pathLst>
              <a:path w="3389149" h="1808958">
                <a:moveTo>
                  <a:pt x="3389149" y="0"/>
                </a:moveTo>
                <a:lnTo>
                  <a:pt x="0" y="0"/>
                </a:lnTo>
                <a:lnTo>
                  <a:pt x="0" y="1808958"/>
                </a:lnTo>
                <a:lnTo>
                  <a:pt x="3389149" y="1808958"/>
                </a:lnTo>
                <a:lnTo>
                  <a:pt x="3389149" y="0"/>
                </a:lnTo>
                <a:close/>
              </a:path>
            </a:pathLst>
          </a:custGeom>
          <a:blipFill>
            <a:blip r:embed="rId5"/>
            <a:stretch>
              <a:fillRect/>
            </a:stretch>
          </a:blipFill>
        </p:spPr>
        <p:txBody>
          <a:bodyPr/>
          <a:lstStyle/>
          <a:p>
            <a:endParaRPr lang="en-US"/>
          </a:p>
        </p:txBody>
      </p:sp>
      <p:grpSp>
        <p:nvGrpSpPr>
          <p:cNvPr id="37" name="Group 8">
            <a:extLst>
              <a:ext uri="{FF2B5EF4-FFF2-40B4-BE49-F238E27FC236}">
                <a16:creationId xmlns:a16="http://schemas.microsoft.com/office/drawing/2014/main" id="{4617B59D-C9AC-E635-3455-AC6C425470F9}"/>
              </a:ext>
            </a:extLst>
          </p:cNvPr>
          <p:cNvGrpSpPr/>
          <p:nvPr/>
        </p:nvGrpSpPr>
        <p:grpSpPr>
          <a:xfrm>
            <a:off x="7570771" y="2593540"/>
            <a:ext cx="6052367" cy="4957172"/>
            <a:chOff x="0" y="0"/>
            <a:chExt cx="1312898" cy="1305593"/>
          </a:xfrm>
        </p:grpSpPr>
        <p:sp>
          <p:nvSpPr>
            <p:cNvPr id="38" name="Freeform 9">
              <a:extLst>
                <a:ext uri="{FF2B5EF4-FFF2-40B4-BE49-F238E27FC236}">
                  <a16:creationId xmlns:a16="http://schemas.microsoft.com/office/drawing/2014/main" id="{E1B62216-73B5-5F76-4FFD-23FD344CB075}"/>
                </a:ext>
              </a:extLst>
            </p:cNvPr>
            <p:cNvSpPr/>
            <p:nvPr/>
          </p:nvSpPr>
          <p:spPr>
            <a:xfrm>
              <a:off x="0" y="0"/>
              <a:ext cx="1312898" cy="1305593"/>
            </a:xfrm>
            <a:custGeom>
              <a:avLst/>
              <a:gdLst/>
              <a:ahLst/>
              <a:cxnLst/>
              <a:rect l="l" t="t" r="r" b="b"/>
              <a:pathLst>
                <a:path w="1312898" h="1305593">
                  <a:moveTo>
                    <a:pt x="15531" y="0"/>
                  </a:moveTo>
                  <a:lnTo>
                    <a:pt x="1297367" y="0"/>
                  </a:lnTo>
                  <a:cubicBezTo>
                    <a:pt x="1301486" y="0"/>
                    <a:pt x="1305437" y="1636"/>
                    <a:pt x="1308349" y="4549"/>
                  </a:cubicBezTo>
                  <a:cubicBezTo>
                    <a:pt x="1311262" y="7461"/>
                    <a:pt x="1312898" y="11412"/>
                    <a:pt x="1312898" y="15531"/>
                  </a:cubicBezTo>
                  <a:lnTo>
                    <a:pt x="1312898" y="1290062"/>
                  </a:lnTo>
                  <a:cubicBezTo>
                    <a:pt x="1312898" y="1294181"/>
                    <a:pt x="1311262" y="1298131"/>
                    <a:pt x="1308349" y="1301044"/>
                  </a:cubicBezTo>
                  <a:cubicBezTo>
                    <a:pt x="1305437" y="1303956"/>
                    <a:pt x="1301486" y="1305593"/>
                    <a:pt x="1297367" y="1305593"/>
                  </a:cubicBezTo>
                  <a:lnTo>
                    <a:pt x="15531" y="1305593"/>
                  </a:lnTo>
                  <a:cubicBezTo>
                    <a:pt x="11412" y="1305593"/>
                    <a:pt x="7461" y="1303956"/>
                    <a:pt x="4549" y="1301044"/>
                  </a:cubicBezTo>
                  <a:cubicBezTo>
                    <a:pt x="1636" y="1298131"/>
                    <a:pt x="0" y="1294181"/>
                    <a:pt x="0" y="1290062"/>
                  </a:cubicBezTo>
                  <a:lnTo>
                    <a:pt x="0" y="15531"/>
                  </a:lnTo>
                  <a:cubicBezTo>
                    <a:pt x="0" y="11412"/>
                    <a:pt x="1636" y="7461"/>
                    <a:pt x="4549" y="4549"/>
                  </a:cubicBezTo>
                  <a:cubicBezTo>
                    <a:pt x="7461" y="1636"/>
                    <a:pt x="11412" y="0"/>
                    <a:pt x="15531" y="0"/>
                  </a:cubicBezTo>
                  <a:close/>
                </a:path>
              </a:pathLst>
            </a:custGeom>
            <a:solidFill>
              <a:srgbClr val="F6F1DA"/>
            </a:solidFill>
          </p:spPr>
          <p:txBody>
            <a:bodyPr/>
            <a:lstStyle/>
            <a:p>
              <a:endParaRPr lang="en-US"/>
            </a:p>
          </p:txBody>
        </p:sp>
        <p:sp>
          <p:nvSpPr>
            <p:cNvPr id="39" name="TextBox 10">
              <a:extLst>
                <a:ext uri="{FF2B5EF4-FFF2-40B4-BE49-F238E27FC236}">
                  <a16:creationId xmlns:a16="http://schemas.microsoft.com/office/drawing/2014/main" id="{2DC9F33F-7059-81E3-D0A4-B6CD817EF6AE}"/>
                </a:ext>
              </a:extLst>
            </p:cNvPr>
            <p:cNvSpPr txBox="1"/>
            <p:nvPr/>
          </p:nvSpPr>
          <p:spPr>
            <a:xfrm>
              <a:off x="0" y="-9525"/>
              <a:ext cx="1312898" cy="1315118"/>
            </a:xfrm>
            <a:prstGeom prst="rect">
              <a:avLst/>
            </a:prstGeom>
          </p:spPr>
          <p:txBody>
            <a:bodyPr lIns="50800" tIns="50800" rIns="50800" bIns="50800" rtlCol="0" anchor="ctr"/>
            <a:lstStyle/>
            <a:p>
              <a:pPr algn="ctr">
                <a:lnSpc>
                  <a:spcPts val="2714"/>
                </a:lnSpc>
              </a:pPr>
              <a:endParaRPr/>
            </a:p>
          </p:txBody>
        </p:sp>
      </p:grpSp>
      <p:pic>
        <p:nvPicPr>
          <p:cNvPr id="5" name="Hình ảnh 7">
            <a:extLst>
              <a:ext uri="{FF2B5EF4-FFF2-40B4-BE49-F238E27FC236}">
                <a16:creationId xmlns:a16="http://schemas.microsoft.com/office/drawing/2014/main" id="{B271017F-C882-52D2-B696-BA30AF0B2C59}"/>
              </a:ext>
            </a:extLst>
          </p:cNvPr>
          <p:cNvPicPr>
            <a:picLocks noChangeAspect="1"/>
          </p:cNvPicPr>
          <p:nvPr/>
        </p:nvPicPr>
        <p:blipFill>
          <a:blip r:embed="rId6"/>
          <a:stretch>
            <a:fillRect/>
          </a:stretch>
        </p:blipFill>
        <p:spPr>
          <a:xfrm>
            <a:off x="641269" y="5311430"/>
            <a:ext cx="6643364" cy="3489670"/>
          </a:xfrm>
          <a:prstGeom prst="rect">
            <a:avLst/>
          </a:prstGeom>
        </p:spPr>
      </p:pic>
      <p:grpSp>
        <p:nvGrpSpPr>
          <p:cNvPr id="6" name="Group 5">
            <a:extLst>
              <a:ext uri="{FF2B5EF4-FFF2-40B4-BE49-F238E27FC236}">
                <a16:creationId xmlns:a16="http://schemas.microsoft.com/office/drawing/2014/main" id="{A1287450-2B21-D8A0-66D1-C1C38FAB12D3}"/>
              </a:ext>
            </a:extLst>
          </p:cNvPr>
          <p:cNvGrpSpPr/>
          <p:nvPr/>
        </p:nvGrpSpPr>
        <p:grpSpPr>
          <a:xfrm>
            <a:off x="7696200" y="1181100"/>
            <a:ext cx="9372600" cy="8382000"/>
            <a:chOff x="5080000" y="744289"/>
            <a:chExt cx="6111165" cy="5965865"/>
          </a:xfrm>
        </p:grpSpPr>
        <p:pic>
          <p:nvPicPr>
            <p:cNvPr id="7" name="Picture 6">
              <a:extLst>
                <a:ext uri="{FF2B5EF4-FFF2-40B4-BE49-F238E27FC236}">
                  <a16:creationId xmlns:a16="http://schemas.microsoft.com/office/drawing/2014/main" id="{171FC711-410E-1B5E-3576-913BD6A5F146}"/>
                </a:ext>
              </a:extLst>
            </p:cNvPr>
            <p:cNvPicPr>
              <a:picLocks noChangeAspect="1"/>
            </p:cNvPicPr>
            <p:nvPr/>
          </p:nvPicPr>
          <p:blipFill>
            <a:blip r:embed="rId7"/>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4C1CD3B1-4238-FFF9-4425-91BC20F5FD80}"/>
                </a:ext>
              </a:extLst>
            </p:cNvPr>
            <p:cNvSpPr txBox="1"/>
            <p:nvPr/>
          </p:nvSpPr>
          <p:spPr>
            <a:xfrm>
              <a:off x="5193895" y="1096286"/>
              <a:ext cx="5585941" cy="4972642"/>
            </a:xfrm>
            <a:prstGeom prst="rect">
              <a:avLst/>
            </a:prstGeom>
            <a:noFill/>
          </p:spPr>
          <p:txBody>
            <a:bodyPr wrap="square" rtlCol="0">
              <a:spAutoFit/>
            </a:bodyPr>
            <a:lstStyle/>
            <a:p>
              <a:pPr marL="457200" indent="-457200" algn="just" defTabSz="1371600">
                <a:buFont typeface="Arial" panose="020B0604020202020204" pitchFamily="34" charset="0"/>
                <a:buChar char="•"/>
                <a:defRPr/>
              </a:pPr>
              <a:r>
                <a:rPr lang="vi-VN" sz="3200" dirty="0">
                  <a:solidFill>
                    <a:prstClr val="black"/>
                  </a:solidFill>
                  <a:latin typeface="Cambria" panose="02040503050406030204" pitchFamily="18" charset="0"/>
                  <a:ea typeface="Cambria" panose="02040503050406030204" pitchFamily="18" charset="0"/>
                </a:rPr>
                <a:t>GV sẽ </a:t>
              </a:r>
              <a:r>
                <a:rPr lang="vi-VN" sz="3200" b="1" dirty="0">
                  <a:solidFill>
                    <a:prstClr val="black"/>
                  </a:solidFill>
                  <a:latin typeface="Cambria" panose="02040503050406030204" pitchFamily="18" charset="0"/>
                  <a:ea typeface="Cambria" panose="02040503050406030204" pitchFamily="18" charset="0"/>
                </a:rPr>
                <a:t>“châm ngòi” </a:t>
              </a:r>
              <a:r>
                <a:rPr lang="vi-VN" sz="3200" dirty="0">
                  <a:solidFill>
                    <a:prstClr val="black"/>
                  </a:solidFill>
                  <a:latin typeface="Cambria" panose="02040503050406030204" pitchFamily="18" charset="0"/>
                  <a:ea typeface="Cambria" panose="02040503050406030204" pitchFamily="18" charset="0"/>
                </a:rPr>
                <a:t>đầu tiên và </a:t>
              </a:r>
              <a:r>
                <a:rPr lang="vi-VN" sz="3200" b="1" dirty="0">
                  <a:solidFill>
                    <a:prstClr val="black"/>
                  </a:solidFill>
                  <a:latin typeface="Cambria" panose="02040503050406030204" pitchFamily="18" charset="0"/>
                  <a:ea typeface="Cambria" panose="02040503050406030204" pitchFamily="18" charset="0"/>
                </a:rPr>
                <a:t>nêu tên một đồ dùng, máy móc sử dụng điện </a:t>
              </a:r>
              <a:r>
                <a:rPr lang="vi-VN" sz="3200" dirty="0">
                  <a:solidFill>
                    <a:prstClr val="black"/>
                  </a:solidFill>
                  <a:latin typeface="Cambria" panose="02040503050406030204" pitchFamily="18" charset="0"/>
                  <a:ea typeface="Cambria" panose="02040503050406030204" pitchFamily="18" charset="0"/>
                </a:rPr>
                <a:t>(ví dụ như máy sấy tóc) rồi chỉ vào một em thuộc một trong hai đội, em đó phải nêu được ngay tác dụng của dòng điện trong các đồ dùng, máy móc đó. </a:t>
              </a:r>
              <a:r>
                <a:rPr lang="vi-VN" sz="3200" b="1" dirty="0">
                  <a:solidFill>
                    <a:prstClr val="black"/>
                  </a:solidFill>
                  <a:latin typeface="Cambria" panose="02040503050406030204" pitchFamily="18" charset="0"/>
                  <a:ea typeface="Cambria" panose="02040503050406030204" pitchFamily="18" charset="0"/>
                </a:rPr>
                <a:t>(chẳng hạn: làm nóng).</a:t>
              </a:r>
              <a:endParaRPr lang="en-US" sz="3200" b="1" dirty="0">
                <a:solidFill>
                  <a:prstClr val="black"/>
                </a:solidFill>
                <a:latin typeface="Cambria" panose="02040503050406030204" pitchFamily="18" charset="0"/>
                <a:ea typeface="Cambria" panose="02040503050406030204" pitchFamily="18" charset="0"/>
              </a:endParaRPr>
            </a:p>
            <a:p>
              <a:pPr marL="457200" indent="-457200" algn="just" defTabSz="1371600">
                <a:buFont typeface="Arial" panose="020B0604020202020204" pitchFamily="34" charset="0"/>
                <a:buChar char="•"/>
                <a:defRPr/>
              </a:pPr>
              <a:r>
                <a:rPr lang="vi-VN" sz="3200" dirty="0">
                  <a:solidFill>
                    <a:prstClr val="black"/>
                  </a:solidFill>
                  <a:latin typeface="Cambria" panose="02040503050406030204" pitchFamily="18" charset="0"/>
                  <a:ea typeface="Cambria" panose="02040503050406030204" pitchFamily="18" charset="0"/>
                </a:rPr>
                <a:t>Nếu kết quả đúng thì em đó có quyền </a:t>
              </a:r>
              <a:r>
                <a:rPr lang="vi-VN" sz="3200" b="1" dirty="0">
                  <a:solidFill>
                    <a:prstClr val="black"/>
                  </a:solidFill>
                  <a:latin typeface="Cambria" panose="02040503050406030204" pitchFamily="18" charset="0"/>
                  <a:ea typeface="Cambria" panose="02040503050406030204" pitchFamily="18" charset="0"/>
                </a:rPr>
                <a:t>“xì điện” </a:t>
              </a:r>
              <a:r>
                <a:rPr lang="vi-VN" sz="3200" dirty="0">
                  <a:solidFill>
                    <a:prstClr val="black"/>
                  </a:solidFill>
                  <a:latin typeface="Cambria" panose="02040503050406030204" pitchFamily="18" charset="0"/>
                  <a:ea typeface="Cambria" panose="02040503050406030204" pitchFamily="18" charset="0"/>
                </a:rPr>
                <a:t>một bạn thuộc đội đối phương. Em sẽ nêu bất cứ đồ dùng, máy móc sử dụng điện nào thì bạn bên đội kia phải nêu được ngay </a:t>
              </a:r>
              <a:r>
                <a:rPr lang="vi-VN" sz="3200" b="1" dirty="0">
                  <a:solidFill>
                    <a:prstClr val="black"/>
                  </a:solidFill>
                  <a:latin typeface="Cambria" panose="02040503050406030204" pitchFamily="18" charset="0"/>
                  <a:ea typeface="Cambria" panose="02040503050406030204" pitchFamily="18" charset="0"/>
                </a:rPr>
                <a:t>tác dụng của dòng điện</a:t>
              </a:r>
              <a:r>
                <a:rPr lang="vi-VN" sz="3200" dirty="0">
                  <a:solidFill>
                    <a:prstClr val="black"/>
                  </a:solidFill>
                  <a:latin typeface="Cambria" panose="02040503050406030204" pitchFamily="18" charset="0"/>
                  <a:ea typeface="Cambria" panose="02040503050406030204" pitchFamily="18" charset="0"/>
                </a:rPr>
                <a:t> trong các đồ dùng, máy móc đó.</a:t>
              </a:r>
              <a:endParaRPr lang="en-US" sz="3200" dirty="0">
                <a:solidFill>
                  <a:prstClr val="black"/>
                </a:solidFill>
                <a:latin typeface="Cambria" panose="02040503050406030204" pitchFamily="18" charset="0"/>
                <a:ea typeface="Cambria" panose="02040503050406030204" pitchFamily="18" charset="0"/>
              </a:endParaRPr>
            </a:p>
            <a:p>
              <a:pPr marL="457200" indent="-457200" algn="just" defTabSz="1371600">
                <a:buFont typeface="Arial" panose="020B0604020202020204" pitchFamily="34" charset="0"/>
                <a:buChar char="•"/>
                <a:defRPr/>
              </a:pPr>
              <a:r>
                <a:rPr lang="vi-VN" sz="3200" dirty="0">
                  <a:solidFill>
                    <a:prstClr val="black"/>
                  </a:solidFill>
                  <a:latin typeface="Cambria" panose="02040503050406030204" pitchFamily="18" charset="0"/>
                  <a:ea typeface="Cambria" panose="02040503050406030204" pitchFamily="18" charset="0"/>
                </a:rPr>
                <a:t>Hết thời gian chơi, đội nào nêu được nhiều đáp án đúng hơn thì đội đó giành chiến thắng</a:t>
              </a:r>
            </a:p>
          </p:txBody>
        </p:sp>
      </p:grpSp>
      <p:pic>
        <p:nvPicPr>
          <p:cNvPr id="10" name="Picture 9">
            <a:extLst>
              <a:ext uri="{FF2B5EF4-FFF2-40B4-BE49-F238E27FC236}">
                <a16:creationId xmlns:a16="http://schemas.microsoft.com/office/drawing/2014/main" id="{697A9D0E-292F-53C5-3F44-A37B96B13B2F}"/>
              </a:ext>
            </a:extLst>
          </p:cNvPr>
          <p:cNvPicPr>
            <a:picLocks noChangeAspect="1"/>
          </p:cNvPicPr>
          <p:nvPr/>
        </p:nvPicPr>
        <p:blipFill>
          <a:blip r:embed="rId8"/>
          <a:stretch>
            <a:fillRect/>
          </a:stretch>
        </p:blipFill>
        <p:spPr>
          <a:xfrm>
            <a:off x="914400" y="2857500"/>
            <a:ext cx="5791702" cy="25239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838" y="5034870"/>
            <a:ext cx="4370601" cy="5252130"/>
          </a:xfrm>
          <a:prstGeom prst="rect">
            <a:avLst/>
          </a:prstGeom>
        </p:spPr>
      </p:pic>
      <p:grpSp>
        <p:nvGrpSpPr>
          <p:cNvPr id="2" name="Group 1">
            <a:extLst>
              <a:ext uri="{FF2B5EF4-FFF2-40B4-BE49-F238E27FC236}">
                <a16:creationId xmlns:a16="http://schemas.microsoft.com/office/drawing/2014/main" id="{1DBF2163-6EF2-C2CD-1654-A6E1942A703B}"/>
              </a:ext>
            </a:extLst>
          </p:cNvPr>
          <p:cNvGrpSpPr/>
          <p:nvPr/>
        </p:nvGrpSpPr>
        <p:grpSpPr>
          <a:xfrm>
            <a:off x="2590800" y="1485900"/>
            <a:ext cx="14934248" cy="2971800"/>
            <a:chOff x="1594337" y="1602154"/>
            <a:chExt cx="9003323" cy="3477846"/>
          </a:xfrm>
        </p:grpSpPr>
        <p:sp>
          <p:nvSpPr>
            <p:cNvPr id="3" name="Rounded Rectangle 8">
              <a:extLst>
                <a:ext uri="{FF2B5EF4-FFF2-40B4-BE49-F238E27FC236}">
                  <a16:creationId xmlns:a16="http://schemas.microsoft.com/office/drawing/2014/main" id="{B9BD3C73-EACA-4042-DE0C-CE3A3A98BF7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ounded Rectangle 9">
              <a:extLst>
                <a:ext uri="{FF2B5EF4-FFF2-40B4-BE49-F238E27FC236}">
                  <a16:creationId xmlns:a16="http://schemas.microsoft.com/office/drawing/2014/main" id="{41F82ACB-6B85-0965-9208-0F09DB71D52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 </a:t>
              </a:r>
              <a:r>
                <a:rPr kumimoji="0" lang="en-US" sz="60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V</a:t>
              </a:r>
              <a:r>
                <a:rPr kumimoji="0" lang="vi-VN" sz="60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ề nhà: </a:t>
              </a:r>
              <a:r>
                <a:rPr kumimoji="0" lang="vi-VN" sz="600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Làm một bông hoa có nhị hoa được thắp sáng từ đèn pin và giấy màu.</a:t>
              </a:r>
              <a:endParaRPr kumimoji="0" lang="vi-VN" sz="360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1890457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5F53C-4E65-C2F3-35F6-77908F6F0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6" y="1129959"/>
            <a:ext cx="18282305" cy="8920218"/>
          </a:xfrm>
          <a:prstGeom prst="rect">
            <a:avLst/>
          </a:prstGeom>
        </p:spPr>
      </p:pic>
    </p:spTree>
    <p:extLst>
      <p:ext uri="{BB962C8B-B14F-4D97-AF65-F5344CB8AC3E}">
        <p14:creationId xmlns:p14="http://schemas.microsoft.com/office/powerpoint/2010/main" val="23281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rot="5400000">
            <a:off x="-1077380" y="444872"/>
            <a:ext cx="13934461" cy="12266251"/>
          </a:xfrm>
          <a:custGeom>
            <a:avLst/>
            <a:gdLst/>
            <a:ahLst/>
            <a:cxnLst/>
            <a:rect l="l" t="t" r="r" b="b"/>
            <a:pathLst>
              <a:path w="13934461" h="12266251">
                <a:moveTo>
                  <a:pt x="0" y="0"/>
                </a:moveTo>
                <a:lnTo>
                  <a:pt x="13934460" y="0"/>
                </a:lnTo>
                <a:lnTo>
                  <a:pt x="13934460" y="12266250"/>
                </a:lnTo>
                <a:lnTo>
                  <a:pt x="0" y="122662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Freeform 3"/>
          <p:cNvSpPr/>
          <p:nvPr/>
        </p:nvSpPr>
        <p:spPr>
          <a:xfrm>
            <a:off x="1298637" y="2933700"/>
            <a:ext cx="13848421" cy="4495800"/>
          </a:xfrm>
          <a:custGeom>
            <a:avLst/>
            <a:gdLst/>
            <a:ahLst/>
            <a:cxnLst/>
            <a:rect l="l" t="t" r="r" b="b"/>
            <a:pathLst>
              <a:path w="13848421" h="3273263">
                <a:moveTo>
                  <a:pt x="0" y="0"/>
                </a:moveTo>
                <a:lnTo>
                  <a:pt x="13848421" y="0"/>
                </a:lnTo>
                <a:lnTo>
                  <a:pt x="13848421" y="3273264"/>
                </a:lnTo>
                <a:lnTo>
                  <a:pt x="0" y="327326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4" name="Freeform 4"/>
          <p:cNvSpPr/>
          <p:nvPr/>
        </p:nvSpPr>
        <p:spPr>
          <a:xfrm rot="-5400000" flipV="1">
            <a:off x="4719853" y="-1401621"/>
            <a:ext cx="1818690" cy="4860642"/>
          </a:xfrm>
          <a:custGeom>
            <a:avLst/>
            <a:gdLst/>
            <a:ahLst/>
            <a:cxnLst/>
            <a:rect l="l" t="t" r="r" b="b"/>
            <a:pathLst>
              <a:path w="1818690" h="4860642">
                <a:moveTo>
                  <a:pt x="0" y="4860642"/>
                </a:moveTo>
                <a:lnTo>
                  <a:pt x="1818690" y="4860642"/>
                </a:lnTo>
                <a:lnTo>
                  <a:pt x="1818690" y="0"/>
                </a:lnTo>
                <a:lnTo>
                  <a:pt x="0" y="0"/>
                </a:lnTo>
                <a:lnTo>
                  <a:pt x="0" y="4860642"/>
                </a:lnTo>
                <a:close/>
              </a:path>
            </a:pathLst>
          </a:custGeom>
          <a:blipFill>
            <a:blip r:embed="rId7"/>
            <a:stretch>
              <a:fillRect/>
            </a:stretch>
          </a:blipFill>
        </p:spPr>
        <p:txBody>
          <a:bodyPr/>
          <a:lstStyle/>
          <a:p>
            <a:endParaRPr lang="en-US"/>
          </a:p>
        </p:txBody>
      </p:sp>
      <p:sp>
        <p:nvSpPr>
          <p:cNvPr id="5" name="Freeform 5"/>
          <p:cNvSpPr/>
          <p:nvPr/>
        </p:nvSpPr>
        <p:spPr>
          <a:xfrm rot="-10800000" flipH="1" flipV="1">
            <a:off x="-243275" y="-119355"/>
            <a:ext cx="4114800" cy="4114800"/>
          </a:xfrm>
          <a:custGeom>
            <a:avLst/>
            <a:gdLst/>
            <a:ahLst/>
            <a:cxnLst/>
            <a:rect l="l" t="t" r="r" b="b"/>
            <a:pathLst>
              <a:path w="4114800" h="4114800">
                <a:moveTo>
                  <a:pt x="4114800" y="4114800"/>
                </a:moveTo>
                <a:lnTo>
                  <a:pt x="0" y="4114800"/>
                </a:lnTo>
                <a:lnTo>
                  <a:pt x="0" y="0"/>
                </a:lnTo>
                <a:lnTo>
                  <a:pt x="4114800" y="0"/>
                </a:lnTo>
                <a:lnTo>
                  <a:pt x="4114800" y="411480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 name="Freeform 6"/>
          <p:cNvSpPr/>
          <p:nvPr/>
        </p:nvSpPr>
        <p:spPr>
          <a:xfrm>
            <a:off x="13467898" y="1938045"/>
            <a:ext cx="6160640" cy="8738496"/>
          </a:xfrm>
          <a:custGeom>
            <a:avLst/>
            <a:gdLst/>
            <a:ahLst/>
            <a:cxnLst/>
            <a:rect l="l" t="t" r="r" b="b"/>
            <a:pathLst>
              <a:path w="6160640" h="8738496">
                <a:moveTo>
                  <a:pt x="0" y="0"/>
                </a:moveTo>
                <a:lnTo>
                  <a:pt x="6160640" y="0"/>
                </a:lnTo>
                <a:lnTo>
                  <a:pt x="6160640" y="8738496"/>
                </a:lnTo>
                <a:lnTo>
                  <a:pt x="0" y="8738496"/>
                </a:lnTo>
                <a:lnTo>
                  <a:pt x="0" y="0"/>
                </a:lnTo>
                <a:close/>
              </a:path>
            </a:pathLst>
          </a:custGeom>
          <a:blipFill>
            <a:blip r:embed="rId10"/>
            <a:stretch>
              <a:fillRect/>
            </a:stretch>
          </a:blipFill>
        </p:spPr>
        <p:txBody>
          <a:bodyPr/>
          <a:lstStyle/>
          <a:p>
            <a:endParaRPr lang="en-US"/>
          </a:p>
        </p:txBody>
      </p:sp>
      <p:sp>
        <p:nvSpPr>
          <p:cNvPr id="8" name="Freeform 8"/>
          <p:cNvSpPr/>
          <p:nvPr/>
        </p:nvSpPr>
        <p:spPr>
          <a:xfrm rot="-548993">
            <a:off x="8603376" y="6485041"/>
            <a:ext cx="3713422" cy="3402844"/>
          </a:xfrm>
          <a:custGeom>
            <a:avLst/>
            <a:gdLst/>
            <a:ahLst/>
            <a:cxnLst/>
            <a:rect l="l" t="t" r="r" b="b"/>
            <a:pathLst>
              <a:path w="3713422" h="3402844">
                <a:moveTo>
                  <a:pt x="0" y="0"/>
                </a:moveTo>
                <a:lnTo>
                  <a:pt x="3713422" y="0"/>
                </a:lnTo>
                <a:lnTo>
                  <a:pt x="3713422" y="3402844"/>
                </a:lnTo>
                <a:lnTo>
                  <a:pt x="0" y="340284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pic>
        <p:nvPicPr>
          <p:cNvPr id="11" name="Picture 10">
            <a:extLst>
              <a:ext uri="{FF2B5EF4-FFF2-40B4-BE49-F238E27FC236}">
                <a16:creationId xmlns:a16="http://schemas.microsoft.com/office/drawing/2014/main" id="{3AA70B19-6730-079D-9E3B-CA9C60ECBD3B}"/>
              </a:ext>
            </a:extLst>
          </p:cNvPr>
          <p:cNvPicPr>
            <a:picLocks noChangeAspect="1"/>
          </p:cNvPicPr>
          <p:nvPr/>
        </p:nvPicPr>
        <p:blipFill>
          <a:blip r:embed="rId13"/>
          <a:stretch>
            <a:fillRect/>
          </a:stretch>
        </p:blipFill>
        <p:spPr>
          <a:xfrm>
            <a:off x="2362200" y="3695700"/>
            <a:ext cx="12668586" cy="2901948"/>
          </a:xfrm>
          <a:prstGeom prst="rect">
            <a:avLst/>
          </a:prstGeom>
        </p:spPr>
      </p:pic>
      <p:pic>
        <p:nvPicPr>
          <p:cNvPr id="9" name="Picture 8">
            <a:extLst>
              <a:ext uri="{FF2B5EF4-FFF2-40B4-BE49-F238E27FC236}">
                <a16:creationId xmlns:a16="http://schemas.microsoft.com/office/drawing/2014/main" id="{473678D5-39F3-02F3-F516-0C692820A55E}"/>
              </a:ext>
            </a:extLst>
          </p:cNvPr>
          <p:cNvPicPr>
            <a:picLocks noChangeAspect="1"/>
          </p:cNvPicPr>
          <p:nvPr/>
        </p:nvPicPr>
        <p:blipFill>
          <a:blip r:embed="rId14"/>
          <a:stretch>
            <a:fillRect/>
          </a:stretch>
        </p:blipFill>
        <p:spPr>
          <a:xfrm>
            <a:off x="6781800" y="2324100"/>
            <a:ext cx="3755461" cy="12132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flipH="1">
            <a:off x="6431075" y="-75217"/>
            <a:ext cx="11856925" cy="10437434"/>
          </a:xfrm>
          <a:custGeom>
            <a:avLst/>
            <a:gdLst/>
            <a:ahLst/>
            <a:cxnLst/>
            <a:rect l="l" t="t" r="r" b="b"/>
            <a:pathLst>
              <a:path w="11856925" h="10437434">
                <a:moveTo>
                  <a:pt x="11856925" y="0"/>
                </a:moveTo>
                <a:lnTo>
                  <a:pt x="0" y="0"/>
                </a:lnTo>
                <a:lnTo>
                  <a:pt x="0" y="10437434"/>
                </a:lnTo>
                <a:lnTo>
                  <a:pt x="11856925" y="10437434"/>
                </a:lnTo>
                <a:lnTo>
                  <a:pt x="11856925"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756749" y="3633786"/>
            <a:ext cx="12774503" cy="3019428"/>
          </a:xfrm>
          <a:custGeom>
            <a:avLst/>
            <a:gdLst/>
            <a:ahLst/>
            <a:cxnLst/>
            <a:rect l="l" t="t" r="r" b="b"/>
            <a:pathLst>
              <a:path w="12774503" h="3019428">
                <a:moveTo>
                  <a:pt x="0" y="0"/>
                </a:moveTo>
                <a:lnTo>
                  <a:pt x="12774502" y="0"/>
                </a:lnTo>
                <a:lnTo>
                  <a:pt x="12774502" y="3019428"/>
                </a:lnTo>
                <a:lnTo>
                  <a:pt x="0" y="30194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5173727" y="-401147"/>
            <a:ext cx="3481982" cy="3481982"/>
          </a:xfrm>
          <a:custGeom>
            <a:avLst/>
            <a:gdLst/>
            <a:ahLst/>
            <a:cxnLst/>
            <a:rect l="l" t="t" r="r" b="b"/>
            <a:pathLst>
              <a:path w="3481982" h="3481982">
                <a:moveTo>
                  <a:pt x="0" y="0"/>
                </a:moveTo>
                <a:lnTo>
                  <a:pt x="3481981" y="0"/>
                </a:lnTo>
                <a:lnTo>
                  <a:pt x="3481981" y="3481982"/>
                </a:lnTo>
                <a:lnTo>
                  <a:pt x="0" y="34819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0800000" flipV="1">
            <a:off x="-843329" y="8573830"/>
            <a:ext cx="7200156" cy="3992814"/>
          </a:xfrm>
          <a:custGeom>
            <a:avLst/>
            <a:gdLst/>
            <a:ahLst/>
            <a:cxnLst/>
            <a:rect l="l" t="t" r="r" b="b"/>
            <a:pathLst>
              <a:path w="7200156" h="3992814">
                <a:moveTo>
                  <a:pt x="0" y="3992814"/>
                </a:moveTo>
                <a:lnTo>
                  <a:pt x="7200156" y="3992814"/>
                </a:lnTo>
                <a:lnTo>
                  <a:pt x="7200156" y="0"/>
                </a:lnTo>
                <a:lnTo>
                  <a:pt x="0" y="0"/>
                </a:lnTo>
                <a:lnTo>
                  <a:pt x="0" y="3992814"/>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072267" y="1773168"/>
            <a:ext cx="6201934" cy="8797069"/>
          </a:xfrm>
          <a:custGeom>
            <a:avLst/>
            <a:gdLst/>
            <a:ahLst/>
            <a:cxnLst/>
            <a:rect l="l" t="t" r="r" b="b"/>
            <a:pathLst>
              <a:path w="6201934" h="8797069">
                <a:moveTo>
                  <a:pt x="0" y="0"/>
                </a:moveTo>
                <a:lnTo>
                  <a:pt x="6201934" y="0"/>
                </a:lnTo>
                <a:lnTo>
                  <a:pt x="6201934" y="8797069"/>
                </a:lnTo>
                <a:lnTo>
                  <a:pt x="0" y="879706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0800000">
            <a:off x="-1794278" y="-2630680"/>
            <a:ext cx="7315200" cy="4056611"/>
          </a:xfrm>
          <a:custGeom>
            <a:avLst/>
            <a:gdLst/>
            <a:ahLst/>
            <a:cxnLst/>
            <a:rect l="l" t="t" r="r" b="b"/>
            <a:pathLst>
              <a:path w="7315200" h="4056611">
                <a:moveTo>
                  <a:pt x="0" y="0"/>
                </a:moveTo>
                <a:lnTo>
                  <a:pt x="7315200" y="0"/>
                </a:lnTo>
                <a:lnTo>
                  <a:pt x="7315200" y="4056611"/>
                </a:lnTo>
                <a:lnTo>
                  <a:pt x="0" y="405661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315643" y="619111"/>
            <a:ext cx="1613640" cy="1613640"/>
          </a:xfrm>
          <a:custGeom>
            <a:avLst/>
            <a:gdLst/>
            <a:ahLst/>
            <a:cxnLst/>
            <a:rect l="l" t="t" r="r" b="b"/>
            <a:pathLst>
              <a:path w="1613640" h="1613640">
                <a:moveTo>
                  <a:pt x="0" y="0"/>
                </a:moveTo>
                <a:lnTo>
                  <a:pt x="1613640" y="0"/>
                </a:lnTo>
                <a:lnTo>
                  <a:pt x="1613640" y="1613640"/>
                </a:lnTo>
                <a:lnTo>
                  <a:pt x="0" y="161364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4449673" y="2441632"/>
            <a:ext cx="959220" cy="959220"/>
          </a:xfrm>
          <a:custGeom>
            <a:avLst/>
            <a:gdLst/>
            <a:ahLst/>
            <a:cxnLst/>
            <a:rect l="l" t="t" r="r" b="b"/>
            <a:pathLst>
              <a:path w="959220" h="959220">
                <a:moveTo>
                  <a:pt x="0" y="0"/>
                </a:moveTo>
                <a:lnTo>
                  <a:pt x="959220" y="0"/>
                </a:lnTo>
                <a:lnTo>
                  <a:pt x="959220" y="959220"/>
                </a:lnTo>
                <a:lnTo>
                  <a:pt x="0" y="95922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2190255" y="790726"/>
            <a:ext cx="872336" cy="872336"/>
          </a:xfrm>
          <a:custGeom>
            <a:avLst/>
            <a:gdLst/>
            <a:ahLst/>
            <a:cxnLst/>
            <a:rect l="l" t="t" r="r" b="b"/>
            <a:pathLst>
              <a:path w="872336" h="872336">
                <a:moveTo>
                  <a:pt x="0" y="0"/>
                </a:moveTo>
                <a:lnTo>
                  <a:pt x="872336" y="0"/>
                </a:lnTo>
                <a:lnTo>
                  <a:pt x="872336" y="872336"/>
                </a:lnTo>
                <a:lnTo>
                  <a:pt x="0" y="87233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1963905" y="4704112"/>
            <a:ext cx="7976640" cy="8385430"/>
          </a:xfrm>
          <a:custGeom>
            <a:avLst/>
            <a:gdLst/>
            <a:ahLst/>
            <a:cxnLst/>
            <a:rect l="l" t="t" r="r" b="b"/>
            <a:pathLst>
              <a:path w="7976640" h="8385430">
                <a:moveTo>
                  <a:pt x="0" y="0"/>
                </a:moveTo>
                <a:lnTo>
                  <a:pt x="7976640" y="0"/>
                </a:lnTo>
                <a:lnTo>
                  <a:pt x="7976640" y="8385430"/>
                </a:lnTo>
                <a:lnTo>
                  <a:pt x="0" y="838543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A713AC2B-1B37-E644-AE1E-69DBD5D35BD3}"/>
              </a:ext>
            </a:extLst>
          </p:cNvPr>
          <p:cNvPicPr>
            <a:picLocks noChangeAspect="1"/>
          </p:cNvPicPr>
          <p:nvPr/>
        </p:nvPicPr>
        <p:blipFill>
          <a:blip r:embed="rId15"/>
          <a:stretch>
            <a:fillRect/>
          </a:stretch>
        </p:blipFill>
        <p:spPr>
          <a:xfrm>
            <a:off x="3352800" y="3390900"/>
            <a:ext cx="10735986" cy="3700593"/>
          </a:xfrm>
          <a:prstGeom prst="rect">
            <a:avLst/>
          </a:prstGeom>
        </p:spPr>
      </p:pic>
    </p:spTree>
    <p:extLst>
      <p:ext uri="{BB962C8B-B14F-4D97-AF65-F5344CB8AC3E}">
        <p14:creationId xmlns:p14="http://schemas.microsoft.com/office/powerpoint/2010/main" val="40956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683C"/>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ctr">
                <a:lnSpc>
                  <a:spcPts val="2714"/>
                </a:lnSpc>
              </a:pPr>
              <a:endParaRPr/>
            </a:p>
          </p:txBody>
        </p:sp>
      </p:grpSp>
      <p:sp>
        <p:nvSpPr>
          <p:cNvPr id="5" name="AutoShape 5"/>
          <p:cNvSpPr/>
          <p:nvPr/>
        </p:nvSpPr>
        <p:spPr>
          <a:xfrm>
            <a:off x="693129" y="2890236"/>
            <a:ext cx="16901743" cy="17377"/>
          </a:xfrm>
          <a:prstGeom prst="line">
            <a:avLst/>
          </a:prstGeom>
          <a:ln w="19050" cap="flat">
            <a:solidFill>
              <a:srgbClr val="000000"/>
            </a:solidFill>
            <a:prstDash val="solid"/>
            <a:headEnd type="none" w="sm" len="sm"/>
            <a:tailEnd type="none" w="sm" len="sm"/>
          </a:ln>
        </p:spPr>
        <p:txBody>
          <a:bodyPr/>
          <a:lstStyle/>
          <a:p>
            <a:endParaRPr lang="en-US"/>
          </a:p>
        </p:txBody>
      </p:sp>
      <p:sp>
        <p:nvSpPr>
          <p:cNvPr id="6" name="Freeform 6"/>
          <p:cNvSpPr/>
          <p:nvPr/>
        </p:nvSpPr>
        <p:spPr>
          <a:xfrm>
            <a:off x="11203636" y="4469499"/>
            <a:ext cx="6957189" cy="5612132"/>
          </a:xfrm>
          <a:custGeom>
            <a:avLst/>
            <a:gdLst/>
            <a:ahLst/>
            <a:cxnLst/>
            <a:rect l="l" t="t" r="r" b="b"/>
            <a:pathLst>
              <a:path w="6957189" h="5612132">
                <a:moveTo>
                  <a:pt x="0" y="0"/>
                </a:moveTo>
                <a:lnTo>
                  <a:pt x="6957189" y="0"/>
                </a:lnTo>
                <a:lnTo>
                  <a:pt x="6957189" y="5612132"/>
                </a:lnTo>
                <a:lnTo>
                  <a:pt x="0" y="5612132"/>
                </a:lnTo>
                <a:lnTo>
                  <a:pt x="0" y="0"/>
                </a:lnTo>
                <a:close/>
              </a:path>
            </a:pathLst>
          </a:custGeom>
          <a:blipFill>
            <a:blip r:embed="rId3"/>
            <a:stretch>
              <a:fillRect/>
            </a:stretch>
          </a:blipFill>
        </p:spPr>
        <p:txBody>
          <a:bodyPr/>
          <a:lstStyle/>
          <a:p>
            <a:endParaRPr lang="en-US"/>
          </a:p>
        </p:txBody>
      </p:sp>
      <p:sp>
        <p:nvSpPr>
          <p:cNvPr id="19" name="Freeform 19"/>
          <p:cNvSpPr/>
          <p:nvPr/>
        </p:nvSpPr>
        <p:spPr>
          <a:xfrm>
            <a:off x="-928402" y="-1215876"/>
            <a:ext cx="3914204" cy="4114800"/>
          </a:xfrm>
          <a:custGeom>
            <a:avLst/>
            <a:gdLst/>
            <a:ahLst/>
            <a:cxnLst/>
            <a:rect l="l" t="t" r="r" b="b"/>
            <a:pathLst>
              <a:path w="3914204" h="4114800">
                <a:moveTo>
                  <a:pt x="0" y="0"/>
                </a:moveTo>
                <a:lnTo>
                  <a:pt x="3914204" y="0"/>
                </a:lnTo>
                <a:lnTo>
                  <a:pt x="391420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1" name="Freeform 21"/>
          <p:cNvSpPr/>
          <p:nvPr/>
        </p:nvSpPr>
        <p:spPr>
          <a:xfrm flipH="1">
            <a:off x="15900297" y="841524"/>
            <a:ext cx="3389149" cy="1808958"/>
          </a:xfrm>
          <a:custGeom>
            <a:avLst/>
            <a:gdLst/>
            <a:ahLst/>
            <a:cxnLst/>
            <a:rect l="l" t="t" r="r" b="b"/>
            <a:pathLst>
              <a:path w="3389149" h="1808958">
                <a:moveTo>
                  <a:pt x="3389149" y="0"/>
                </a:moveTo>
                <a:lnTo>
                  <a:pt x="0" y="0"/>
                </a:lnTo>
                <a:lnTo>
                  <a:pt x="0" y="1808958"/>
                </a:lnTo>
                <a:lnTo>
                  <a:pt x="3389149" y="1808958"/>
                </a:lnTo>
                <a:lnTo>
                  <a:pt x="3389149" y="0"/>
                </a:lnTo>
                <a:close/>
              </a:path>
            </a:pathLst>
          </a:custGeom>
          <a:blipFill>
            <a:blip r:embed="rId6"/>
            <a:stretch>
              <a:fillRect/>
            </a:stretch>
          </a:blipFill>
        </p:spPr>
        <p:txBody>
          <a:bodyPr/>
          <a:lstStyle/>
          <a:p>
            <a:endParaRPr lang="en-US"/>
          </a:p>
        </p:txBody>
      </p:sp>
      <p:sp>
        <p:nvSpPr>
          <p:cNvPr id="28" name="TextBox 28"/>
          <p:cNvSpPr txBox="1"/>
          <p:nvPr/>
        </p:nvSpPr>
        <p:spPr>
          <a:xfrm>
            <a:off x="12112645" y="5603451"/>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A</a:t>
            </a:r>
          </a:p>
        </p:txBody>
      </p:sp>
      <p:sp>
        <p:nvSpPr>
          <p:cNvPr id="29" name="TextBox 29"/>
          <p:cNvSpPr txBox="1"/>
          <p:nvPr/>
        </p:nvSpPr>
        <p:spPr>
          <a:xfrm>
            <a:off x="15588212" y="4641690"/>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B</a:t>
            </a:r>
          </a:p>
        </p:txBody>
      </p:sp>
      <p:sp>
        <p:nvSpPr>
          <p:cNvPr id="30" name="TextBox 30"/>
          <p:cNvSpPr txBox="1"/>
          <p:nvPr/>
        </p:nvSpPr>
        <p:spPr>
          <a:xfrm>
            <a:off x="15588212" y="7948770"/>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C</a:t>
            </a:r>
          </a:p>
        </p:txBody>
      </p:sp>
      <p:sp>
        <p:nvSpPr>
          <p:cNvPr id="31" name="TextBox 31"/>
          <p:cNvSpPr txBox="1"/>
          <p:nvPr/>
        </p:nvSpPr>
        <p:spPr>
          <a:xfrm>
            <a:off x="13005878" y="8549323"/>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D</a:t>
            </a:r>
          </a:p>
        </p:txBody>
      </p:sp>
      <p:sp>
        <p:nvSpPr>
          <p:cNvPr id="48" name="Speech Bubble: Rectangle with Corners Rounded 47">
            <a:extLst>
              <a:ext uri="{FF2B5EF4-FFF2-40B4-BE49-F238E27FC236}">
                <a16:creationId xmlns:a16="http://schemas.microsoft.com/office/drawing/2014/main" id="{EBBDE8CF-C3E0-A232-5DDD-9F66961F0396}"/>
              </a:ext>
            </a:extLst>
          </p:cNvPr>
          <p:cNvSpPr/>
          <p:nvPr/>
        </p:nvSpPr>
        <p:spPr>
          <a:xfrm>
            <a:off x="2133600" y="4000500"/>
            <a:ext cx="8382000" cy="3039824"/>
          </a:xfrm>
          <a:prstGeom prst="wedgeRoundRectCallout">
            <a:avLst>
              <a:gd name="adj1" fmla="val 60625"/>
              <a:gd name="adj2" fmla="val 15046"/>
              <a:gd name="adj3" fmla="val 16667"/>
            </a:avLst>
          </a:prstGeom>
          <a:solidFill>
            <a:srgbClr val="E9F7FD"/>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6600" b="1">
                <a:solidFill>
                  <a:prstClr val="black"/>
                </a:solidFill>
                <a:latin typeface="Calibri" panose="020F0502020204030204"/>
              </a:rPr>
              <a:t>2. VẬT DẪN ĐIỆN VÀ VẬT CÁCH ĐIỆN</a:t>
            </a:r>
            <a:endParaRPr kumimoji="0" lang="vi-VN" sz="6600" b="1" i="0" u="none" strike="noStrike" kern="1200" cap="none" spc="0" normalizeH="0" baseline="0" noProof="0" dirty="0">
              <a:ln>
                <a:noFill/>
              </a:ln>
              <a:solidFill>
                <a:prstClr val="black"/>
              </a:solidFill>
              <a:effectLst/>
              <a:uLnTx/>
              <a:uFillTx/>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subTnLst>
                                    <p:audio>
                                      <p:cMediaNode vol="76000">
                                        <p:cTn display="0" masterRel="sameClick">
                                          <p:stCondLst>
                                            <p:cond evt="begin" delay="0">
                                              <p:tn val="5"/>
                                            </p:cond>
                                          </p:stCondLst>
                                          <p:endCondLst>
                                            <p:cond evt="onStopAudio" delay="0">
                                              <p:tgtEl>
                                                <p:sldTgt/>
                                              </p:tgtEl>
                                            </p:cond>
                                          </p:endCondLst>
                                        </p:cTn>
                                        <p:tgtEl>
                                          <p:sndTgt r:embed="rId2"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A1971"/>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algn="just"/>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just">
                <a:lnSpc>
                  <a:spcPts val="2714"/>
                </a:lnSpc>
              </a:pPr>
              <a:endParaRPr/>
            </a:p>
          </p:txBody>
        </p:sp>
      </p:grpSp>
      <p:sp>
        <p:nvSpPr>
          <p:cNvPr id="60" name="Freeform 60"/>
          <p:cNvSpPr/>
          <p:nvPr/>
        </p:nvSpPr>
        <p:spPr>
          <a:xfrm>
            <a:off x="457200" y="0"/>
            <a:ext cx="2202888" cy="2469002"/>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2"/>
            <a:stretch>
              <a:fillRect/>
            </a:stretch>
          </a:blipFill>
        </p:spPr>
        <p:txBody>
          <a:bodyPr/>
          <a:lstStyle/>
          <a:p>
            <a:pPr algn="just"/>
            <a:endParaRPr lang="en-US"/>
          </a:p>
        </p:txBody>
      </p:sp>
      <p:sp>
        <p:nvSpPr>
          <p:cNvPr id="65" name="AutoShape 65"/>
          <p:cNvSpPr/>
          <p:nvPr/>
        </p:nvSpPr>
        <p:spPr>
          <a:xfrm flipV="1">
            <a:off x="674234" y="2461299"/>
            <a:ext cx="0" cy="7154189"/>
          </a:xfrm>
          <a:prstGeom prst="line">
            <a:avLst/>
          </a:prstGeom>
          <a:ln w="95250" cap="flat">
            <a:solidFill>
              <a:srgbClr val="30447D"/>
            </a:solidFill>
            <a:prstDash val="solid"/>
            <a:headEnd type="none" w="sm" len="sm"/>
            <a:tailEnd type="none" w="sm" len="sm"/>
          </a:ln>
        </p:spPr>
        <p:txBody>
          <a:bodyPr/>
          <a:lstStyle/>
          <a:p>
            <a:pPr algn="just"/>
            <a:endParaRPr lang="en-US"/>
          </a:p>
        </p:txBody>
      </p:sp>
      <p:sp>
        <p:nvSpPr>
          <p:cNvPr id="81" name="Rectangle: Rounded Corners 80">
            <a:extLst>
              <a:ext uri="{FF2B5EF4-FFF2-40B4-BE49-F238E27FC236}">
                <a16:creationId xmlns:a16="http://schemas.microsoft.com/office/drawing/2014/main" id="{5B96E5DA-41AA-1CD5-6FA2-F2390B3D8C13}"/>
              </a:ext>
            </a:extLst>
          </p:cNvPr>
          <p:cNvSpPr/>
          <p:nvPr/>
        </p:nvSpPr>
        <p:spPr>
          <a:xfrm>
            <a:off x="2362200" y="723900"/>
            <a:ext cx="15087600" cy="1295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4800" b="1" dirty="0">
                <a:latin typeface="Cambria" panose="02040503050406030204" pitchFamily="18" charset="0"/>
                <a:ea typeface="Cambria" panose="02040503050406030204" pitchFamily="18" charset="0"/>
              </a:rPr>
              <a:t>Những vật có đặc điểm như thế nào thì dẫn điện? </a:t>
            </a:r>
          </a:p>
        </p:txBody>
      </p:sp>
      <p:sp>
        <p:nvSpPr>
          <p:cNvPr id="5" name="Arrow: Curved Right 4">
            <a:extLst>
              <a:ext uri="{FF2B5EF4-FFF2-40B4-BE49-F238E27FC236}">
                <a16:creationId xmlns:a16="http://schemas.microsoft.com/office/drawing/2014/main" id="{5F9F1BCC-54AA-0378-0E49-F486D3A83135}"/>
              </a:ext>
            </a:extLst>
          </p:cNvPr>
          <p:cNvSpPr/>
          <p:nvPr/>
        </p:nvSpPr>
        <p:spPr>
          <a:xfrm>
            <a:off x="2209800" y="2019300"/>
            <a:ext cx="1066800" cy="14478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82881CD7-77B8-4372-CC0B-D453A2CFFEEA}"/>
              </a:ext>
            </a:extLst>
          </p:cNvPr>
          <p:cNvSpPr txBox="1"/>
          <p:nvPr/>
        </p:nvSpPr>
        <p:spPr>
          <a:xfrm>
            <a:off x="3581400" y="2705100"/>
            <a:ext cx="12039600" cy="2145268"/>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6000" dirty="0">
                <a:solidFill>
                  <a:srgbClr val="FF0000"/>
                </a:solidFill>
                <a:latin typeface="Cambria" panose="02040503050406030204" pitchFamily="18" charset="0"/>
                <a:ea typeface="Cambria" panose="02040503050406030204" pitchFamily="18" charset="0"/>
                <a:cs typeface="Arial-Rounded" panose="020B0500000000000000" pitchFamily="34" charset="0"/>
              </a:rPr>
              <a:t>Vật cho dòng điện chạy qua gọi là vật dẫn điện</a:t>
            </a:r>
            <a:endParaRPr lang="en-US" sz="60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9D256D2F-49FC-B0EF-6BFA-A5385CD31339}"/>
              </a:ext>
            </a:extLst>
          </p:cNvPr>
          <p:cNvSpPr/>
          <p:nvPr/>
        </p:nvSpPr>
        <p:spPr>
          <a:xfrm>
            <a:off x="2133600" y="5219700"/>
            <a:ext cx="9220200" cy="1295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4800" b="1" dirty="0">
                <a:latin typeface="Cambria" panose="02040503050406030204" pitchFamily="18" charset="0"/>
                <a:ea typeface="Cambria" panose="02040503050406030204" pitchFamily="18" charset="0"/>
              </a:rPr>
              <a:t> Vật cách điện có đặc điểm gì</a:t>
            </a:r>
            <a:r>
              <a:rPr lang="en-US" sz="4800" b="1" dirty="0">
                <a:latin typeface="Cambria" panose="02040503050406030204" pitchFamily="18" charset="0"/>
                <a:ea typeface="Cambria" panose="02040503050406030204" pitchFamily="18" charset="0"/>
              </a:rPr>
              <a:t>?</a:t>
            </a:r>
            <a:endParaRPr lang="vi-VN" sz="4800" b="1" dirty="0">
              <a:latin typeface="Cambria" panose="02040503050406030204" pitchFamily="18" charset="0"/>
              <a:ea typeface="Cambria" panose="02040503050406030204" pitchFamily="18" charset="0"/>
            </a:endParaRPr>
          </a:p>
        </p:txBody>
      </p:sp>
      <p:sp>
        <p:nvSpPr>
          <p:cNvPr id="8" name="Arrow: Curved Right 7">
            <a:extLst>
              <a:ext uri="{FF2B5EF4-FFF2-40B4-BE49-F238E27FC236}">
                <a16:creationId xmlns:a16="http://schemas.microsoft.com/office/drawing/2014/main" id="{66F89629-2557-0D63-B460-04712F2AFB79}"/>
              </a:ext>
            </a:extLst>
          </p:cNvPr>
          <p:cNvSpPr/>
          <p:nvPr/>
        </p:nvSpPr>
        <p:spPr>
          <a:xfrm>
            <a:off x="1981200" y="6515100"/>
            <a:ext cx="1066800" cy="14478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F838B902-1036-45A2-60AF-206158E73D5B}"/>
              </a:ext>
            </a:extLst>
          </p:cNvPr>
          <p:cNvSpPr txBox="1"/>
          <p:nvPr/>
        </p:nvSpPr>
        <p:spPr>
          <a:xfrm>
            <a:off x="3352800" y="7200900"/>
            <a:ext cx="12039600" cy="2145268"/>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6000" dirty="0">
                <a:solidFill>
                  <a:srgbClr val="FF0000"/>
                </a:solidFill>
                <a:latin typeface="Cambria" panose="02040503050406030204" pitchFamily="18" charset="0"/>
                <a:ea typeface="Cambria" panose="02040503050406030204" pitchFamily="18" charset="0"/>
                <a:cs typeface="Arial-Rounded" panose="020B0500000000000000" pitchFamily="34" charset="0"/>
              </a:rPr>
              <a:t>Vật không cho dòng điện chạy qua gọi là vật cách điện.</a:t>
            </a:r>
            <a:endParaRPr lang="en-US" sz="60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barn(inVertical)">
                                      <p:cBhvr>
                                        <p:cTn id="7" dur="500"/>
                                        <p:tgtEl>
                                          <p:spTgt spid="8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barn(inVertical)">
                                      <p:cBhvr>
                                        <p:cTn id="10" dur="500"/>
                                        <p:tgtEl>
                                          <p:spTgt spid="6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81" grpId="0" animBg="1"/>
      <p:bldP spid="5" grpId="0" animBg="1"/>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20E259-E906-73DC-C498-34C8405ADBC8}"/>
              </a:ext>
            </a:extLst>
          </p:cNvPr>
          <p:cNvSpPr/>
          <p:nvPr/>
        </p:nvSpPr>
        <p:spPr>
          <a:xfrm>
            <a:off x="228600" y="266700"/>
            <a:ext cx="17496692" cy="2255810"/>
          </a:xfrm>
          <a:prstGeom prst="rect">
            <a:avLst/>
          </a:prstGeom>
          <a:solidFill>
            <a:schemeClr val="accent6"/>
          </a:solidFill>
          <a:ln w="38100">
            <a:solidFill>
              <a:schemeClr val="tx1"/>
            </a:solidFill>
            <a:prstDash val="dashDot"/>
          </a:ln>
        </p:spPr>
        <p:txBody>
          <a:bodyPr wrap="square">
            <a:spAutoFit/>
          </a:bodyPr>
          <a:lstStyle/>
          <a:p>
            <a:pPr algn="just">
              <a:lnSpc>
                <a:spcPct val="120000"/>
              </a:lnSpc>
              <a:spcAft>
                <a:spcPts val="0"/>
              </a:spcAft>
            </a:pPr>
            <a:r>
              <a:rPr lang="vi-VN" sz="4000" dirty="0">
                <a:latin typeface="Cambria" panose="02040503050406030204" pitchFamily="18" charset="0"/>
                <a:ea typeface="Cambria" panose="02040503050406030204" pitchFamily="18" charset="0"/>
              </a:rPr>
              <a:t> </a:t>
            </a:r>
            <a:r>
              <a:rPr lang="en-US" sz="4000" dirty="0">
                <a:latin typeface="Cambria" panose="02040503050406030204" pitchFamily="18" charset="0"/>
                <a:ea typeface="Cambria" panose="02040503050406030204" pitchFamily="18" charset="0"/>
              </a:rPr>
              <a:t>1. </a:t>
            </a:r>
            <a:r>
              <a:rPr lang="vi-VN" sz="4000" dirty="0">
                <a:latin typeface="Cambria" panose="02040503050406030204" pitchFamily="18" charset="0"/>
                <a:ea typeface="Cambria" panose="02040503050406030204" pitchFamily="18" charset="0"/>
              </a:rPr>
              <a:t>Lắp vào mạch điện hình 3b hai cái kẹp dây điện như hình 5. Dùng hai kẹp dây điện kẹp vào hai đầu miếng bìa (hình 6) và đóng khoá K thì đèn sáng hay không sáng? Miếng bìa là vật dẫn điện hay vật cách điện?</a:t>
            </a:r>
            <a:endParaRPr lang="en-US" sz="3600" dirty="0">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C3C835BE-40AE-15ED-D98A-6C32A0F083CF}"/>
              </a:ext>
            </a:extLst>
          </p:cNvPr>
          <p:cNvPicPr>
            <a:picLocks noChangeAspect="1"/>
          </p:cNvPicPr>
          <p:nvPr/>
        </p:nvPicPr>
        <p:blipFill>
          <a:blip r:embed="rId2"/>
          <a:stretch>
            <a:fillRect/>
          </a:stretch>
        </p:blipFill>
        <p:spPr>
          <a:xfrm>
            <a:off x="2133600" y="3086100"/>
            <a:ext cx="14020800" cy="61292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281534-F6F2-E5A5-4317-BC81D2469818}"/>
              </a:ext>
            </a:extLst>
          </p:cNvPr>
          <p:cNvPicPr>
            <a:picLocks noChangeAspect="1"/>
          </p:cNvPicPr>
          <p:nvPr/>
        </p:nvPicPr>
        <p:blipFill>
          <a:blip r:embed="rId3"/>
          <a:stretch>
            <a:fillRect/>
          </a:stretch>
        </p:blipFill>
        <p:spPr>
          <a:xfrm>
            <a:off x="3200400" y="1181100"/>
            <a:ext cx="10632905" cy="4648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a">
            <a:extLst>
              <a:ext uri="{FF2B5EF4-FFF2-40B4-BE49-F238E27FC236}">
                <a16:creationId xmlns:a16="http://schemas.microsoft.com/office/drawing/2014/main" id="{39F0A03C-F536-4D89-E440-6AFA92F3E690}"/>
              </a:ext>
            </a:extLst>
          </p:cNvPr>
          <p:cNvSpPr/>
          <p:nvPr/>
        </p:nvSpPr>
        <p:spPr>
          <a:xfrm>
            <a:off x="4038600" y="6743700"/>
            <a:ext cx="9601200" cy="1905000"/>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defTabSz="1371600">
              <a:buFont typeface="Arial" panose="020B0604020202020204" pitchFamily="34" charset="0"/>
              <a:buChar char="•"/>
              <a:defRPr/>
            </a:pPr>
            <a:r>
              <a:rPr lang="en-US" sz="4800" dirty="0" err="1">
                <a:solidFill>
                  <a:srgbClr val="FF0000"/>
                </a:solidFill>
                <a:latin typeface="Cambria" panose="02040503050406030204" pitchFamily="18" charset="0"/>
                <a:ea typeface="Cambria" panose="02040503050406030204" pitchFamily="18" charset="0"/>
              </a:rPr>
              <a:t>Đèn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không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sáng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vì</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mạc</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điện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hở</a:t>
            </a:r>
            <a:endParaRPr lang="en-US" sz="4800" dirty="0">
              <a:solidFill>
                <a:srgbClr val="FF0000"/>
              </a:solidFill>
              <a:latin typeface="Cambria" panose="02040503050406030204" pitchFamily="18" charset="0"/>
              <a:ea typeface="Cambria" panose="02040503050406030204" pitchFamily="18" charset="0"/>
            </a:endParaRPr>
          </a:p>
          <a:p>
            <a:pPr marL="571500" lvl="0" indent="-571500" algn="just" defTabSz="1371600">
              <a:buFont typeface="Arial" panose="020B0604020202020204" pitchFamily="34" charset="0"/>
              <a:buChar char="•"/>
              <a:defRPr/>
            </a:pPr>
            <a:r>
              <a:rPr lang="en-US" sz="4800" dirty="0" err="1">
                <a:solidFill>
                  <a:srgbClr val="FF0000"/>
                </a:solidFill>
                <a:latin typeface="Cambria" panose="02040503050406030204" pitchFamily="18" charset="0"/>
                <a:ea typeface="Cambria" panose="02040503050406030204" pitchFamily="18" charset="0"/>
              </a:rPr>
              <a:t>Miếng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bìa</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là</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vật</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cách</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điện</a:t>
            </a:r>
            <a:r>
              <a:rPr lang="en-US" sz="4800" dirty="0">
                <a:solidFill>
                  <a:srgbClr val="FF0000"/>
                </a:solidFill>
                <a:latin typeface="Cambria" panose="02040503050406030204" pitchFamily="18" charset="0"/>
                <a:ea typeface="Cambria" panose="02040503050406030204" pitchFamily="18" charset="0"/>
              </a:rPr>
              <a:t>.</a:t>
            </a:r>
            <a:endParaRPr lang="en-US" sz="48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B6BB6"/>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4451488" cy="2372805"/>
            </a:xfrm>
            <a:prstGeom prst="rect">
              <a:avLst/>
            </a:prstGeom>
          </p:spPr>
          <p:txBody>
            <a:bodyPr lIns="50800" tIns="50800" rIns="50800" bIns="50800" rtlCol="0" anchor="ctr"/>
            <a:lstStyle/>
            <a:p>
              <a:pPr marL="0" marR="0" lvl="0" indent="0" algn="ctr" defTabSz="914400" rtl="0" eaLnBrk="1" fontAlgn="auto" latinLnBrk="0" hangingPunct="1">
                <a:lnSpc>
                  <a:spcPts val="271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60">
            <a:extLst>
              <a:ext uri="{FF2B5EF4-FFF2-40B4-BE49-F238E27FC236}">
                <a16:creationId xmlns:a16="http://schemas.microsoft.com/office/drawing/2014/main" id="{35B755F0-27AA-7B04-64F1-36598FE51523}"/>
              </a:ext>
            </a:extLst>
          </p:cNvPr>
          <p:cNvSpPr/>
          <p:nvPr/>
        </p:nvSpPr>
        <p:spPr>
          <a:xfrm>
            <a:off x="762000" y="0"/>
            <a:ext cx="1898088" cy="2247900"/>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3"/>
            <a:stretch>
              <a:fillRect/>
            </a:stretch>
          </a:blipFill>
        </p:spPr>
        <p:txBody>
          <a:bodyPr/>
          <a:lstStyle/>
          <a:p>
            <a:pPr algn="just"/>
            <a:endParaRPr lang="en-US"/>
          </a:p>
        </p:txBody>
      </p:sp>
      <p:sp>
        <p:nvSpPr>
          <p:cNvPr id="6" name="Rectangle: Rounded Corners 5">
            <a:extLst>
              <a:ext uri="{FF2B5EF4-FFF2-40B4-BE49-F238E27FC236}">
                <a16:creationId xmlns:a16="http://schemas.microsoft.com/office/drawing/2014/main" id="{0D851157-0619-D2A9-C1D8-03CFD24FAFD9}"/>
              </a:ext>
            </a:extLst>
          </p:cNvPr>
          <p:cNvSpPr/>
          <p:nvPr/>
        </p:nvSpPr>
        <p:spPr>
          <a:xfrm>
            <a:off x="2362200" y="800100"/>
            <a:ext cx="15392400" cy="1295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a:latin typeface="Cambria" panose="02040503050406030204" pitchFamily="18" charset="0"/>
                <a:ea typeface="Cambria" panose="02040503050406030204" pitchFamily="18" charset="0"/>
              </a:rPr>
              <a:t>Thí nghiệm tìm hiểu vật dẫn điện và vật cách điện.</a:t>
            </a:r>
            <a:endParaRPr lang="vi-VN" sz="44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B7DEF47E-D670-BD3C-F3EA-A687BC9514EC}"/>
              </a:ext>
            </a:extLst>
          </p:cNvPr>
          <p:cNvSpPr txBox="1"/>
          <p:nvPr/>
        </p:nvSpPr>
        <p:spPr>
          <a:xfrm>
            <a:off x="2057400" y="3162300"/>
            <a:ext cx="15316200" cy="4154984"/>
          </a:xfrm>
          <a:prstGeom prst="rect">
            <a:avLst/>
          </a:prstGeom>
          <a:noFill/>
        </p:spPr>
        <p:txBody>
          <a:bodyPr wrap="square" rtlCol="0">
            <a:spAutoFit/>
          </a:bodyPr>
          <a:lstStyle/>
          <a:p>
            <a:pPr algn="just"/>
            <a:r>
              <a:rPr lang="en-US" sz="4400" b="0" i="0" dirty="0" err="1">
                <a:solidFill>
                  <a:srgbClr val="000000"/>
                </a:solidFill>
                <a:effectLst/>
                <a:latin typeface="Cambria" panose="02040503050406030204" pitchFamily="18" charset="0"/>
                <a:ea typeface="Cambria" panose="02040503050406030204" pitchFamily="18" charset="0"/>
              </a:rPr>
              <a:t>Làm</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thế</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nào</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để</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biết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trong</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các</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vật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làm</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từ</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đồng</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nhựa</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sắt</a:t>
            </a:r>
            <a:r>
              <a:rPr lang="en-US" sz="4400" b="0" i="0" dirty="0">
                <a:solidFill>
                  <a:srgbClr val="000000"/>
                </a:solidFill>
                <a:effectLst/>
                <a:latin typeface="Cambria" panose="02040503050406030204" pitchFamily="18" charset="0"/>
                <a:ea typeface="Cambria" panose="02040503050406030204" pitchFamily="18" charset="0"/>
              </a:rPr>
              <a:t>, da, </a:t>
            </a:r>
            <a:r>
              <a:rPr lang="en-US" sz="4400" b="0" i="0" dirty="0" err="1">
                <a:solidFill>
                  <a:srgbClr val="000000"/>
                </a:solidFill>
                <a:effectLst/>
                <a:latin typeface="Cambria" panose="02040503050406030204" pitchFamily="18" charset="0"/>
                <a:ea typeface="Cambria" panose="02040503050406030204" pitchFamily="18" charset="0"/>
              </a:rPr>
              <a:t>thiếc</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cao</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su</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thuỷ</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tinh</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vật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nào</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dẫn</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điện</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và</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vật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nào</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cách</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điện</a:t>
            </a:r>
            <a:r>
              <a:rPr lang="en-US" sz="4400" b="0" i="0" dirty="0">
                <a:solidFill>
                  <a:srgbClr val="000000"/>
                </a:solidFill>
                <a:effectLst/>
                <a:latin typeface="Cambria" panose="02040503050406030204" pitchFamily="18" charset="0"/>
                <a:ea typeface="Cambria" panose="02040503050406030204" pitchFamily="18" charset="0"/>
              </a:rPr>
              <a:t>?</a:t>
            </a:r>
          </a:p>
          <a:p>
            <a:pPr algn="just"/>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Đề</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xuất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cách</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làm</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thí</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nghiệm</a:t>
            </a:r>
            <a:r>
              <a:rPr lang="en-US" sz="4400" b="0" i="0" dirty="0">
                <a:solidFill>
                  <a:srgbClr val="000000"/>
                </a:solidFill>
                <a:effectLst/>
                <a:latin typeface="Cambria" panose="02040503050406030204" pitchFamily="18" charset="0"/>
                <a:ea typeface="Cambria" panose="02040503050406030204" pitchFamily="18" charset="0"/>
              </a:rPr>
              <a:t>.</a:t>
            </a:r>
          </a:p>
          <a:p>
            <a:pPr algn="just"/>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Thực</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hiện</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thí</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nghiệm</a:t>
            </a:r>
            <a:r>
              <a:rPr lang="en-US" sz="4400" b="0" i="0" dirty="0">
                <a:solidFill>
                  <a:srgbClr val="000000"/>
                </a:solidFill>
                <a:effectLst/>
                <a:latin typeface="Cambria" panose="02040503050406030204" pitchFamily="18" charset="0"/>
                <a:ea typeface="Cambria" panose="02040503050406030204" pitchFamily="18" charset="0"/>
              </a:rPr>
              <a:t>.</a:t>
            </a:r>
          </a:p>
          <a:p>
            <a:pPr algn="just"/>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Từ</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kết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quả</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thí</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nghiệm</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rút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ra</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kết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luận</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vật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nào</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dẫn</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điện</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và</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vật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nào</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cách</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điện</a:t>
            </a:r>
            <a:r>
              <a:rPr lang="en-US" sz="4400" b="0"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87548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TotalTime>
  <Words>733</Words>
  <Application>Microsoft Office PowerPoint</Application>
  <PresentationFormat>Custom</PresentationFormat>
  <Paragraphs>52</Paragraphs>
  <Slides>21</Slides>
  <Notes>13</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Arial</vt:lpstr>
      <vt:lpstr>Arial-Rounded</vt:lpstr>
      <vt:lpstr>Calibri</vt:lpstr>
      <vt:lpstr>Cambria</vt:lpstr>
      <vt:lpstr>等线</vt:lpstr>
      <vt:lpstr>等线 Light</vt:lpstr>
      <vt:lpstr>Sukar Heavy</vt:lpstr>
      <vt:lpstr>UTM Avo</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TT</cp:lastModifiedBy>
  <cp:revision>30</cp:revision>
  <dcterms:created xsi:type="dcterms:W3CDTF">2006-08-16T00:00:00Z</dcterms:created>
  <dcterms:modified xsi:type="dcterms:W3CDTF">2024-10-12T09:45:42Z</dcterms:modified>
  <dc:identifier>DAGGBMTwqNQ</dc:identifier>
</cp:coreProperties>
</file>