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1" r:id="rId3"/>
  </p:sldMasterIdLst>
  <p:notesMasterIdLst>
    <p:notesMasterId r:id="rId25"/>
  </p:notesMasterIdLst>
  <p:sldIdLst>
    <p:sldId id="259" r:id="rId4"/>
    <p:sldId id="261" r:id="rId5"/>
    <p:sldId id="265" r:id="rId6"/>
    <p:sldId id="302" r:id="rId7"/>
    <p:sldId id="303" r:id="rId8"/>
    <p:sldId id="304" r:id="rId9"/>
    <p:sldId id="257" r:id="rId10"/>
    <p:sldId id="290" r:id="rId11"/>
    <p:sldId id="271" r:id="rId12"/>
    <p:sldId id="256" r:id="rId13"/>
    <p:sldId id="258" r:id="rId14"/>
    <p:sldId id="306" r:id="rId15"/>
    <p:sldId id="307" r:id="rId16"/>
    <p:sldId id="298" r:id="rId17"/>
    <p:sldId id="299" r:id="rId18"/>
    <p:sldId id="305" r:id="rId19"/>
    <p:sldId id="308" r:id="rId20"/>
    <p:sldId id="309" r:id="rId21"/>
    <p:sldId id="300" r:id="rId22"/>
    <p:sldId id="301" r:id="rId23"/>
    <p:sldId id="26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40" d="100"/>
          <a:sy n="40" d="100"/>
        </p:scale>
        <p:origin x="1612"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7E5381-A92D-42C5-96FE-B6E06EB5EFC5}"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168713-CF4E-4E6F-8FA2-FE7032ED5067}" type="slidenum">
              <a:rPr lang="en-US" smtClean="0"/>
              <a:t>‹#›</a:t>
            </a:fld>
            <a:endParaRPr lang="en-US"/>
          </a:p>
        </p:txBody>
      </p:sp>
    </p:spTree>
    <p:extLst>
      <p:ext uri="{BB962C8B-B14F-4D97-AF65-F5344CB8AC3E}">
        <p14:creationId xmlns:p14="http://schemas.microsoft.com/office/powerpoint/2010/main" val="3418803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69BCF-BF15-4DAF-B829-C13E3F125C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1362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69BCF-BF15-4DAF-B829-C13E3F125C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7421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572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537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3921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379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999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Nối tiếp Triều Trần là Triều Hậu Lê. Để hiểu rõ hơn về thời đại này,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12 –  Khởi nghĩa Lam Sơn và Triều Hậu Lê.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1168713-CF4E-4E6F-8FA2-FE7032ED5067}" type="slidenum">
              <a:rPr lang="en-US" smtClean="0"/>
              <a:t>7</a:t>
            </a:fld>
            <a:endParaRPr lang="en-US"/>
          </a:p>
        </p:txBody>
      </p:sp>
    </p:spTree>
    <p:extLst>
      <p:ext uri="{BB962C8B-B14F-4D97-AF65-F5344CB8AC3E}">
        <p14:creationId xmlns:p14="http://schemas.microsoft.com/office/powerpoint/2010/main" val="4222114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69BCF-BF15-4DAF-B829-C13E3F125C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425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69BCF-BF15-4DAF-B829-C13E3F125C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03306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f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8" name="THANH TÂM"/>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55718" y="-2685395"/>
            <a:ext cx="6850889" cy="12221677"/>
          </a:xfrm>
          <a:prstGeom prst="rect">
            <a:avLst/>
          </a:prstGeom>
        </p:spPr>
      </p:pic>
      <p:pic>
        <p:nvPicPr>
          <p:cNvPr id="7" name="Picture 6">
            <a:extLst>
              <a:ext uri="{FF2B5EF4-FFF2-40B4-BE49-F238E27FC236}">
                <a16:creationId xmlns:a16="http://schemas.microsoft.com/office/drawing/2014/main" id="{22692CD4-93C1-1959-BFB0-1CF091F0CE2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07974" y="-3301181"/>
            <a:ext cx="2858729" cy="2858729"/>
          </a:xfrm>
          <a:prstGeom prst="rect">
            <a:avLst/>
          </a:prstGeom>
        </p:spPr>
      </p:pic>
      <p:pic>
        <p:nvPicPr>
          <p:cNvPr id="8" name="Picture 7">
            <a:extLst>
              <a:ext uri="{FF2B5EF4-FFF2-40B4-BE49-F238E27FC236}">
                <a16:creationId xmlns:a16="http://schemas.microsoft.com/office/drawing/2014/main" id="{FF5B1464-DFB8-5EC2-789C-0E744BDB3F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158452" y="-3301182"/>
            <a:ext cx="2858729" cy="2858729"/>
          </a:xfrm>
          <a:prstGeom prst="rect">
            <a:avLst/>
          </a:prstGeom>
        </p:spPr>
      </p:pic>
      <p:pic>
        <p:nvPicPr>
          <p:cNvPr id="9" name="Picture 8">
            <a:extLst>
              <a:ext uri="{FF2B5EF4-FFF2-40B4-BE49-F238E27FC236}">
                <a16:creationId xmlns:a16="http://schemas.microsoft.com/office/drawing/2014/main" id="{9B35644E-1866-889B-1973-A9DBC2ECBF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07974" y="8055077"/>
            <a:ext cx="2858729" cy="2858729"/>
          </a:xfrm>
          <a:prstGeom prst="rect">
            <a:avLst/>
          </a:prstGeom>
        </p:spPr>
      </p:pic>
      <p:pic>
        <p:nvPicPr>
          <p:cNvPr id="10" name="Picture 9">
            <a:extLst>
              <a:ext uri="{FF2B5EF4-FFF2-40B4-BE49-F238E27FC236}">
                <a16:creationId xmlns:a16="http://schemas.microsoft.com/office/drawing/2014/main" id="{5A80F045-364E-6F3B-2365-95E439B2BA6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158452" y="8055076"/>
            <a:ext cx="2858729" cy="2858729"/>
          </a:xfrm>
          <a:prstGeom prst="rect">
            <a:avLst/>
          </a:prstGeom>
        </p:spPr>
      </p:pic>
      <p:sp>
        <p:nvSpPr>
          <p:cNvPr id="11" name="Rectangle 10">
            <a:extLst>
              <a:ext uri="{FF2B5EF4-FFF2-40B4-BE49-F238E27FC236}">
                <a16:creationId xmlns:a16="http://schemas.microsoft.com/office/drawing/2014/main" id="{E41F1A4C-710F-769E-55A4-8716390C83CC}"/>
              </a:ext>
            </a:extLst>
          </p:cNvPr>
          <p:cNvSpPr/>
          <p:nvPr userDrawn="1"/>
        </p:nvSpPr>
        <p:spPr>
          <a:xfrm>
            <a:off x="1809645" y="7811852"/>
            <a:ext cx="8589916" cy="1200329"/>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24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24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r>
            <a:b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24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spTree>
    <p:extLst>
      <p:ext uri="{BB962C8B-B14F-4D97-AF65-F5344CB8AC3E}">
        <p14:creationId xmlns:p14="http://schemas.microsoft.com/office/powerpoint/2010/main" val="181048876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10/12/2024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69281781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10/12/2024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93967963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2281320F-808C-6293-E172-0D4A3B2058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7"/>
          <a:stretch/>
        </p:blipFill>
        <p:spPr>
          <a:xfrm rot="5400000">
            <a:off x="2652171" y="-2681826"/>
            <a:ext cx="6887653" cy="12192002"/>
          </a:xfrm>
          <a:prstGeom prst="rect">
            <a:avLst/>
          </a:prstGeom>
        </p:spPr>
      </p:pic>
    </p:spTree>
    <p:extLst>
      <p:ext uri="{BB962C8B-B14F-4D97-AF65-F5344CB8AC3E}">
        <p14:creationId xmlns:p14="http://schemas.microsoft.com/office/powerpoint/2010/main" val="6575995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THANH TÂM">
            <a:extLst>
              <a:ext uri="{FF2B5EF4-FFF2-40B4-BE49-F238E27FC236}">
                <a16:creationId xmlns:a16="http://schemas.microsoft.com/office/drawing/2014/main" id="{B577D888-F729-D729-C137-F2211F3CC0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06"/>
          <a:stretch/>
        </p:blipFill>
        <p:spPr>
          <a:xfrm rot="5400000">
            <a:off x="2552700" y="-2781300"/>
            <a:ext cx="7086600" cy="12192000"/>
          </a:xfrm>
          <a:prstGeom prst="rect">
            <a:avLst/>
          </a:prstGeom>
        </p:spPr>
      </p:pic>
    </p:spTree>
    <p:extLst>
      <p:ext uri="{BB962C8B-B14F-4D97-AF65-F5344CB8AC3E}">
        <p14:creationId xmlns:p14="http://schemas.microsoft.com/office/powerpoint/2010/main" val="1528824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THANH TÂM">
            <a:extLst>
              <a:ext uri="{FF2B5EF4-FFF2-40B4-BE49-F238E27FC236}">
                <a16:creationId xmlns:a16="http://schemas.microsoft.com/office/drawing/2014/main" id="{BE967E35-BB33-0F7D-59A3-B4A7B6C8F9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7"/>
          <a:stretch/>
        </p:blipFill>
        <p:spPr>
          <a:xfrm rot="5400000">
            <a:off x="2652171" y="-2681826"/>
            <a:ext cx="6887653" cy="12192002"/>
          </a:xfrm>
          <a:prstGeom prst="rect">
            <a:avLst/>
          </a:prstGeom>
        </p:spPr>
      </p:pic>
      <p:grpSp>
        <p:nvGrpSpPr>
          <p:cNvPr id="7" name="Group 6">
            <a:extLst>
              <a:ext uri="{FF2B5EF4-FFF2-40B4-BE49-F238E27FC236}">
                <a16:creationId xmlns:a16="http://schemas.microsoft.com/office/drawing/2014/main" id="{D92563C0-D3C6-CB84-A86B-C6B781FE0EBF}"/>
              </a:ext>
            </a:extLst>
          </p:cNvPr>
          <p:cNvGrpSpPr/>
          <p:nvPr userDrawn="1"/>
        </p:nvGrpSpPr>
        <p:grpSpPr>
          <a:xfrm>
            <a:off x="259654" y="263236"/>
            <a:ext cx="11646019" cy="6373091"/>
            <a:chOff x="706581" y="415636"/>
            <a:chExt cx="10958946" cy="6220691"/>
          </a:xfrm>
        </p:grpSpPr>
        <p:sp>
          <p:nvSpPr>
            <p:cNvPr id="8" name="Rectangle 7">
              <a:extLst>
                <a:ext uri="{FF2B5EF4-FFF2-40B4-BE49-F238E27FC236}">
                  <a16:creationId xmlns:a16="http://schemas.microsoft.com/office/drawing/2014/main" id="{F18637A4-BDEB-D694-9394-FCE2E554F2C2}"/>
                </a:ext>
              </a:extLst>
            </p:cNvPr>
            <p:cNvSpPr/>
            <p:nvPr/>
          </p:nvSpPr>
          <p:spPr>
            <a:xfrm>
              <a:off x="886691" y="415636"/>
              <a:ext cx="10778836" cy="6068291"/>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8D9843-2D90-D8B7-87BE-71B33374740E}"/>
                </a:ext>
              </a:extLst>
            </p:cNvPr>
            <p:cNvSpPr/>
            <p:nvPr/>
          </p:nvSpPr>
          <p:spPr>
            <a:xfrm>
              <a:off x="706581" y="568036"/>
              <a:ext cx="10778836" cy="606829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55658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6" name="Picture 15" descr="A group of kids rowing a boat&#10;&#10;Description automatically generated">
            <a:extLst>
              <a:ext uri="{FF2B5EF4-FFF2-40B4-BE49-F238E27FC236}">
                <a16:creationId xmlns:a16="http://schemas.microsoft.com/office/drawing/2014/main" id="{C05C9AF2-FB98-9298-B4A4-1CB0BB933B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1460"/>
            <a:ext cx="12192000" cy="7109460"/>
          </a:xfrm>
          <a:prstGeom prst="rect">
            <a:avLst/>
          </a:prstGeom>
        </p:spPr>
      </p:pic>
    </p:spTree>
    <p:extLst>
      <p:ext uri="{BB962C8B-B14F-4D97-AF65-F5344CB8AC3E}">
        <p14:creationId xmlns:p14="http://schemas.microsoft.com/office/powerpoint/2010/main" val="2415939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descr="A scene with trees and grass&#10;&#10;Description automatically generated">
            <a:extLst>
              <a:ext uri="{FF2B5EF4-FFF2-40B4-BE49-F238E27FC236}">
                <a16:creationId xmlns:a16="http://schemas.microsoft.com/office/drawing/2014/main" id="{37BA1796-B7A6-73CC-E398-92E721C1CD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7040880"/>
          </a:xfrm>
          <a:prstGeom prst="rect">
            <a:avLst/>
          </a:prstGeom>
        </p:spPr>
      </p:pic>
    </p:spTree>
    <p:extLst>
      <p:ext uri="{BB962C8B-B14F-4D97-AF65-F5344CB8AC3E}">
        <p14:creationId xmlns:p14="http://schemas.microsoft.com/office/powerpoint/2010/main" val="2539846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descr="A cartoon of a desert&#10;&#10;Description automatically generated">
            <a:extLst>
              <a:ext uri="{FF2B5EF4-FFF2-40B4-BE49-F238E27FC236}">
                <a16:creationId xmlns:a16="http://schemas.microsoft.com/office/drawing/2014/main" id="{50CB37CD-5406-2B0E-A1E9-8C6ED44703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0020"/>
            <a:ext cx="12192000" cy="7018020"/>
          </a:xfrm>
          <a:prstGeom prst="rect">
            <a:avLst/>
          </a:prstGeom>
        </p:spPr>
      </p:pic>
    </p:spTree>
    <p:extLst>
      <p:ext uri="{BB962C8B-B14F-4D97-AF65-F5344CB8AC3E}">
        <p14:creationId xmlns:p14="http://schemas.microsoft.com/office/powerpoint/2010/main" val="4190953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E72961-856F-74BC-9214-BDDAAA260E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7"/>
          <a:stretch/>
        </p:blipFill>
        <p:spPr>
          <a:xfrm rot="5400000">
            <a:off x="2652173" y="-2652174"/>
            <a:ext cx="6887653" cy="12192002"/>
          </a:xfrm>
          <a:prstGeom prst="rect">
            <a:avLst/>
          </a:prstGeom>
        </p:spPr>
      </p:pic>
    </p:spTree>
    <p:extLst>
      <p:ext uri="{BB962C8B-B14F-4D97-AF65-F5344CB8AC3E}">
        <p14:creationId xmlns:p14="http://schemas.microsoft.com/office/powerpoint/2010/main" val="1207800601"/>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B8E38F-6488-C911-2726-5CE3E9F9605A}"/>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9466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HANH TÂM"/>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619D8DF-FEFA-4418-BDF1-415DC95DE69B}" type="slidenum">
              <a:rPr lang="en-US" altLang="en-US" smtClean="0"/>
              <a:pPr/>
              <a:t>‹#›</a:t>
            </a:fld>
            <a:endParaRPr lang="en-US" altLang="en-US"/>
          </a:p>
        </p:txBody>
      </p:sp>
    </p:spTree>
    <p:extLst>
      <p:ext uri="{BB962C8B-B14F-4D97-AF65-F5344CB8AC3E}">
        <p14:creationId xmlns:p14="http://schemas.microsoft.com/office/powerpoint/2010/main" val="81849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3C0BB-D14E-8816-AF6B-D06C83065F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B5DE5F-BCDB-E003-EA29-5D3FE4007E1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26B8EF-F3D9-B507-B58C-41A2698A1A0F}"/>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10/12/2024</a:t>
            </a:fld>
            <a:endParaRPr lang="en-US"/>
          </a:p>
        </p:txBody>
      </p:sp>
      <p:sp>
        <p:nvSpPr>
          <p:cNvPr id="5" name="Footer Placeholder 4">
            <a:extLst>
              <a:ext uri="{FF2B5EF4-FFF2-40B4-BE49-F238E27FC236}">
                <a16:creationId xmlns:a16="http://schemas.microsoft.com/office/drawing/2014/main" id="{4C78F901-4E57-3A85-F380-E9552199A0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68E24A-0012-E186-F2C3-7BB330B86E01}"/>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14571649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EFB6E-4C8D-F3C0-27EE-98ED533D34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8C9BCAC-0C31-B1F3-2A41-2917C158447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A7032-19C9-B889-124C-EADE78B8EA05}"/>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10/12/2024</a:t>
            </a:fld>
            <a:endParaRPr lang="en-US"/>
          </a:p>
        </p:txBody>
      </p:sp>
      <p:sp>
        <p:nvSpPr>
          <p:cNvPr id="5" name="Footer Placeholder 4">
            <a:extLst>
              <a:ext uri="{FF2B5EF4-FFF2-40B4-BE49-F238E27FC236}">
                <a16:creationId xmlns:a16="http://schemas.microsoft.com/office/drawing/2014/main" id="{9B7FC9B1-2E98-7374-8DED-BE63B40DC5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DDE6AC-20E7-9EB1-1FD5-309DC5DD9148}"/>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403627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5239-3C14-B266-00F8-21159A2878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C1E130-7158-8D79-DAB7-3DCBFC566D0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FB4B39-DC91-D721-9603-DC4ACBAE595B}"/>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10/12/2024</a:t>
            </a:fld>
            <a:endParaRPr lang="en-US"/>
          </a:p>
        </p:txBody>
      </p:sp>
      <p:sp>
        <p:nvSpPr>
          <p:cNvPr id="5" name="Footer Placeholder 4">
            <a:extLst>
              <a:ext uri="{FF2B5EF4-FFF2-40B4-BE49-F238E27FC236}">
                <a16:creationId xmlns:a16="http://schemas.microsoft.com/office/drawing/2014/main" id="{1B347E9E-F713-6D4A-B03B-B4C5A5040F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8AD185-D96D-B131-6799-08B47785A983}"/>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14267749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3FC1A-757B-2BD4-595D-7C8032CC6B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DE83583-1080-CB3E-90B9-4569BF0281F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98102E-F63E-2FEB-D02C-A3F8DB855E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C677A2-4DF3-F401-0C57-50CE56C1E374}"/>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10/12/2024</a:t>
            </a:fld>
            <a:endParaRPr lang="en-US"/>
          </a:p>
        </p:txBody>
      </p:sp>
      <p:sp>
        <p:nvSpPr>
          <p:cNvPr id="6" name="Footer Placeholder 5">
            <a:extLst>
              <a:ext uri="{FF2B5EF4-FFF2-40B4-BE49-F238E27FC236}">
                <a16:creationId xmlns:a16="http://schemas.microsoft.com/office/drawing/2014/main" id="{E106A862-E633-40FE-A621-79C8557DFD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5B0CB8-FD18-C02D-5407-5B0EDF465602}"/>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11945167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08838-A6C3-F32F-0A21-F1C05EEED32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4379C63-2FC1-FA25-9B21-4F433074E21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F4C8B1-59C7-4DE8-A8F4-8621C0AA5B4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ED119C-7BD6-F565-CD62-6CA4F2B2B44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D2E1B4-61CC-ECB0-F155-92B5F9807CF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B109C8-7FF9-37FA-1D4C-E436FA994FB7}"/>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10/12/2024</a:t>
            </a:fld>
            <a:endParaRPr lang="en-US"/>
          </a:p>
        </p:txBody>
      </p:sp>
      <p:sp>
        <p:nvSpPr>
          <p:cNvPr id="8" name="Footer Placeholder 7">
            <a:extLst>
              <a:ext uri="{FF2B5EF4-FFF2-40B4-BE49-F238E27FC236}">
                <a16:creationId xmlns:a16="http://schemas.microsoft.com/office/drawing/2014/main" id="{E41984BC-FC5C-E3F7-0260-9EBC895D65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B2F6B5E-C0ED-37F0-46BD-DC45ACDCEE84}"/>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27430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33BDB-AC11-A51F-C843-BDFCD6B50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5A71FAF-3379-84A5-E733-DC9DAC1D2922}"/>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10/12/2024</a:t>
            </a:fld>
            <a:endParaRPr lang="en-US"/>
          </a:p>
        </p:txBody>
      </p:sp>
      <p:sp>
        <p:nvSpPr>
          <p:cNvPr id="4" name="Footer Placeholder 3">
            <a:extLst>
              <a:ext uri="{FF2B5EF4-FFF2-40B4-BE49-F238E27FC236}">
                <a16:creationId xmlns:a16="http://schemas.microsoft.com/office/drawing/2014/main" id="{6C81793D-3304-744E-CF87-754021DF2C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07996AD-9BA4-2A44-5086-A6FAEE118FE6}"/>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3222784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452A17-3B3C-3547-520D-038BBD42A7EF}"/>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10/12/2024</a:t>
            </a:fld>
            <a:endParaRPr lang="en-US"/>
          </a:p>
        </p:txBody>
      </p:sp>
      <p:sp>
        <p:nvSpPr>
          <p:cNvPr id="3" name="Footer Placeholder 2">
            <a:extLst>
              <a:ext uri="{FF2B5EF4-FFF2-40B4-BE49-F238E27FC236}">
                <a16:creationId xmlns:a16="http://schemas.microsoft.com/office/drawing/2014/main" id="{D780FDC5-95FD-FCE8-A0AD-D2F9F2E658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6737D32-FC3B-6048-FBA9-790F409A4B54}"/>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8168891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AA3EB-7FA8-E2BD-839B-4407243215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C5AB5A-36D1-3EE9-8048-9F2B53BC89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E266F1-C90D-B021-9DE9-510908B42E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73228-9082-7172-13D3-5071558A0B93}"/>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10/12/2024</a:t>
            </a:fld>
            <a:endParaRPr lang="en-US"/>
          </a:p>
        </p:txBody>
      </p:sp>
      <p:sp>
        <p:nvSpPr>
          <p:cNvPr id="6" name="Footer Placeholder 5">
            <a:extLst>
              <a:ext uri="{FF2B5EF4-FFF2-40B4-BE49-F238E27FC236}">
                <a16:creationId xmlns:a16="http://schemas.microsoft.com/office/drawing/2014/main" id="{88CDA58B-23A4-4384-ED2B-E96A885208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FE4C182-55A9-5843-DDE2-B124C66E53CF}"/>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36780410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6C9AE-D696-1194-9E67-F3425F3FC2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316903-C484-C846-6A31-D8707084347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7A51B3-A396-A8B4-3208-895B2C7F235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8B5BB8-DD76-D617-C122-55DBBC0ADB3B}"/>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10/12/2024</a:t>
            </a:fld>
            <a:endParaRPr lang="en-US"/>
          </a:p>
        </p:txBody>
      </p:sp>
      <p:sp>
        <p:nvSpPr>
          <p:cNvPr id="6" name="Footer Placeholder 5">
            <a:extLst>
              <a:ext uri="{FF2B5EF4-FFF2-40B4-BE49-F238E27FC236}">
                <a16:creationId xmlns:a16="http://schemas.microsoft.com/office/drawing/2014/main" id="{5CF2FA8B-15AD-5472-1F2F-84E007B2F1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E73946-75A8-C2D2-F9AB-4735C6CFD92B}"/>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16091962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C1537-179C-AF87-24A4-2481972B14F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EDDD86-3319-CB98-27A6-93514AAC63E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BDDC3-F08D-7348-B664-6F0B1745AEA1}"/>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10/12/2024</a:t>
            </a:fld>
            <a:endParaRPr lang="en-US"/>
          </a:p>
        </p:txBody>
      </p:sp>
      <p:sp>
        <p:nvSpPr>
          <p:cNvPr id="5" name="Footer Placeholder 4">
            <a:extLst>
              <a:ext uri="{FF2B5EF4-FFF2-40B4-BE49-F238E27FC236}">
                <a16:creationId xmlns:a16="http://schemas.microsoft.com/office/drawing/2014/main" id="{47DD070F-0749-8051-9BF6-E89B31050C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3E3D77-79D7-F060-722A-DAF350B6AF7F}"/>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534423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10/12/2024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277754659"/>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C2EE81-D822-DD0A-35C8-E1EC2AB5C4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AE60B4-1FBB-DCA7-5867-4F0F3624575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1E0DAF-34A4-0EBC-B887-1D8C5695BEDD}"/>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10/12/2024</a:t>
            </a:fld>
            <a:endParaRPr lang="en-US"/>
          </a:p>
        </p:txBody>
      </p:sp>
      <p:sp>
        <p:nvSpPr>
          <p:cNvPr id="5" name="Footer Placeholder 4">
            <a:extLst>
              <a:ext uri="{FF2B5EF4-FFF2-40B4-BE49-F238E27FC236}">
                <a16:creationId xmlns:a16="http://schemas.microsoft.com/office/drawing/2014/main" id="{F05975FF-2E1B-1C12-7126-58D697F84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01D2D0-7A27-2B0A-BFBC-14CA800C389C}"/>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27525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10/12/2024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79998815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10/12/2024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224651271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10/12/2024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347770569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10/12/2024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992896748"/>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10/12/2024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396375701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10/12/2024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5611259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239EE796-687A-85E3-6395-2E9341601F0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9" y="0"/>
            <a:ext cx="1557678" cy="1557678"/>
          </a:xfrm>
          <a:prstGeom prst="rect">
            <a:avLst/>
          </a:prstGeom>
        </p:spPr>
      </p:pic>
    </p:spTree>
    <p:extLst>
      <p:ext uri="{BB962C8B-B14F-4D97-AF65-F5344CB8AC3E}">
        <p14:creationId xmlns:p14="http://schemas.microsoft.com/office/powerpoint/2010/main" val="12633098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9142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62398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631AC82-A2A3-C77B-1420-0AB2F5947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8933" y="-452877"/>
            <a:ext cx="4723067" cy="73693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07BEA4E-7830-927D-2293-513F833FF486}"/>
              </a:ext>
            </a:extLst>
          </p:cNvPr>
          <p:cNvPicPr>
            <a:picLocks noChangeAspect="1"/>
          </p:cNvPicPr>
          <p:nvPr/>
        </p:nvPicPr>
        <p:blipFill>
          <a:blip r:embed="rId4"/>
          <a:stretch>
            <a:fillRect/>
          </a:stretch>
        </p:blipFill>
        <p:spPr>
          <a:xfrm>
            <a:off x="170139" y="461744"/>
            <a:ext cx="7815749" cy="6712278"/>
          </a:xfrm>
          <a:prstGeom prst="rect">
            <a:avLst/>
          </a:prstGeom>
        </p:spPr>
      </p:pic>
    </p:spTree>
    <p:extLst>
      <p:ext uri="{BB962C8B-B14F-4D97-AF65-F5344CB8AC3E}">
        <p14:creationId xmlns:p14="http://schemas.microsoft.com/office/powerpoint/2010/main" val="27764177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EBA7E89-5A01-98F9-F4B6-198219915741}"/>
              </a:ext>
            </a:extLst>
          </p:cNvPr>
          <p:cNvGrpSpPr/>
          <p:nvPr/>
        </p:nvGrpSpPr>
        <p:grpSpPr>
          <a:xfrm>
            <a:off x="457200" y="599878"/>
            <a:ext cx="10708640" cy="1259402"/>
            <a:chOff x="3317309" y="3496366"/>
            <a:chExt cx="5960444" cy="769039"/>
          </a:xfrm>
          <a:solidFill>
            <a:srgbClr val="C5F6C5"/>
          </a:solidFill>
        </p:grpSpPr>
        <p:sp>
          <p:nvSpPr>
            <p:cNvPr id="11" name="Rounded Rectangle 19">
              <a:extLst>
                <a:ext uri="{FF2B5EF4-FFF2-40B4-BE49-F238E27FC236}">
                  <a16:creationId xmlns:a16="http://schemas.microsoft.com/office/drawing/2014/main" id="{AB772DC8-2DF4-EEBC-8B55-0CB4EFF297D6}"/>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TextBox 11">
              <a:extLst>
                <a:ext uri="{FF2B5EF4-FFF2-40B4-BE49-F238E27FC236}">
                  <a16:creationId xmlns:a16="http://schemas.microsoft.com/office/drawing/2014/main" id="{2C3B3EEC-71AA-C82B-254A-62E588FB30E0}"/>
                </a:ext>
              </a:extLst>
            </p:cNvPr>
            <p:cNvSpPr txBox="1"/>
            <p:nvPr/>
          </p:nvSpPr>
          <p:spPr>
            <a:xfrm>
              <a:off x="3317309" y="3559017"/>
              <a:ext cx="5960444" cy="657790"/>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thông</a:t>
              </a:r>
              <a:r>
                <a:rPr lang="en-US" sz="3200" b="1" dirty="0">
                  <a:latin typeface="Cambria" panose="02040503050406030204" pitchFamily="18" charset="0"/>
                  <a:ea typeface="Cambria" panose="02040503050406030204" pitchFamily="18" charset="0"/>
                </a:rPr>
                <a:t> tin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hỏi</a:t>
              </a:r>
              <a:r>
                <a:rPr lang="en-US" sz="3200" b="1" dirty="0">
                  <a:latin typeface="Cambria" panose="02040503050406030204" pitchFamily="18" charset="0"/>
                  <a:ea typeface="Cambria" panose="02040503050406030204" pitchFamily="18" charset="0"/>
                </a:rPr>
                <a:t>:</a:t>
              </a:r>
            </a:p>
            <a:p>
              <a:pPr algn="ct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Nêu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một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nét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chính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lịch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Việt</a:t>
              </a:r>
              <a:r>
                <a:rPr lang="en-US" sz="3200" b="1" dirty="0">
                  <a:latin typeface="Cambria" panose="02040503050406030204" pitchFamily="18" charset="0"/>
                  <a:ea typeface="Cambria" panose="02040503050406030204" pitchFamily="18" charset="0"/>
                </a:rPr>
                <a:t> Nam </a:t>
              </a:r>
              <a:r>
                <a:rPr lang="en-US" sz="3200" b="1" dirty="0" err="1">
                  <a:latin typeface="Cambria" panose="02040503050406030204" pitchFamily="18" charset="0"/>
                  <a:ea typeface="Cambria" panose="02040503050406030204" pitchFamily="18" charset="0"/>
                </a:rPr>
                <a:t>Triều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Hậu</a:t>
              </a:r>
              <a:r>
                <a:rPr lang="en-US" sz="3200" b="1" dirty="0">
                  <a:latin typeface="Cambria" panose="02040503050406030204" pitchFamily="18" charset="0"/>
                  <a:ea typeface="Cambria" panose="02040503050406030204" pitchFamily="18" charset="0"/>
                </a:rPr>
                <a:t> Lê.</a:t>
              </a:r>
            </a:p>
          </p:txBody>
        </p:sp>
      </p:grpSp>
      <p:pic>
        <p:nvPicPr>
          <p:cNvPr id="18" name="Picture 17">
            <a:extLst>
              <a:ext uri="{FF2B5EF4-FFF2-40B4-BE49-F238E27FC236}">
                <a16:creationId xmlns:a16="http://schemas.microsoft.com/office/drawing/2014/main" id="{F58C0978-80D4-031D-D18B-74E7D28D160C}"/>
              </a:ext>
            </a:extLst>
          </p:cNvPr>
          <p:cNvPicPr>
            <a:picLocks noChangeAspect="1"/>
          </p:cNvPicPr>
          <p:nvPr/>
        </p:nvPicPr>
        <p:blipFill>
          <a:blip r:embed="rId2"/>
          <a:stretch>
            <a:fillRect/>
          </a:stretch>
        </p:blipFill>
        <p:spPr>
          <a:xfrm>
            <a:off x="467677" y="2486342"/>
            <a:ext cx="11134725" cy="2657475"/>
          </a:xfrm>
          <a:prstGeom prst="rect">
            <a:avLst/>
          </a:prstGeom>
        </p:spPr>
      </p:pic>
    </p:spTree>
    <p:extLst>
      <p:ext uri="{BB962C8B-B14F-4D97-AF65-F5344CB8AC3E}">
        <p14:creationId xmlns:p14="http://schemas.microsoft.com/office/powerpoint/2010/main" val="39363374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BF7ECE9-CD1F-15C2-F04F-4D7BF12B0B55}"/>
              </a:ext>
            </a:extLst>
          </p:cNvPr>
          <p:cNvSpPr txBox="1"/>
          <p:nvPr/>
        </p:nvSpPr>
        <p:spPr>
          <a:xfrm>
            <a:off x="642996" y="1141524"/>
            <a:ext cx="11132444" cy="4524315"/>
          </a:xfrm>
          <a:prstGeom prst="rect">
            <a:avLst/>
          </a:prstGeom>
          <a:solidFill>
            <a:schemeClr val="accent6">
              <a:lumMod val="20000"/>
              <a:lumOff val="80000"/>
            </a:schemeClr>
          </a:solidFill>
        </p:spPr>
        <p:txBody>
          <a:bodyPr wrap="square">
            <a:spAutoFit/>
          </a:bodyPr>
          <a:lstStyle/>
          <a:p>
            <a:pPr lvl="0" algn="just"/>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 Chính trị:</a:t>
            </a:r>
          </a:p>
          <a:p>
            <a:pPr marL="571500" lvl="0" indent="-571500" algn="just">
              <a:buFont typeface="Arial" panose="020B0604020202020204" pitchFamily="34" charset="0"/>
              <a:buChar char="•"/>
            </a:pP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Năm 1428, Lê Lợi lên ngôi, lập ra Triều Hậu lê, khôi phục Quốc hiệu Đại Việt, đóng đô ở Đông Kinh (Thăng Long). </a:t>
            </a:r>
          </a:p>
          <a:p>
            <a:pPr marL="571500" lvl="0" indent="-571500" algn="just">
              <a:buFont typeface="Arial" panose="020B0604020202020204" pitchFamily="34" charset="0"/>
              <a:buChar char="•"/>
            </a:pP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Nhà nước được tổ chức quy củ, chặt chẽ.. </a:t>
            </a:r>
          </a:p>
          <a:p>
            <a:pPr marL="571500" lvl="0" indent="-571500" algn="just">
              <a:buFont typeface="Arial" panose="020B0604020202020204" pitchFamily="34" charset="0"/>
              <a:buChar char="•"/>
            </a:pP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Vua Lê Thánh Tông chú trọng bảo vệ biên cương, mở mang bờ cõi, cho vẽ Hồng Đức bản đồ, ban hành bộ Quốc triều hình luật... </a:t>
            </a:r>
          </a:p>
        </p:txBody>
      </p:sp>
    </p:spTree>
    <p:extLst>
      <p:ext uri="{BB962C8B-B14F-4D97-AF65-F5344CB8AC3E}">
        <p14:creationId xmlns:p14="http://schemas.microsoft.com/office/powerpoint/2010/main" val="12596837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BF7ECE9-CD1F-15C2-F04F-4D7BF12B0B55}"/>
              </a:ext>
            </a:extLst>
          </p:cNvPr>
          <p:cNvSpPr txBox="1"/>
          <p:nvPr/>
        </p:nvSpPr>
        <p:spPr>
          <a:xfrm>
            <a:off x="551556" y="1923844"/>
            <a:ext cx="11132444" cy="2862322"/>
          </a:xfrm>
          <a:prstGeom prst="rect">
            <a:avLst/>
          </a:prstGeom>
          <a:solidFill>
            <a:schemeClr val="accent6">
              <a:lumMod val="20000"/>
              <a:lumOff val="80000"/>
            </a:schemeClr>
          </a:solidFill>
        </p:spPr>
        <p:txBody>
          <a:bodyPr wrap="square">
            <a:spAutoFit/>
          </a:bodyPr>
          <a:lstStyle/>
          <a:p>
            <a:pPr lvl="0" algn="just"/>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 Kinh tế:</a:t>
            </a:r>
          </a:p>
          <a:p>
            <a:pPr marL="571500" lvl="0" indent="-571500" algn="just">
              <a:buFont typeface="Arial" panose="020B0604020202020204" pitchFamily="34" charset="0"/>
              <a:buChar char="•"/>
            </a:pP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Đặc biệt coi trọng và khuyến khích phát triển nông nghiệp. </a:t>
            </a:r>
          </a:p>
          <a:p>
            <a:pPr marL="571500" lvl="0" indent="-571500" algn="just">
              <a:buFont typeface="Arial" panose="020B0604020202020204" pitchFamily="34" charset="0"/>
              <a:buChar char="•"/>
            </a:pP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Đời sống nhân dân ổn định, đất nước ngày càng thịnh đạt. </a:t>
            </a:r>
          </a:p>
        </p:txBody>
      </p:sp>
    </p:spTree>
    <p:extLst>
      <p:ext uri="{BB962C8B-B14F-4D97-AF65-F5344CB8AC3E}">
        <p14:creationId xmlns:p14="http://schemas.microsoft.com/office/powerpoint/2010/main" val="8261582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BF7ECE9-CD1F-15C2-F04F-4D7BF12B0B55}"/>
              </a:ext>
            </a:extLst>
          </p:cNvPr>
          <p:cNvSpPr txBox="1"/>
          <p:nvPr/>
        </p:nvSpPr>
        <p:spPr>
          <a:xfrm>
            <a:off x="642996" y="1141524"/>
            <a:ext cx="11132444" cy="4401205"/>
          </a:xfrm>
          <a:prstGeom prst="rect">
            <a:avLst/>
          </a:prstGeom>
          <a:solidFill>
            <a:schemeClr val="accent6">
              <a:lumMod val="20000"/>
              <a:lumOff val="80000"/>
            </a:schemeClr>
          </a:solidFill>
        </p:spPr>
        <p:txBody>
          <a:bodyPr wrap="square">
            <a:spAutoFit/>
          </a:bodyPr>
          <a:lstStyle/>
          <a:p>
            <a:pPr lvl="0" algn="just"/>
            <a:r>
              <a:rPr lang="vi-VN" sz="2800" b="1" dirty="0">
                <a:solidFill>
                  <a:srgbClr val="202124"/>
                </a:solidFill>
                <a:latin typeface="Cambria" panose="02040503050406030204" pitchFamily="18" charset="0"/>
                <a:ea typeface="Cambria" panose="02040503050406030204" pitchFamily="18" charset="0"/>
                <a:cs typeface="Arial" panose="020B0604020202020204" pitchFamily="34" charset="0"/>
              </a:rPr>
              <a:t>+ Văn hóa, xã hội: </a:t>
            </a:r>
          </a:p>
          <a:p>
            <a:pPr marL="342900" lvl="0" indent="-342900" algn="just">
              <a:buFont typeface="Arial" panose="020B0604020202020204" pitchFamily="34" charset="0"/>
              <a:buChar char="•"/>
            </a:pPr>
            <a:r>
              <a:rPr lang="vi-VN" sz="2800" b="1" dirty="0">
                <a:solidFill>
                  <a:srgbClr val="202124"/>
                </a:solidFill>
                <a:latin typeface="Cambria" panose="02040503050406030204" pitchFamily="18" charset="0"/>
                <a:ea typeface="Cambria" panose="02040503050406030204" pitchFamily="18" charset="0"/>
                <a:cs typeface="Arial" panose="020B0604020202020204" pitchFamily="34" charset="0"/>
              </a:rPr>
              <a:t>Tổ chức đều đặn các khoa thi tiến sĩ để tuyển chọn quan lại.</a:t>
            </a:r>
          </a:p>
          <a:p>
            <a:pPr marL="342900" lvl="0" indent="-342900" algn="just">
              <a:buFont typeface="Arial" panose="020B0604020202020204" pitchFamily="34" charset="0"/>
              <a:buChar char="•"/>
            </a:pPr>
            <a:r>
              <a:rPr lang="vi-VN" sz="2800" b="1" dirty="0">
                <a:solidFill>
                  <a:srgbClr val="202124"/>
                </a:solidFill>
                <a:latin typeface="Cambria" panose="02040503050406030204" pitchFamily="18" charset="0"/>
                <a:ea typeface="Cambria" panose="02040503050406030204" pitchFamily="18" charset="0"/>
                <a:cs typeface="Arial" panose="020B0604020202020204" pitchFamily="34" charset="0"/>
              </a:rPr>
              <a:t>Lập bia đá ở Văn Miếu – Quốc Tử Giám để vinh danh những người đỗ đạt. </a:t>
            </a:r>
          </a:p>
          <a:p>
            <a:pPr marL="342900" lvl="0" indent="-342900" algn="just">
              <a:buFont typeface="Arial" panose="020B0604020202020204" pitchFamily="34" charset="0"/>
              <a:buChar char="•"/>
            </a:pPr>
            <a:r>
              <a:rPr lang="vi-VN" sz="2800" b="1" dirty="0">
                <a:solidFill>
                  <a:srgbClr val="202124"/>
                </a:solidFill>
                <a:latin typeface="Cambria" panose="02040503050406030204" pitchFamily="18" charset="0"/>
                <a:ea typeface="Cambria" panose="02040503050406030204" pitchFamily="18" charset="0"/>
                <a:cs typeface="Arial" panose="020B0604020202020204" pitchFamily="34" charset="0"/>
              </a:rPr>
              <a:t>Văn học và khoa học đạt nhiều thành tựu với các tác giả tiêu biểu như: Nguyễn Trãi, Ngô Sĩ Liên, Lương Thế Vinh...</a:t>
            </a:r>
          </a:p>
          <a:p>
            <a:pPr marL="342900" lvl="0" indent="-342900" algn="just">
              <a:buFont typeface="Arial" panose="020B0604020202020204" pitchFamily="34" charset="0"/>
              <a:buChar char="•"/>
            </a:pPr>
            <a:r>
              <a:rPr lang="vi-VN" sz="2800" b="1" dirty="0">
                <a:solidFill>
                  <a:srgbClr val="202124"/>
                </a:solidFill>
                <a:latin typeface="Cambria" panose="02040503050406030204" pitchFamily="18" charset="0"/>
                <a:ea typeface="Cambria" panose="02040503050406030204" pitchFamily="18" charset="0"/>
                <a:cs typeface="Arial" panose="020B0604020202020204" pitchFamily="34" charset="0"/>
              </a:rPr>
              <a:t>Đóng góp của trạng nguyên Nguyễn Hiền: giải nguy cho nước ta khi đón tiếp sứ giả, hiến nhiều kế sách hay giúp vua trị nước.</a:t>
            </a:r>
          </a:p>
          <a:p>
            <a:pPr marL="342900" lvl="0" indent="-342900" algn="just">
              <a:buFont typeface="Arial" panose="020B0604020202020204" pitchFamily="34" charset="0"/>
              <a:buChar char="•"/>
            </a:pPr>
            <a:r>
              <a:rPr lang="vi-VN" sz="2800" b="1" dirty="0">
                <a:solidFill>
                  <a:srgbClr val="202124"/>
                </a:solidFill>
                <a:latin typeface="Cambria" panose="02040503050406030204" pitchFamily="18" charset="0"/>
                <a:ea typeface="Cambria" panose="02040503050406030204" pitchFamily="18" charset="0"/>
                <a:cs typeface="Arial" panose="020B0604020202020204" pitchFamily="34" charset="0"/>
              </a:rPr>
              <a:t>Đóng góp của thầy Chu Văn An: dạy dỗ, bồi dưỡng ra nhiều thế hệ nhân tài cho quốc gia.</a:t>
            </a:r>
          </a:p>
        </p:txBody>
      </p:sp>
    </p:spTree>
    <p:extLst>
      <p:ext uri="{BB962C8B-B14F-4D97-AF65-F5344CB8AC3E}">
        <p14:creationId xmlns:p14="http://schemas.microsoft.com/office/powerpoint/2010/main" val="34304005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631AC82-A2A3-C77B-1420-0AB2F5947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8933" y="-452877"/>
            <a:ext cx="4723067" cy="73693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with a black background&#10;&#10;Description automatically generated">
            <a:extLst>
              <a:ext uri="{FF2B5EF4-FFF2-40B4-BE49-F238E27FC236}">
                <a16:creationId xmlns:a16="http://schemas.microsoft.com/office/drawing/2014/main" id="{B5A94539-C15B-DD8B-C61B-7DF30B6516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447" y="1282929"/>
            <a:ext cx="8315665" cy="6425741"/>
          </a:xfrm>
          <a:prstGeom prst="rect">
            <a:avLst/>
          </a:prstGeom>
        </p:spPr>
      </p:pic>
    </p:spTree>
    <p:extLst>
      <p:ext uri="{BB962C8B-B14F-4D97-AF65-F5344CB8AC3E}">
        <p14:creationId xmlns:p14="http://schemas.microsoft.com/office/powerpoint/2010/main" val="28648754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wearing a backpack&#10;&#10;Description automatically generated">
            <a:extLst>
              <a:ext uri="{FF2B5EF4-FFF2-40B4-BE49-F238E27FC236}">
                <a16:creationId xmlns:a16="http://schemas.microsoft.com/office/drawing/2014/main" id="{768CFD33-0414-DD37-D4E7-512CFB851B8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03035" y="2152562"/>
            <a:ext cx="2787933" cy="4496070"/>
          </a:xfrm>
          <a:prstGeom prst="rect">
            <a:avLst/>
          </a:prstGeom>
        </p:spPr>
      </p:pic>
      <p:sp>
        <p:nvSpPr>
          <p:cNvPr id="3" name="Speech Bubble: Oval 2">
            <a:extLst>
              <a:ext uri="{FF2B5EF4-FFF2-40B4-BE49-F238E27FC236}">
                <a16:creationId xmlns:a16="http://schemas.microsoft.com/office/drawing/2014/main" id="{0F9A5A76-10C3-3FB0-75BE-1D105BFAD454}"/>
              </a:ext>
            </a:extLst>
          </p:cNvPr>
          <p:cNvSpPr/>
          <p:nvPr/>
        </p:nvSpPr>
        <p:spPr>
          <a:xfrm>
            <a:off x="3454400" y="181442"/>
            <a:ext cx="8274061" cy="1776423"/>
          </a:xfrm>
          <a:prstGeom prst="wedgeEllipseCallout">
            <a:avLst>
              <a:gd name="adj1" fmla="val 30716"/>
              <a:gd name="adj2" fmla="val 67203"/>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ysClr val="windowText" lastClr="000000"/>
                </a:solidFill>
                <a:latin typeface="Arial" panose="020B0604020202020204" pitchFamily="34" charset="0"/>
                <a:cs typeface="Arial" panose="020B0604020202020204" pitchFamily="34" charset="0"/>
              </a:rPr>
              <a:t>Thi</a:t>
            </a:r>
            <a:r>
              <a:rPr lang="en-US" sz="5400" b="1" dirty="0">
                <a:solidFill>
                  <a:sysClr val="windowText" lastClr="000000"/>
                </a:solidFill>
                <a:latin typeface="Arial" panose="020B0604020202020204" pitchFamily="34" charset="0"/>
                <a:cs typeface="Arial" panose="020B0604020202020204" pitchFamily="34" charset="0"/>
              </a:rPr>
              <a:t> </a:t>
            </a:r>
            <a:r>
              <a:rPr lang="en-US" sz="5400" b="1" dirty="0" err="1">
                <a:solidFill>
                  <a:sysClr val="windowText" lastClr="000000"/>
                </a:solidFill>
                <a:latin typeface="Arial" panose="020B0604020202020204" pitchFamily="34" charset="0"/>
                <a:cs typeface="Arial" panose="020B0604020202020204" pitchFamily="34" charset="0"/>
              </a:rPr>
              <a:t>kể</a:t>
            </a:r>
            <a:r>
              <a:rPr lang="en-US" sz="5400" b="1" dirty="0">
                <a:solidFill>
                  <a:sysClr val="windowText" lastClr="000000"/>
                </a:solidFill>
                <a:latin typeface="Arial" panose="020B0604020202020204" pitchFamily="34" charset="0"/>
                <a:cs typeface="Arial" panose="020B0604020202020204" pitchFamily="34" charset="0"/>
              </a:rPr>
              <a:t> </a:t>
            </a:r>
            <a:r>
              <a:rPr lang="en-US" sz="5400" b="1" dirty="0" err="1">
                <a:solidFill>
                  <a:sysClr val="windowText" lastClr="000000"/>
                </a:solidFill>
                <a:latin typeface="Arial" panose="020B0604020202020204" pitchFamily="34" charset="0"/>
                <a:cs typeface="Arial" panose="020B0604020202020204" pitchFamily="34" charset="0"/>
              </a:rPr>
              <a:t>chuyện</a:t>
            </a:r>
            <a:r>
              <a:rPr lang="en-US" sz="5400" b="1" dirty="0">
                <a:solidFill>
                  <a:sysClr val="windowText" lastClr="000000"/>
                </a:solidFill>
                <a:latin typeface="Arial" panose="020B0604020202020204" pitchFamily="34" charset="0"/>
                <a:cs typeface="Arial" panose="020B0604020202020204" pitchFamily="34" charset="0"/>
              </a:rPr>
              <a:t> </a:t>
            </a:r>
            <a:r>
              <a:rPr lang="en-US" sz="5400" b="1" dirty="0" err="1">
                <a:solidFill>
                  <a:sysClr val="windowText" lastClr="000000"/>
                </a:solidFill>
                <a:latin typeface="Arial" panose="020B0604020202020204" pitchFamily="34" charset="0"/>
                <a:cs typeface="Arial" panose="020B0604020202020204" pitchFamily="34" charset="0"/>
              </a:rPr>
              <a:t>lịch</a:t>
            </a:r>
            <a:r>
              <a:rPr lang="en-US" sz="5400" b="1" dirty="0">
                <a:solidFill>
                  <a:sysClr val="windowText" lastClr="000000"/>
                </a:solidFill>
                <a:latin typeface="Arial" panose="020B0604020202020204" pitchFamily="34" charset="0"/>
                <a:cs typeface="Arial" panose="020B0604020202020204" pitchFamily="34" charset="0"/>
              </a:rPr>
              <a:t> </a:t>
            </a:r>
            <a:r>
              <a:rPr lang="en-US" sz="5400" b="1" dirty="0" err="1">
                <a:solidFill>
                  <a:sysClr val="windowText" lastClr="000000"/>
                </a:solidFill>
                <a:latin typeface="Arial" panose="020B0604020202020204" pitchFamily="34" charset="0"/>
                <a:cs typeface="Arial" panose="020B0604020202020204" pitchFamily="34" charset="0"/>
              </a:rPr>
              <a:t>sử</a:t>
            </a:r>
            <a:endParaRPr lang="en-US" sz="5400" b="1" dirty="0">
              <a:solidFill>
                <a:sysClr val="windowText" lastClr="00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9440B10-9E47-E2F0-2371-4DBF3F7EA3B5}"/>
              </a:ext>
            </a:extLst>
          </p:cNvPr>
          <p:cNvSpPr txBox="1"/>
          <p:nvPr/>
        </p:nvSpPr>
        <p:spPr>
          <a:xfrm>
            <a:off x="670560" y="2316720"/>
            <a:ext cx="7620000" cy="3046988"/>
          </a:xfrm>
          <a:prstGeom prst="rect">
            <a:avLst/>
          </a:prstGeom>
          <a:solidFill>
            <a:schemeClr val="accent2">
              <a:lumMod val="20000"/>
              <a:lumOff val="80000"/>
            </a:schemeClr>
          </a:solidFill>
        </p:spPr>
        <p:txBody>
          <a:bodyPr wrap="square">
            <a:spAutoFit/>
          </a:bodyPr>
          <a:lstStyle/>
          <a:p>
            <a:pPr algn="just"/>
            <a:r>
              <a:rPr lang="vi-VN" sz="3200" b="1" dirty="0">
                <a:solidFill>
                  <a:srgbClr val="202124"/>
                </a:solidFill>
                <a:latin typeface="Cambria" panose="02040503050406030204" pitchFamily="18" charset="0"/>
                <a:ea typeface="Cambria" panose="02040503050406030204" pitchFamily="18" charset="0"/>
              </a:rPr>
              <a:t>- Hình thức thi: </a:t>
            </a:r>
            <a:r>
              <a:rPr lang="vi-VN" sz="3200" dirty="0">
                <a:solidFill>
                  <a:srgbClr val="202124"/>
                </a:solidFill>
                <a:latin typeface="Cambria" panose="02040503050406030204" pitchFamily="18" charset="0"/>
                <a:ea typeface="Cambria" panose="02040503050406030204" pitchFamily="18" charset="0"/>
              </a:rPr>
              <a:t>thi theo nhóm, mỗi nhóm đại diện 1 bạn tham gia.</a:t>
            </a:r>
          </a:p>
          <a:p>
            <a:pPr algn="just"/>
            <a:r>
              <a:rPr lang="vi-VN" sz="3200" b="1" dirty="0">
                <a:solidFill>
                  <a:srgbClr val="202124"/>
                </a:solidFill>
                <a:latin typeface="Cambria" panose="02040503050406030204" pitchFamily="18" charset="0"/>
                <a:ea typeface="Cambria" panose="02040503050406030204" pitchFamily="18" charset="0"/>
              </a:rPr>
              <a:t>- Nội dung: </a:t>
            </a:r>
            <a:r>
              <a:rPr lang="vi-VN" sz="3200" dirty="0">
                <a:solidFill>
                  <a:srgbClr val="202124"/>
                </a:solidFill>
                <a:latin typeface="Cambria" panose="02040503050406030204" pitchFamily="18" charset="0"/>
                <a:ea typeface="Cambria" panose="02040503050406030204" pitchFamily="18" charset="0"/>
              </a:rPr>
              <a:t>chọn 1 trong 2 câu chuyện:</a:t>
            </a:r>
          </a:p>
          <a:p>
            <a:pPr algn="just"/>
            <a:r>
              <a:rPr lang="vi-VN" sz="3200" b="1" dirty="0">
                <a:solidFill>
                  <a:srgbClr val="202124"/>
                </a:solidFill>
                <a:latin typeface="Cambria" panose="02040503050406030204" pitchFamily="18" charset="0"/>
                <a:ea typeface="Cambria" panose="02040503050406030204" pitchFamily="18" charset="0"/>
              </a:rPr>
              <a:t>+ Lê Thánh Tông – Nhà chính trị tài ba.</a:t>
            </a:r>
          </a:p>
          <a:p>
            <a:pPr algn="just"/>
            <a:r>
              <a:rPr lang="vi-VN" sz="3200" b="1" dirty="0">
                <a:solidFill>
                  <a:srgbClr val="202124"/>
                </a:solidFill>
                <a:latin typeface="Cambria" panose="02040503050406030204" pitchFamily="18" charset="0"/>
                <a:ea typeface="Cambria" panose="02040503050406030204" pitchFamily="18" charset="0"/>
              </a:rPr>
              <a:t>+ Trạng Lường Lương Thế Vinh.</a:t>
            </a:r>
          </a:p>
          <a:p>
            <a:pPr algn="just"/>
            <a:r>
              <a:rPr lang="vi-VN" sz="3200" b="1" dirty="0">
                <a:solidFill>
                  <a:srgbClr val="202124"/>
                </a:solidFill>
                <a:latin typeface="Cambria" panose="02040503050406030204" pitchFamily="18" charset="0"/>
                <a:ea typeface="Cambria" panose="02040503050406030204" pitchFamily="18" charset="0"/>
              </a:rPr>
              <a:t>+ Trận Chi Lăng</a:t>
            </a:r>
          </a:p>
        </p:txBody>
      </p:sp>
    </p:spTree>
    <p:extLst>
      <p:ext uri="{BB962C8B-B14F-4D97-AF65-F5344CB8AC3E}">
        <p14:creationId xmlns:p14="http://schemas.microsoft.com/office/powerpoint/2010/main" val="371358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iếng Việt 2  Thần đồng Lương Thế Vinh_v720P">
            <a:hlinkClick r:id="" action="ppaction://media"/>
            <a:extLst>
              <a:ext uri="{FF2B5EF4-FFF2-40B4-BE49-F238E27FC236}">
                <a16:creationId xmlns:a16="http://schemas.microsoft.com/office/drawing/2014/main" id="{3AD6BEC2-364D-EAC0-5FA4-7C8729988121}"/>
              </a:ext>
            </a:extLst>
          </p:cNvPr>
          <p:cNvPicPr>
            <a:picLocks noChangeAspect="1"/>
          </p:cNvPicPr>
          <p:nvPr>
            <a:videoFile r:link="rId1"/>
            <p:extLst>
              <p:ext uri="{DAA4B4D4-6D71-4841-9C94-3DE7FCFB9230}">
                <p14:media xmlns:p14="http://schemas.microsoft.com/office/powerpoint/2010/main" r:embed="rId2">
                  <p14:trim st="7054"/>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5529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9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wearing a backpack&#10;&#10;Description automatically generated">
            <a:extLst>
              <a:ext uri="{FF2B5EF4-FFF2-40B4-BE49-F238E27FC236}">
                <a16:creationId xmlns:a16="http://schemas.microsoft.com/office/drawing/2014/main" id="{768CFD33-0414-DD37-D4E7-512CFB851B8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03035" y="2152562"/>
            <a:ext cx="2787933" cy="4496070"/>
          </a:xfrm>
          <a:prstGeom prst="rect">
            <a:avLst/>
          </a:prstGeom>
        </p:spPr>
      </p:pic>
      <p:sp>
        <p:nvSpPr>
          <p:cNvPr id="3" name="Speech Bubble: Oval 2">
            <a:extLst>
              <a:ext uri="{FF2B5EF4-FFF2-40B4-BE49-F238E27FC236}">
                <a16:creationId xmlns:a16="http://schemas.microsoft.com/office/drawing/2014/main" id="{0F9A5A76-10C3-3FB0-75BE-1D105BFAD454}"/>
              </a:ext>
            </a:extLst>
          </p:cNvPr>
          <p:cNvSpPr/>
          <p:nvPr/>
        </p:nvSpPr>
        <p:spPr>
          <a:xfrm>
            <a:off x="2489200" y="181442"/>
            <a:ext cx="9239261" cy="1776423"/>
          </a:xfrm>
          <a:prstGeom prst="wedgeEllipseCallout">
            <a:avLst>
              <a:gd name="adj1" fmla="val 30716"/>
              <a:gd name="adj2" fmla="val 67203"/>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ysClr val="windowText" lastClr="000000"/>
                </a:solidFill>
                <a:cs typeface="Arial" panose="020B0604020202020204" pitchFamily="34" charset="0"/>
              </a:rPr>
              <a:t>Em thấy Lương Thế Vinh là người như thế nào? </a:t>
            </a:r>
            <a:endPar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9440B10-9E47-E2F0-2371-4DBF3F7EA3B5}"/>
              </a:ext>
            </a:extLst>
          </p:cNvPr>
          <p:cNvSpPr txBox="1"/>
          <p:nvPr/>
        </p:nvSpPr>
        <p:spPr>
          <a:xfrm>
            <a:off x="670560" y="2316720"/>
            <a:ext cx="7620000" cy="2677656"/>
          </a:xfrm>
          <a:prstGeom prst="rect">
            <a:avLst/>
          </a:prstGeom>
          <a:solidFill>
            <a:schemeClr val="accent2">
              <a:lumMod val="20000"/>
              <a:lumOff val="80000"/>
            </a:schemeClr>
          </a:solidFill>
        </p:spPr>
        <p:txBody>
          <a:bodyPr wrap="square">
            <a:spAutoFit/>
          </a:bodyPr>
          <a:lstStyle/>
          <a:p>
            <a:pPr lvl="0" algn="just"/>
            <a:r>
              <a:rPr lang="vi-VN" sz="2800" b="1" dirty="0">
                <a:solidFill>
                  <a:srgbClr val="202124"/>
                </a:solidFill>
                <a:latin typeface="Cambria" panose="02040503050406030204" pitchFamily="18" charset="0"/>
                <a:ea typeface="Cambria" panose="02040503050406030204" pitchFamily="18" charset="0"/>
              </a:rPr>
              <a:t>Lương Thế Vinh có tư chất thông minh từ bé. Khi quả bưởi rơi xuống hố sâu, cậu đã biết cách nhờ vào quy luật nổi lên của sự vật khi ở trong nước đã giúp bà cụ lấy lại quả bưởi một cách dễ dàng. Không những thế cậu còn là một cậu bé ngoan, lễ phép và tốt bụng. </a:t>
            </a:r>
            <a:endParaRPr kumimoji="0" lang="vi-VN"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98437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wearing a backpack&#10;&#10;Description automatically generated">
            <a:extLst>
              <a:ext uri="{FF2B5EF4-FFF2-40B4-BE49-F238E27FC236}">
                <a16:creationId xmlns:a16="http://schemas.microsoft.com/office/drawing/2014/main" id="{768CFD33-0414-DD37-D4E7-512CFB851B8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03035" y="2152562"/>
            <a:ext cx="2787933" cy="4496070"/>
          </a:xfrm>
          <a:prstGeom prst="rect">
            <a:avLst/>
          </a:prstGeom>
        </p:spPr>
      </p:pic>
      <p:sp>
        <p:nvSpPr>
          <p:cNvPr id="3" name="Speech Bubble: Oval 2">
            <a:extLst>
              <a:ext uri="{FF2B5EF4-FFF2-40B4-BE49-F238E27FC236}">
                <a16:creationId xmlns:a16="http://schemas.microsoft.com/office/drawing/2014/main" id="{0F9A5A76-10C3-3FB0-75BE-1D105BFAD454}"/>
              </a:ext>
            </a:extLst>
          </p:cNvPr>
          <p:cNvSpPr/>
          <p:nvPr/>
        </p:nvSpPr>
        <p:spPr>
          <a:xfrm>
            <a:off x="2489200" y="181442"/>
            <a:ext cx="9239261" cy="1776423"/>
          </a:xfrm>
          <a:prstGeom prst="wedgeEllipseCallout">
            <a:avLst>
              <a:gd name="adj1" fmla="val 30716"/>
              <a:gd name="adj2" fmla="val 67203"/>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ysClr val="windowText" lastClr="000000"/>
                </a:solidFill>
                <a:cs typeface="Arial" panose="020B0604020202020204" pitchFamily="34" charset="0"/>
              </a:rPr>
              <a:t>Từ câu chuyện trên, em rút ra được bài học gì cho bản thân? </a:t>
            </a:r>
            <a:endPar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69440B10-9E47-E2F0-2371-4DBF3F7EA3B5}"/>
              </a:ext>
            </a:extLst>
          </p:cNvPr>
          <p:cNvSpPr txBox="1"/>
          <p:nvPr/>
        </p:nvSpPr>
        <p:spPr>
          <a:xfrm>
            <a:off x="670560" y="2316720"/>
            <a:ext cx="7620000" cy="3170099"/>
          </a:xfrm>
          <a:prstGeom prst="rect">
            <a:avLst/>
          </a:prstGeom>
          <a:solidFill>
            <a:schemeClr val="accent2">
              <a:lumMod val="20000"/>
              <a:lumOff val="80000"/>
            </a:schemeClr>
          </a:solidFill>
        </p:spPr>
        <p:txBody>
          <a:bodyPr wrap="square">
            <a:spAutoFit/>
          </a:bodyPr>
          <a:lstStyle/>
          <a:p>
            <a:pPr lvl="0" algn="just"/>
            <a:r>
              <a:rPr lang="vi-VN" sz="4000" b="1" dirty="0">
                <a:solidFill>
                  <a:srgbClr val="202124"/>
                </a:solidFill>
                <a:latin typeface="Cambria" panose="02040503050406030204" pitchFamily="18" charset="0"/>
                <a:ea typeface="Cambria" panose="02040503050406030204" pitchFamily="18" charset="0"/>
              </a:rPr>
              <a:t>Cần rèn luyện cả về tri thức lẫn phẩm chất để trở thành một người có ích cho xã hội, góp phần xây dựng đất nước ngày càng giàu đẹp.</a:t>
            </a:r>
            <a:endParaRPr kumimoji="0" lang="vi-VN" sz="40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253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631AC82-A2A3-C77B-1420-0AB2F5947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8933" y="-452877"/>
            <a:ext cx="4723067" cy="73693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een and red text on a black background&#10;&#10;Description automatically generated">
            <a:extLst>
              <a:ext uri="{FF2B5EF4-FFF2-40B4-BE49-F238E27FC236}">
                <a16:creationId xmlns:a16="http://schemas.microsoft.com/office/drawing/2014/main" id="{C7FC5174-360E-2919-933F-4F60D6E009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88" y="756669"/>
            <a:ext cx="7193903" cy="5791702"/>
          </a:xfrm>
          <a:prstGeom prst="rect">
            <a:avLst/>
          </a:prstGeom>
        </p:spPr>
      </p:pic>
    </p:spTree>
    <p:extLst>
      <p:ext uri="{BB962C8B-B14F-4D97-AF65-F5344CB8AC3E}">
        <p14:creationId xmlns:p14="http://schemas.microsoft.com/office/powerpoint/2010/main" val="27045477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13842" t="1" r="22032" b="28159"/>
          <a:stretch/>
        </p:blipFill>
        <p:spPr>
          <a:xfrm>
            <a:off x="0" y="0"/>
            <a:ext cx="12196482" cy="6831874"/>
          </a:xfrm>
          <a:prstGeom prst="rect">
            <a:avLst/>
          </a:prstGeom>
        </p:spPr>
      </p:pic>
      <p:grpSp>
        <p:nvGrpSpPr>
          <p:cNvPr id="6" name="Group 5"/>
          <p:cNvGrpSpPr/>
          <p:nvPr/>
        </p:nvGrpSpPr>
        <p:grpSpPr>
          <a:xfrm>
            <a:off x="359687" y="662697"/>
            <a:ext cx="11595955" cy="5860845"/>
            <a:chOff x="359687" y="662697"/>
            <a:chExt cx="11595955" cy="5860845"/>
          </a:xfrm>
        </p:grpSpPr>
        <p:grpSp>
          <p:nvGrpSpPr>
            <p:cNvPr id="4" name="Group 3"/>
            <p:cNvGrpSpPr/>
            <p:nvPr/>
          </p:nvGrpSpPr>
          <p:grpSpPr>
            <a:xfrm>
              <a:off x="3722914" y="2717662"/>
              <a:ext cx="8232728" cy="3805880"/>
              <a:chOff x="383137" y="858794"/>
              <a:chExt cx="13456498" cy="12117993"/>
            </a:xfrm>
          </p:grpSpPr>
          <p:sp>
            <p:nvSpPr>
              <p:cNvPr id="15" name="Hình chữ nhật: Góc Tròn 6">
                <a:extLst>
                  <a:ext uri="{FF2B5EF4-FFF2-40B4-BE49-F238E27FC236}">
                    <a16:creationId xmlns:a16="http://schemas.microsoft.com/office/drawing/2014/main" id="{5EDA13FA-52E6-BE1A-FEDF-A2A8F414FB17}"/>
                  </a:ext>
                </a:extLst>
              </p:cNvPr>
              <p:cNvSpPr/>
              <p:nvPr/>
            </p:nvSpPr>
            <p:spPr>
              <a:xfrm>
                <a:off x="383137" y="858794"/>
                <a:ext cx="13456498" cy="11965329"/>
              </a:xfrm>
              <a:custGeom>
                <a:avLst/>
                <a:gdLst>
                  <a:gd name="connsiteX0" fmla="*/ 0 w 13456498"/>
                  <a:gd name="connsiteY0" fmla="*/ 1994261 h 11965329"/>
                  <a:gd name="connsiteX1" fmla="*/ 1994261 w 13456498"/>
                  <a:gd name="connsiteY1" fmla="*/ 0 h 11965329"/>
                  <a:gd name="connsiteX2" fmla="*/ 11462237 w 13456498"/>
                  <a:gd name="connsiteY2" fmla="*/ 0 h 11965329"/>
                  <a:gd name="connsiteX3" fmla="*/ 13456498 w 13456498"/>
                  <a:gd name="connsiteY3" fmla="*/ 1994261 h 11965329"/>
                  <a:gd name="connsiteX4" fmla="*/ 13456498 w 13456498"/>
                  <a:gd name="connsiteY4" fmla="*/ 9971068 h 11965329"/>
                  <a:gd name="connsiteX5" fmla="*/ 11462237 w 13456498"/>
                  <a:gd name="connsiteY5" fmla="*/ 11965329 h 11965329"/>
                  <a:gd name="connsiteX6" fmla="*/ 1994261 w 13456498"/>
                  <a:gd name="connsiteY6" fmla="*/ 11965329 h 11965329"/>
                  <a:gd name="connsiteX7" fmla="*/ 0 w 13456498"/>
                  <a:gd name="connsiteY7" fmla="*/ 9971068 h 11965329"/>
                  <a:gd name="connsiteX8" fmla="*/ 0 w 13456498"/>
                  <a:gd name="connsiteY8" fmla="*/ 1994261 h 1196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56498" h="11965329" fill="none" extrusionOk="0">
                    <a:moveTo>
                      <a:pt x="0" y="1994261"/>
                    </a:moveTo>
                    <a:cubicBezTo>
                      <a:pt x="-199291" y="905253"/>
                      <a:pt x="869849" y="130669"/>
                      <a:pt x="1994261" y="0"/>
                    </a:cubicBezTo>
                    <a:cubicBezTo>
                      <a:pt x="4492278" y="77600"/>
                      <a:pt x="7024217" y="-27269"/>
                      <a:pt x="11462237" y="0"/>
                    </a:cubicBezTo>
                    <a:cubicBezTo>
                      <a:pt x="12665167" y="-133934"/>
                      <a:pt x="13589478" y="932009"/>
                      <a:pt x="13456498" y="1994261"/>
                    </a:cubicBezTo>
                    <a:cubicBezTo>
                      <a:pt x="13565498" y="3307987"/>
                      <a:pt x="13378289" y="7962008"/>
                      <a:pt x="13456498" y="9971068"/>
                    </a:cubicBezTo>
                    <a:cubicBezTo>
                      <a:pt x="13284228" y="11005078"/>
                      <a:pt x="12485948" y="11999592"/>
                      <a:pt x="11462237" y="11965329"/>
                    </a:cubicBezTo>
                    <a:cubicBezTo>
                      <a:pt x="10449522" y="12014506"/>
                      <a:pt x="5691897" y="11842627"/>
                      <a:pt x="1994261" y="11965329"/>
                    </a:cubicBezTo>
                    <a:cubicBezTo>
                      <a:pt x="884020" y="12033231"/>
                      <a:pt x="-67687" y="11130747"/>
                      <a:pt x="0" y="9971068"/>
                    </a:cubicBezTo>
                    <a:cubicBezTo>
                      <a:pt x="47022" y="8583173"/>
                      <a:pt x="104569" y="4356839"/>
                      <a:pt x="0" y="1994261"/>
                    </a:cubicBezTo>
                    <a:close/>
                  </a:path>
                  <a:path w="13456498" h="11965329" stroke="0" extrusionOk="0">
                    <a:moveTo>
                      <a:pt x="0" y="1994261"/>
                    </a:moveTo>
                    <a:cubicBezTo>
                      <a:pt x="210276" y="868826"/>
                      <a:pt x="1019670" y="-8462"/>
                      <a:pt x="1994261" y="0"/>
                    </a:cubicBezTo>
                    <a:cubicBezTo>
                      <a:pt x="6001175" y="-129276"/>
                      <a:pt x="7038445" y="-77778"/>
                      <a:pt x="11462237" y="0"/>
                    </a:cubicBezTo>
                    <a:cubicBezTo>
                      <a:pt x="12529075" y="-110182"/>
                      <a:pt x="13435792" y="1012255"/>
                      <a:pt x="13456498" y="1994261"/>
                    </a:cubicBezTo>
                    <a:cubicBezTo>
                      <a:pt x="13538097" y="5488436"/>
                      <a:pt x="13610798" y="8431981"/>
                      <a:pt x="13456498" y="9971068"/>
                    </a:cubicBezTo>
                    <a:cubicBezTo>
                      <a:pt x="13487819" y="11138521"/>
                      <a:pt x="12473269" y="11996041"/>
                      <a:pt x="11462237" y="11965329"/>
                    </a:cubicBezTo>
                    <a:cubicBezTo>
                      <a:pt x="7345225" y="12009549"/>
                      <a:pt x="3485067" y="11935947"/>
                      <a:pt x="1994261" y="11965329"/>
                    </a:cubicBezTo>
                    <a:cubicBezTo>
                      <a:pt x="886931" y="11942543"/>
                      <a:pt x="-107815" y="11047550"/>
                      <a:pt x="0" y="9971068"/>
                    </a:cubicBezTo>
                    <a:cubicBezTo>
                      <a:pt x="-159954" y="6082474"/>
                      <a:pt x="22140" y="3759762"/>
                      <a:pt x="0" y="1994261"/>
                    </a:cubicBezTo>
                    <a:close/>
                  </a:path>
                </a:pathLst>
              </a:custGeom>
              <a:solidFill>
                <a:schemeClr val="bg1"/>
              </a:solidFill>
              <a:ln w="76200">
                <a:solidFill>
                  <a:srgbClr val="FB85A1"/>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Hộp Văn bản 25">
                <a:extLst>
                  <a:ext uri="{FF2B5EF4-FFF2-40B4-BE49-F238E27FC236}">
                    <a16:creationId xmlns:a16="http://schemas.microsoft.com/office/drawing/2014/main" id="{0ADF44AD-C3AA-915D-6251-5DA41C4D3A2D}"/>
                  </a:ext>
                </a:extLst>
              </p:cNvPr>
              <p:cNvSpPr txBox="1"/>
              <p:nvPr/>
            </p:nvSpPr>
            <p:spPr>
              <a:xfrm>
                <a:off x="721494" y="923200"/>
                <a:ext cx="13118141" cy="120535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cùng</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lắng</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nghe</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cô</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giáo</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thật</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nhanh</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3981" l="10000" r="48438">
                          <a14:backgroundMark x1="13802" y1="43333" x2="13802" y2="43333"/>
                          <a14:backgroundMark x1="15625" y1="50370" x2="15625" y2="50370"/>
                          <a14:backgroundMark x1="38125" y1="32222" x2="38125" y2="32222"/>
                          <a14:backgroundMark x1="17656" y1="22315" x2="17656" y2="22315"/>
                          <a14:backgroundMark x1="17083" y1="21944" x2="17083" y2="21944"/>
                          <a14:backgroundMark x1="17083" y1="21481" x2="17083" y2="21481"/>
                        </a14:backgroundRemoval>
                      </a14:imgEffect>
                    </a14:imgLayer>
                  </a14:imgProps>
                </a:ext>
                <a:ext uri="{28A0092B-C50C-407E-A947-70E740481C1C}">
                  <a14:useLocalDpi xmlns:a14="http://schemas.microsoft.com/office/drawing/2010/main" val="0"/>
                </a:ext>
              </a:extLst>
            </a:blip>
            <a:srcRect l="7568" t="7179" r="59113" b="19131"/>
            <a:stretch/>
          </p:blipFill>
          <p:spPr>
            <a:xfrm flipH="1">
              <a:off x="359687" y="662697"/>
              <a:ext cx="3920855" cy="4877738"/>
            </a:xfrm>
            <a:prstGeom prst="rect">
              <a:avLst/>
            </a:prstGeom>
          </p:spPr>
        </p:pic>
      </p:grpSp>
      <p:pic>
        <p:nvPicPr>
          <p:cNvPr id="3" name="Picture 2">
            <a:extLst>
              <a:ext uri="{FF2B5EF4-FFF2-40B4-BE49-F238E27FC236}">
                <a16:creationId xmlns:a16="http://schemas.microsoft.com/office/drawing/2014/main" id="{91372067-0D1A-774C-D25C-3BE47C81181E}"/>
              </a:ext>
            </a:extLst>
          </p:cNvPr>
          <p:cNvPicPr>
            <a:picLocks noChangeAspect="1"/>
          </p:cNvPicPr>
          <p:nvPr/>
        </p:nvPicPr>
        <p:blipFill>
          <a:blip r:embed="rId6"/>
          <a:stretch>
            <a:fillRect/>
          </a:stretch>
        </p:blipFill>
        <p:spPr>
          <a:xfrm>
            <a:off x="0" y="179785"/>
            <a:ext cx="12192000" cy="1845149"/>
          </a:xfrm>
          <a:prstGeom prst="rect">
            <a:avLst/>
          </a:prstGeom>
        </p:spPr>
      </p:pic>
      <p:pic>
        <p:nvPicPr>
          <p:cNvPr id="5" name="Picture 4">
            <a:extLst>
              <a:ext uri="{FF2B5EF4-FFF2-40B4-BE49-F238E27FC236}">
                <a16:creationId xmlns:a16="http://schemas.microsoft.com/office/drawing/2014/main" id="{EE007DE7-AF48-7F07-9220-64F3EC9F5020}"/>
              </a:ext>
            </a:extLst>
          </p:cNvPr>
          <p:cNvPicPr>
            <a:picLocks noChangeAspect="1"/>
          </p:cNvPicPr>
          <p:nvPr/>
        </p:nvPicPr>
        <p:blipFill>
          <a:blip r:embed="rId7"/>
          <a:stretch>
            <a:fillRect/>
          </a:stretch>
        </p:blipFill>
        <p:spPr>
          <a:xfrm>
            <a:off x="5319597" y="1678358"/>
            <a:ext cx="4133446" cy="1713124"/>
          </a:xfrm>
          <a:prstGeom prst="rect">
            <a:avLst/>
          </a:prstGeom>
        </p:spPr>
      </p:pic>
    </p:spTree>
    <p:extLst>
      <p:ext uri="{BB962C8B-B14F-4D97-AF65-F5344CB8AC3E}">
        <p14:creationId xmlns:p14="http://schemas.microsoft.com/office/powerpoint/2010/main" val="37825904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10;&#10;Description automatically generated">
            <a:extLst>
              <a:ext uri="{FF2B5EF4-FFF2-40B4-BE49-F238E27FC236}">
                <a16:creationId xmlns:a16="http://schemas.microsoft.com/office/drawing/2014/main" id="{6F1FAF10-985B-B926-0164-9B209C95CA17}"/>
              </a:ext>
            </a:extLst>
          </p:cNvPr>
          <p:cNvPicPr>
            <a:picLocks noChangeAspect="1"/>
          </p:cNvPicPr>
          <p:nvPr/>
        </p:nvPicPr>
        <p:blipFill rotWithShape="1">
          <a:blip r:embed="rId2">
            <a:extLst>
              <a:ext uri="{28A0092B-C50C-407E-A947-70E740481C1C}">
                <a14:useLocalDpi xmlns:a14="http://schemas.microsoft.com/office/drawing/2010/main" val="0"/>
              </a:ext>
            </a:extLst>
          </a:blip>
          <a:srcRect l="17872" r="27911"/>
          <a:stretch/>
        </p:blipFill>
        <p:spPr>
          <a:xfrm flipH="1">
            <a:off x="257144" y="1580243"/>
            <a:ext cx="2904308" cy="5356827"/>
          </a:xfrm>
          <a:prstGeom prst="rect">
            <a:avLst/>
          </a:prstGeom>
        </p:spPr>
      </p:pic>
      <p:pic>
        <p:nvPicPr>
          <p:cNvPr id="6" name="Picture 5" descr="A cartoon of a child pointing&#10;&#10;Description automatically generated">
            <a:extLst>
              <a:ext uri="{FF2B5EF4-FFF2-40B4-BE49-F238E27FC236}">
                <a16:creationId xmlns:a16="http://schemas.microsoft.com/office/drawing/2014/main" id="{36D5C932-80A6-02E4-22C6-DBCB9BBB19C7}"/>
              </a:ext>
            </a:extLst>
          </p:cNvPr>
          <p:cNvPicPr>
            <a:picLocks noChangeAspect="1"/>
          </p:cNvPicPr>
          <p:nvPr/>
        </p:nvPicPr>
        <p:blipFill rotWithShape="1">
          <a:blip r:embed="rId3">
            <a:extLst>
              <a:ext uri="{28A0092B-C50C-407E-A947-70E740481C1C}">
                <a14:useLocalDpi xmlns:a14="http://schemas.microsoft.com/office/drawing/2010/main" val="0"/>
              </a:ext>
            </a:extLst>
          </a:blip>
          <a:srcRect l="27431" r="23979"/>
          <a:stretch/>
        </p:blipFill>
        <p:spPr>
          <a:xfrm>
            <a:off x="9375907" y="1811957"/>
            <a:ext cx="2528711" cy="5204183"/>
          </a:xfrm>
          <a:prstGeom prst="rect">
            <a:avLst/>
          </a:prstGeom>
        </p:spPr>
      </p:pic>
      <p:sp>
        <p:nvSpPr>
          <p:cNvPr id="7" name="Rectangle: Rounded Corners 13">
            <a:extLst>
              <a:ext uri="{FF2B5EF4-FFF2-40B4-BE49-F238E27FC236}">
                <a16:creationId xmlns:a16="http://schemas.microsoft.com/office/drawing/2014/main" id="{F773C686-5767-A207-1E62-472AF4DFA57B}"/>
              </a:ext>
            </a:extLst>
          </p:cNvPr>
          <p:cNvSpPr/>
          <p:nvPr/>
        </p:nvSpPr>
        <p:spPr>
          <a:xfrm>
            <a:off x="2275840" y="574094"/>
            <a:ext cx="7863840" cy="2305703"/>
          </a:xfrm>
          <a:custGeom>
            <a:avLst/>
            <a:gdLst>
              <a:gd name="connsiteX0" fmla="*/ 0 w 10346270"/>
              <a:gd name="connsiteY0" fmla="*/ 576437 h 3458555"/>
              <a:gd name="connsiteX1" fmla="*/ 576437 w 10346270"/>
              <a:gd name="connsiteY1" fmla="*/ 0 h 3458555"/>
              <a:gd name="connsiteX2" fmla="*/ 9769833 w 10346270"/>
              <a:gd name="connsiteY2" fmla="*/ 0 h 3458555"/>
              <a:gd name="connsiteX3" fmla="*/ 10346270 w 10346270"/>
              <a:gd name="connsiteY3" fmla="*/ 576437 h 3458555"/>
              <a:gd name="connsiteX4" fmla="*/ 10346270 w 10346270"/>
              <a:gd name="connsiteY4" fmla="*/ 2882118 h 3458555"/>
              <a:gd name="connsiteX5" fmla="*/ 9769833 w 10346270"/>
              <a:gd name="connsiteY5" fmla="*/ 3458555 h 3458555"/>
              <a:gd name="connsiteX6" fmla="*/ 576437 w 10346270"/>
              <a:gd name="connsiteY6" fmla="*/ 3458555 h 3458555"/>
              <a:gd name="connsiteX7" fmla="*/ 0 w 10346270"/>
              <a:gd name="connsiteY7" fmla="*/ 2882118 h 3458555"/>
              <a:gd name="connsiteX8" fmla="*/ 0 w 10346270"/>
              <a:gd name="connsiteY8" fmla="*/ 576437 h 345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6270" h="3458555" fill="none" extrusionOk="0">
                <a:moveTo>
                  <a:pt x="0" y="576437"/>
                </a:moveTo>
                <a:cubicBezTo>
                  <a:pt x="3459" y="194911"/>
                  <a:pt x="259924" y="-55261"/>
                  <a:pt x="576437" y="0"/>
                </a:cubicBezTo>
                <a:cubicBezTo>
                  <a:pt x="3836071" y="143570"/>
                  <a:pt x="5568830" y="87359"/>
                  <a:pt x="9769833" y="0"/>
                </a:cubicBezTo>
                <a:cubicBezTo>
                  <a:pt x="10074362" y="28427"/>
                  <a:pt x="10351685" y="267570"/>
                  <a:pt x="10346270" y="576437"/>
                </a:cubicBezTo>
                <a:cubicBezTo>
                  <a:pt x="10273064" y="1249480"/>
                  <a:pt x="10405087" y="2469169"/>
                  <a:pt x="10346270" y="2882118"/>
                </a:cubicBezTo>
                <a:cubicBezTo>
                  <a:pt x="10343487" y="3219097"/>
                  <a:pt x="10095296" y="3459432"/>
                  <a:pt x="9769833" y="3458555"/>
                </a:cubicBezTo>
                <a:cubicBezTo>
                  <a:pt x="7130109" y="3291638"/>
                  <a:pt x="4262464" y="3471518"/>
                  <a:pt x="576437" y="3458555"/>
                </a:cubicBezTo>
                <a:cubicBezTo>
                  <a:pt x="250272" y="3453163"/>
                  <a:pt x="-19533" y="3187352"/>
                  <a:pt x="0" y="2882118"/>
                </a:cubicBezTo>
                <a:cubicBezTo>
                  <a:pt x="153666" y="1900007"/>
                  <a:pt x="-113080" y="1450813"/>
                  <a:pt x="0" y="576437"/>
                </a:cubicBezTo>
                <a:close/>
              </a:path>
              <a:path w="10346270" h="3458555" stroke="0" extrusionOk="0">
                <a:moveTo>
                  <a:pt x="0" y="576437"/>
                </a:moveTo>
                <a:cubicBezTo>
                  <a:pt x="6449" y="234033"/>
                  <a:pt x="281531" y="1027"/>
                  <a:pt x="576437" y="0"/>
                </a:cubicBezTo>
                <a:cubicBezTo>
                  <a:pt x="5027403" y="54831"/>
                  <a:pt x="6212652" y="90132"/>
                  <a:pt x="9769833" y="0"/>
                </a:cubicBezTo>
                <a:cubicBezTo>
                  <a:pt x="10054481" y="495"/>
                  <a:pt x="10321918" y="233197"/>
                  <a:pt x="10346270" y="576437"/>
                </a:cubicBezTo>
                <a:cubicBezTo>
                  <a:pt x="10468732" y="1095683"/>
                  <a:pt x="10401432" y="1917862"/>
                  <a:pt x="10346270" y="2882118"/>
                </a:cubicBezTo>
                <a:cubicBezTo>
                  <a:pt x="10394457" y="3190032"/>
                  <a:pt x="10105197" y="3416326"/>
                  <a:pt x="9769833" y="3458555"/>
                </a:cubicBezTo>
                <a:cubicBezTo>
                  <a:pt x="6298707" y="3352838"/>
                  <a:pt x="2011716" y="3376287"/>
                  <a:pt x="576437" y="3458555"/>
                </a:cubicBezTo>
                <a:cubicBezTo>
                  <a:pt x="242370" y="3452709"/>
                  <a:pt x="-8676" y="3186962"/>
                  <a:pt x="0" y="2882118"/>
                </a:cubicBezTo>
                <a:cubicBezTo>
                  <a:pt x="-3359" y="2282592"/>
                  <a:pt x="-64795" y="1050830"/>
                  <a:pt x="0" y="576437"/>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1845467952">
                  <a:custGeom>
                    <a:avLst/>
                    <a:gdLst>
                      <a:gd name="connsiteX0" fmla="*/ 0 w 7863840"/>
                      <a:gd name="connsiteY0" fmla="*/ 384291 h 2305703"/>
                      <a:gd name="connsiteX1" fmla="*/ 438129 w 7863840"/>
                      <a:gd name="connsiteY1" fmla="*/ 0 h 2305703"/>
                      <a:gd name="connsiteX2" fmla="*/ 7425710 w 7863840"/>
                      <a:gd name="connsiteY2" fmla="*/ 0 h 2305703"/>
                      <a:gd name="connsiteX3" fmla="*/ 7863840 w 7863840"/>
                      <a:gd name="connsiteY3" fmla="*/ 384291 h 2305703"/>
                      <a:gd name="connsiteX4" fmla="*/ 7863840 w 7863840"/>
                      <a:gd name="connsiteY4" fmla="*/ 1921411 h 2305703"/>
                      <a:gd name="connsiteX5" fmla="*/ 7425710 w 7863840"/>
                      <a:gd name="connsiteY5" fmla="*/ 2305703 h 2305703"/>
                      <a:gd name="connsiteX6" fmla="*/ 438129 w 7863840"/>
                      <a:gd name="connsiteY6" fmla="*/ 2305703 h 2305703"/>
                      <a:gd name="connsiteX7" fmla="*/ 0 w 7863840"/>
                      <a:gd name="connsiteY7" fmla="*/ 1921411 h 2305703"/>
                      <a:gd name="connsiteX8" fmla="*/ 0 w 7863840"/>
                      <a:gd name="connsiteY8" fmla="*/ 384291 h 2305703"/>
                      <a:gd name="connsiteX0" fmla="*/ 0 w 7863840"/>
                      <a:gd name="connsiteY0" fmla="*/ 384291 h 2305703"/>
                      <a:gd name="connsiteX1" fmla="*/ 438129 w 7863840"/>
                      <a:gd name="connsiteY1" fmla="*/ 0 h 2305703"/>
                      <a:gd name="connsiteX2" fmla="*/ 7425710 w 7863840"/>
                      <a:gd name="connsiteY2" fmla="*/ 0 h 2305703"/>
                      <a:gd name="connsiteX3" fmla="*/ 7863840 w 7863840"/>
                      <a:gd name="connsiteY3" fmla="*/ 384291 h 2305703"/>
                      <a:gd name="connsiteX4" fmla="*/ 7863840 w 7863840"/>
                      <a:gd name="connsiteY4" fmla="*/ 1921411 h 2305703"/>
                      <a:gd name="connsiteX5" fmla="*/ 7425710 w 7863840"/>
                      <a:gd name="connsiteY5" fmla="*/ 2305703 h 2305703"/>
                      <a:gd name="connsiteX6" fmla="*/ 438129 w 7863840"/>
                      <a:gd name="connsiteY6" fmla="*/ 2305703 h 2305703"/>
                      <a:gd name="connsiteX7" fmla="*/ 0 w 7863840"/>
                      <a:gd name="connsiteY7" fmla="*/ 1921411 h 2305703"/>
                      <a:gd name="connsiteX8" fmla="*/ 0 w 7863840"/>
                      <a:gd name="connsiteY8" fmla="*/ 384291 h 230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3840" h="2305703" fill="none" extrusionOk="0">
                        <a:moveTo>
                          <a:pt x="0" y="384291"/>
                        </a:moveTo>
                        <a:cubicBezTo>
                          <a:pt x="2897" y="125048"/>
                          <a:pt x="198038" y="-51184"/>
                          <a:pt x="438129" y="0"/>
                        </a:cubicBezTo>
                        <a:cubicBezTo>
                          <a:pt x="2818865" y="-31240"/>
                          <a:pt x="4305480" y="14084"/>
                          <a:pt x="7425710" y="0"/>
                        </a:cubicBezTo>
                        <a:cubicBezTo>
                          <a:pt x="7646065" y="41785"/>
                          <a:pt x="7887078" y="211893"/>
                          <a:pt x="7863840" y="384291"/>
                        </a:cubicBezTo>
                        <a:cubicBezTo>
                          <a:pt x="7852198" y="804373"/>
                          <a:pt x="7912438" y="1683285"/>
                          <a:pt x="7863840" y="1921411"/>
                        </a:cubicBezTo>
                        <a:cubicBezTo>
                          <a:pt x="7859374" y="2161790"/>
                          <a:pt x="7698083" y="2309371"/>
                          <a:pt x="7425710" y="2305703"/>
                        </a:cubicBezTo>
                        <a:cubicBezTo>
                          <a:pt x="5416690" y="2241025"/>
                          <a:pt x="3572995" y="2204696"/>
                          <a:pt x="438129" y="2305703"/>
                        </a:cubicBezTo>
                        <a:cubicBezTo>
                          <a:pt x="179782" y="2294898"/>
                          <a:pt x="-18348" y="2122549"/>
                          <a:pt x="0" y="1921411"/>
                        </a:cubicBezTo>
                        <a:cubicBezTo>
                          <a:pt x="96745" y="1330969"/>
                          <a:pt x="-84379" y="1014963"/>
                          <a:pt x="0" y="384291"/>
                        </a:cubicBezTo>
                        <a:close/>
                      </a:path>
                      <a:path w="7863840" h="2305703" stroke="0" extrusionOk="0">
                        <a:moveTo>
                          <a:pt x="0" y="384291"/>
                        </a:moveTo>
                        <a:cubicBezTo>
                          <a:pt x="-27178" y="163759"/>
                          <a:pt x="200813" y="-417"/>
                          <a:pt x="438129" y="0"/>
                        </a:cubicBezTo>
                        <a:cubicBezTo>
                          <a:pt x="3763465" y="99365"/>
                          <a:pt x="4739730" y="201767"/>
                          <a:pt x="7425710" y="0"/>
                        </a:cubicBezTo>
                        <a:cubicBezTo>
                          <a:pt x="7657236" y="-7047"/>
                          <a:pt x="7845794" y="193393"/>
                          <a:pt x="7863840" y="384291"/>
                        </a:cubicBezTo>
                        <a:cubicBezTo>
                          <a:pt x="8006764" y="752175"/>
                          <a:pt x="7898186" y="1245183"/>
                          <a:pt x="7863840" y="1921411"/>
                        </a:cubicBezTo>
                        <a:cubicBezTo>
                          <a:pt x="7895017" y="2177239"/>
                          <a:pt x="7686758" y="2245710"/>
                          <a:pt x="7425710" y="2305703"/>
                        </a:cubicBezTo>
                        <a:cubicBezTo>
                          <a:pt x="4718281" y="2155881"/>
                          <a:pt x="1681570" y="2158090"/>
                          <a:pt x="438129" y="2305703"/>
                        </a:cubicBezTo>
                        <a:cubicBezTo>
                          <a:pt x="190483" y="2329536"/>
                          <a:pt x="-13483" y="2142920"/>
                          <a:pt x="0" y="1921411"/>
                        </a:cubicBezTo>
                        <a:cubicBezTo>
                          <a:pt x="12077" y="1538888"/>
                          <a:pt x="-43125" y="690057"/>
                          <a:pt x="0" y="384291"/>
                        </a:cubicBezTo>
                        <a:close/>
                      </a:path>
                      <a:path w="7863840" h="2305703" fill="none" stroke="0" extrusionOk="0">
                        <a:moveTo>
                          <a:pt x="0" y="384291"/>
                        </a:moveTo>
                        <a:cubicBezTo>
                          <a:pt x="4309" y="123676"/>
                          <a:pt x="239064" y="-35024"/>
                          <a:pt x="438129" y="0"/>
                        </a:cubicBezTo>
                        <a:cubicBezTo>
                          <a:pt x="3091688" y="65308"/>
                          <a:pt x="4241622" y="-80331"/>
                          <a:pt x="7425710" y="0"/>
                        </a:cubicBezTo>
                        <a:cubicBezTo>
                          <a:pt x="7649850" y="19059"/>
                          <a:pt x="7853073" y="163173"/>
                          <a:pt x="7863840" y="384291"/>
                        </a:cubicBezTo>
                        <a:cubicBezTo>
                          <a:pt x="7821665" y="835871"/>
                          <a:pt x="7910073" y="1649364"/>
                          <a:pt x="7863840" y="1921411"/>
                        </a:cubicBezTo>
                        <a:cubicBezTo>
                          <a:pt x="7892525" y="2139389"/>
                          <a:pt x="7690302" y="2263530"/>
                          <a:pt x="7425710" y="2305703"/>
                        </a:cubicBezTo>
                        <a:cubicBezTo>
                          <a:pt x="5236524" y="2222756"/>
                          <a:pt x="3589187" y="2403899"/>
                          <a:pt x="438129" y="2305703"/>
                        </a:cubicBezTo>
                        <a:cubicBezTo>
                          <a:pt x="180945" y="2298655"/>
                          <a:pt x="-31987" y="2098205"/>
                          <a:pt x="0" y="1921411"/>
                        </a:cubicBezTo>
                        <a:cubicBezTo>
                          <a:pt x="113777" y="1275062"/>
                          <a:pt x="-46649" y="923825"/>
                          <a:pt x="0" y="384291"/>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V</a:t>
            </a: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ề nhà</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thu thập một số tư liệu về các nhân vật lịch sử đã học bằng tranh, ảnh hoặc các câu chuyện lịch sử đã nghe, đã đọc về nhân vật lịch sử Lương Thế Vinh.</a:t>
            </a:r>
            <a:endPar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616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in a hat and straw hat&#10;&#10;Description automatically generated">
            <a:extLst>
              <a:ext uri="{FF2B5EF4-FFF2-40B4-BE49-F238E27FC236}">
                <a16:creationId xmlns:a16="http://schemas.microsoft.com/office/drawing/2014/main" id="{578533B3-3224-7CC4-74AF-A2F8B09F859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4285" y="-34526"/>
            <a:ext cx="6047866" cy="6968615"/>
          </a:xfrm>
          <a:prstGeom prst="rect">
            <a:avLst/>
          </a:prstGeom>
        </p:spPr>
      </p:pic>
      <p:pic>
        <p:nvPicPr>
          <p:cNvPr id="2" name="Picture 1">
            <a:extLst>
              <a:ext uri="{FF2B5EF4-FFF2-40B4-BE49-F238E27FC236}">
                <a16:creationId xmlns:a16="http://schemas.microsoft.com/office/drawing/2014/main" id="{6F2F6E4D-D7C1-5B71-4B6E-3A418FA0FDB3}"/>
              </a:ext>
            </a:extLst>
          </p:cNvPr>
          <p:cNvPicPr>
            <a:picLocks noChangeAspect="1"/>
          </p:cNvPicPr>
          <p:nvPr/>
        </p:nvPicPr>
        <p:blipFill>
          <a:blip r:embed="rId3"/>
          <a:stretch>
            <a:fillRect/>
          </a:stretch>
        </p:blipFill>
        <p:spPr>
          <a:xfrm>
            <a:off x="5017981" y="568960"/>
            <a:ext cx="7418917" cy="6858000"/>
          </a:xfrm>
          <a:prstGeom prst="rect">
            <a:avLst/>
          </a:prstGeom>
        </p:spPr>
      </p:pic>
    </p:spTree>
    <p:extLst>
      <p:ext uri="{BB962C8B-B14F-4D97-AF65-F5344CB8AC3E}">
        <p14:creationId xmlns:p14="http://schemas.microsoft.com/office/powerpoint/2010/main" val="27457960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13842" t="1" r="22032" b="28159"/>
          <a:stretch/>
        </p:blipFill>
        <p:spPr>
          <a:xfrm>
            <a:off x="0" y="0"/>
            <a:ext cx="12196482" cy="6831874"/>
          </a:xfrm>
          <a:prstGeom prst="rect">
            <a:avLst/>
          </a:prstGeom>
        </p:spPr>
      </p:pic>
      <p:sp>
        <p:nvSpPr>
          <p:cNvPr id="15" name="Hình chữ nhật: Góc Tròn 6">
            <a:extLst>
              <a:ext uri="{FF2B5EF4-FFF2-40B4-BE49-F238E27FC236}">
                <a16:creationId xmlns:a16="http://schemas.microsoft.com/office/drawing/2014/main" id="{5EDA13FA-52E6-BE1A-FEDF-A2A8F414FB17}"/>
              </a:ext>
            </a:extLst>
          </p:cNvPr>
          <p:cNvSpPr/>
          <p:nvPr/>
        </p:nvSpPr>
        <p:spPr>
          <a:xfrm>
            <a:off x="359687" y="134637"/>
            <a:ext cx="11702720" cy="6376522"/>
          </a:xfrm>
          <a:custGeom>
            <a:avLst/>
            <a:gdLst>
              <a:gd name="connsiteX0" fmla="*/ 0 w 11702720"/>
              <a:gd name="connsiteY0" fmla="*/ 1062775 h 6376522"/>
              <a:gd name="connsiteX1" fmla="*/ 1062775 w 11702720"/>
              <a:gd name="connsiteY1" fmla="*/ 0 h 6376522"/>
              <a:gd name="connsiteX2" fmla="*/ 10639945 w 11702720"/>
              <a:gd name="connsiteY2" fmla="*/ 0 h 6376522"/>
              <a:gd name="connsiteX3" fmla="*/ 11702720 w 11702720"/>
              <a:gd name="connsiteY3" fmla="*/ 1062775 h 6376522"/>
              <a:gd name="connsiteX4" fmla="*/ 11702720 w 11702720"/>
              <a:gd name="connsiteY4" fmla="*/ 5313747 h 6376522"/>
              <a:gd name="connsiteX5" fmla="*/ 10639945 w 11702720"/>
              <a:gd name="connsiteY5" fmla="*/ 6376522 h 6376522"/>
              <a:gd name="connsiteX6" fmla="*/ 1062775 w 11702720"/>
              <a:gd name="connsiteY6" fmla="*/ 6376522 h 6376522"/>
              <a:gd name="connsiteX7" fmla="*/ 0 w 11702720"/>
              <a:gd name="connsiteY7" fmla="*/ 5313747 h 6376522"/>
              <a:gd name="connsiteX8" fmla="*/ 0 w 11702720"/>
              <a:gd name="connsiteY8" fmla="*/ 1062775 h 637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720" h="6376522" fill="none" extrusionOk="0">
                <a:moveTo>
                  <a:pt x="0" y="1062775"/>
                </a:moveTo>
                <a:cubicBezTo>
                  <a:pt x="-87537" y="481264"/>
                  <a:pt x="467162" y="49171"/>
                  <a:pt x="1062775" y="0"/>
                </a:cubicBezTo>
                <a:cubicBezTo>
                  <a:pt x="3058377" y="77600"/>
                  <a:pt x="8480399" y="-27269"/>
                  <a:pt x="10639945" y="0"/>
                </a:cubicBezTo>
                <a:cubicBezTo>
                  <a:pt x="11232383" y="-7235"/>
                  <a:pt x="11726705" y="482882"/>
                  <a:pt x="11702720" y="1062775"/>
                </a:cubicBezTo>
                <a:cubicBezTo>
                  <a:pt x="11811720" y="3163235"/>
                  <a:pt x="11624511" y="4873875"/>
                  <a:pt x="11702720" y="5313747"/>
                </a:cubicBezTo>
                <a:cubicBezTo>
                  <a:pt x="11619441" y="5868123"/>
                  <a:pt x="11132178" y="6418296"/>
                  <a:pt x="10639945" y="6376522"/>
                </a:cubicBezTo>
                <a:cubicBezTo>
                  <a:pt x="6691875" y="6425699"/>
                  <a:pt x="4503867" y="6253820"/>
                  <a:pt x="1062775" y="6376522"/>
                </a:cubicBezTo>
                <a:cubicBezTo>
                  <a:pt x="472750" y="6400105"/>
                  <a:pt x="-48864" y="5942774"/>
                  <a:pt x="0" y="5313747"/>
                </a:cubicBezTo>
                <a:cubicBezTo>
                  <a:pt x="47022" y="3456692"/>
                  <a:pt x="104569" y="1559615"/>
                  <a:pt x="0" y="1062775"/>
                </a:cubicBezTo>
                <a:close/>
              </a:path>
              <a:path w="11702720" h="6376522" stroke="0" extrusionOk="0">
                <a:moveTo>
                  <a:pt x="0" y="1062775"/>
                </a:moveTo>
                <a:cubicBezTo>
                  <a:pt x="115435" y="462626"/>
                  <a:pt x="534669" y="-3927"/>
                  <a:pt x="1062775" y="0"/>
                </a:cubicBezTo>
                <a:cubicBezTo>
                  <a:pt x="4709103" y="-129276"/>
                  <a:pt x="9167949" y="-77778"/>
                  <a:pt x="10639945" y="0"/>
                </a:cubicBezTo>
                <a:cubicBezTo>
                  <a:pt x="11194908" y="-101986"/>
                  <a:pt x="11700311" y="489714"/>
                  <a:pt x="11702720" y="1062775"/>
                </a:cubicBezTo>
                <a:cubicBezTo>
                  <a:pt x="11784319" y="2997305"/>
                  <a:pt x="11857020" y="3380292"/>
                  <a:pt x="11702720" y="5313747"/>
                </a:cubicBezTo>
                <a:cubicBezTo>
                  <a:pt x="11740498" y="5980371"/>
                  <a:pt x="11124758" y="6411236"/>
                  <a:pt x="10639945" y="6376522"/>
                </a:cubicBezTo>
                <a:cubicBezTo>
                  <a:pt x="7893502" y="6420742"/>
                  <a:pt x="4313568" y="6347140"/>
                  <a:pt x="1062775" y="6376522"/>
                </a:cubicBezTo>
                <a:cubicBezTo>
                  <a:pt x="459039" y="6312043"/>
                  <a:pt x="-72411" y="5883966"/>
                  <a:pt x="0" y="5313747"/>
                </a:cubicBezTo>
                <a:cubicBezTo>
                  <a:pt x="-159954" y="3920838"/>
                  <a:pt x="22140" y="2697614"/>
                  <a:pt x="0" y="1062775"/>
                </a:cubicBezTo>
                <a:close/>
              </a:path>
            </a:pathLst>
          </a:custGeom>
          <a:solidFill>
            <a:schemeClr val="bg1"/>
          </a:solidFill>
          <a:ln w="76200">
            <a:solidFill>
              <a:srgbClr val="FF584B"/>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Hộp Văn bản 25">
            <a:extLst>
              <a:ext uri="{FF2B5EF4-FFF2-40B4-BE49-F238E27FC236}">
                <a16:creationId xmlns:a16="http://schemas.microsoft.com/office/drawing/2014/main" id="{0ADF44AD-C3AA-915D-6251-5DA41C4D3A2D}"/>
              </a:ext>
            </a:extLst>
          </p:cNvPr>
          <p:cNvSpPr txBox="1"/>
          <p:nvPr/>
        </p:nvSpPr>
        <p:spPr>
          <a:xfrm>
            <a:off x="1638202" y="689734"/>
            <a:ext cx="870467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Câu 1: Điện Lam Kinh ở đâu?</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Hình chữ nhật: Góc Tròn 16">
            <a:extLst>
              <a:ext uri="{FF2B5EF4-FFF2-40B4-BE49-F238E27FC236}">
                <a16:creationId xmlns:a16="http://schemas.microsoft.com/office/drawing/2014/main" id="{CB58F851-E5B4-B1EE-EEA3-F0126AC2C277}"/>
              </a:ext>
            </a:extLst>
          </p:cNvPr>
          <p:cNvSpPr/>
          <p:nvPr/>
        </p:nvSpPr>
        <p:spPr>
          <a:xfrm>
            <a:off x="1577242" y="2118440"/>
            <a:ext cx="9202518" cy="1569640"/>
          </a:xfrm>
          <a:prstGeom prst="roundRect">
            <a:avLst/>
          </a:prstGeom>
          <a:solidFill>
            <a:srgbClr val="FFCCFF"/>
          </a:solidFill>
          <a:ln w="38100" cap="flat" cmpd="sng" algn="ctr">
            <a:solidFill>
              <a:srgbClr val="FF0066"/>
            </a:solidFill>
            <a:prstDash val="lgDash"/>
            <a:miter lim="800000"/>
          </a:ln>
          <a:effectLst/>
        </p:spPr>
        <p:txBody>
          <a:bodyPr rtlCol="0" anchor="ctr"/>
          <a:lstStyle/>
          <a:p>
            <a:pPr lvl="0" algn="ctr">
              <a:defRPr/>
            </a:pPr>
            <a:r>
              <a:rPr lang="en-US" sz="4400" kern="0" dirty="0" err="1">
                <a:solidFill>
                  <a:prstClr val="black"/>
                </a:solidFill>
                <a:latin typeface="Calibri" panose="020F0502020204030204"/>
              </a:rPr>
              <a:t>Điện</a:t>
            </a:r>
            <a:r>
              <a:rPr lang="en-US" sz="4400" kern="0" dirty="0">
                <a:solidFill>
                  <a:prstClr val="black"/>
                </a:solidFill>
                <a:latin typeface="Calibri" panose="020F0502020204030204"/>
              </a:rPr>
              <a:t> Lam </a:t>
            </a:r>
            <a:r>
              <a:rPr lang="en-US" sz="4400" kern="0" dirty="0" err="1">
                <a:solidFill>
                  <a:prstClr val="black"/>
                </a:solidFill>
                <a:latin typeface="Calibri" panose="020F0502020204030204"/>
              </a:rPr>
              <a:t>Kinh</a:t>
            </a:r>
            <a:r>
              <a:rPr lang="en-US" sz="4400" kern="0" dirty="0">
                <a:solidFill>
                  <a:prstClr val="black"/>
                </a:solidFill>
                <a:latin typeface="Calibri" panose="020F0502020204030204"/>
              </a:rPr>
              <a:t> ở </a:t>
            </a:r>
            <a:r>
              <a:rPr lang="en-US" sz="4400" kern="0" dirty="0" err="1">
                <a:solidFill>
                  <a:prstClr val="black"/>
                </a:solidFill>
                <a:latin typeface="Calibri" panose="020F0502020204030204"/>
              </a:rPr>
              <a:t>khu</a:t>
            </a:r>
            <a:r>
              <a:rPr lang="en-US" sz="4400" kern="0" dirty="0">
                <a:solidFill>
                  <a:prstClr val="black"/>
                </a:solidFill>
                <a:latin typeface="Calibri" panose="020F0502020204030204"/>
              </a:rPr>
              <a:t> di </a:t>
            </a:r>
            <a:r>
              <a:rPr lang="en-US" sz="4400" kern="0" dirty="0" err="1">
                <a:solidFill>
                  <a:prstClr val="black"/>
                </a:solidFill>
                <a:latin typeface="Calibri" panose="020F0502020204030204"/>
              </a:rPr>
              <a:t>tích</a:t>
            </a:r>
            <a:r>
              <a:rPr lang="en-US" sz="4400" kern="0" dirty="0">
                <a:solidFill>
                  <a:prstClr val="black"/>
                </a:solidFill>
                <a:latin typeface="Calibri" panose="020F0502020204030204"/>
              </a:rPr>
              <a:t> Lam </a:t>
            </a:r>
            <a:r>
              <a:rPr lang="en-US" sz="4400" kern="0" dirty="0" err="1">
                <a:solidFill>
                  <a:prstClr val="black"/>
                </a:solidFill>
                <a:latin typeface="Calibri" panose="020F0502020204030204"/>
              </a:rPr>
              <a:t>Kinh</a:t>
            </a:r>
            <a:r>
              <a:rPr lang="en-US" sz="4400" kern="0" dirty="0">
                <a:solidFill>
                  <a:prstClr val="black"/>
                </a:solidFill>
                <a:latin typeface="Calibri" panose="020F0502020204030204"/>
              </a:rPr>
              <a:t> </a:t>
            </a:r>
            <a:r>
              <a:rPr lang="en-US" sz="4400" kern="0" dirty="0" err="1">
                <a:solidFill>
                  <a:prstClr val="black"/>
                </a:solidFill>
                <a:latin typeface="Calibri" panose="020F0502020204030204"/>
              </a:rPr>
              <a:t>huyện</a:t>
            </a:r>
            <a:r>
              <a:rPr lang="en-US" sz="4400" kern="0" dirty="0">
                <a:solidFill>
                  <a:prstClr val="black"/>
                </a:solidFill>
                <a:latin typeface="Calibri" panose="020F0502020204030204"/>
              </a:rPr>
              <a:t> </a:t>
            </a:r>
            <a:r>
              <a:rPr lang="en-US" sz="4400" kern="0" dirty="0" err="1">
                <a:solidFill>
                  <a:prstClr val="black"/>
                </a:solidFill>
                <a:latin typeface="Calibri" panose="020F0502020204030204"/>
              </a:rPr>
              <a:t>Thọ</a:t>
            </a:r>
            <a:r>
              <a:rPr lang="en-US" sz="4400" kern="0" dirty="0">
                <a:solidFill>
                  <a:prstClr val="black"/>
                </a:solidFill>
                <a:latin typeface="Calibri" panose="020F0502020204030204"/>
              </a:rPr>
              <a:t> Xuân, </a:t>
            </a:r>
            <a:r>
              <a:rPr lang="en-US" sz="4400" kern="0" dirty="0" err="1">
                <a:solidFill>
                  <a:prstClr val="black"/>
                </a:solidFill>
                <a:latin typeface="Calibri" panose="020F0502020204030204"/>
              </a:rPr>
              <a:t>tỉnh</a:t>
            </a:r>
            <a:r>
              <a:rPr lang="en-US" sz="4400" kern="0" dirty="0">
                <a:solidFill>
                  <a:prstClr val="black"/>
                </a:solidFill>
                <a:latin typeface="Calibri" panose="020F0502020204030204"/>
              </a:rPr>
              <a:t> </a:t>
            </a:r>
            <a:r>
              <a:rPr lang="en-US" sz="4400" kern="0" dirty="0" err="1">
                <a:solidFill>
                  <a:prstClr val="black"/>
                </a:solidFill>
                <a:latin typeface="Calibri" panose="020F0502020204030204"/>
              </a:rPr>
              <a:t>Thahh</a:t>
            </a:r>
            <a:r>
              <a:rPr lang="en-US" sz="4400" kern="0" dirty="0">
                <a:solidFill>
                  <a:prstClr val="black"/>
                </a:solidFill>
                <a:latin typeface="Calibri" panose="020F0502020204030204"/>
              </a:rPr>
              <a:t> </a:t>
            </a:r>
            <a:r>
              <a:rPr lang="en-US" sz="4400" kern="0" dirty="0" err="1">
                <a:solidFill>
                  <a:prstClr val="black"/>
                </a:solidFill>
                <a:latin typeface="Calibri" panose="020F0502020204030204"/>
              </a:rPr>
              <a:t>Hoá</a:t>
            </a:r>
            <a:r>
              <a:rPr lang="en-US" sz="4400" kern="0" dirty="0">
                <a:solidFill>
                  <a:prstClr val="black"/>
                </a:solidFill>
                <a:latin typeface="Calibri" panose="020F0502020204030204"/>
              </a:rPr>
              <a:t>.</a:t>
            </a:r>
            <a:endParaRPr kumimoji="0" lang="en-US" sz="4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6726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13842" t="1" r="22032" b="28159"/>
          <a:stretch/>
        </p:blipFill>
        <p:spPr>
          <a:xfrm>
            <a:off x="0" y="0"/>
            <a:ext cx="12196482" cy="6831874"/>
          </a:xfrm>
          <a:prstGeom prst="rect">
            <a:avLst/>
          </a:prstGeom>
        </p:spPr>
      </p:pic>
      <p:sp>
        <p:nvSpPr>
          <p:cNvPr id="15" name="Hình chữ nhật: Góc Tròn 6">
            <a:extLst>
              <a:ext uri="{FF2B5EF4-FFF2-40B4-BE49-F238E27FC236}">
                <a16:creationId xmlns:a16="http://schemas.microsoft.com/office/drawing/2014/main" id="{5EDA13FA-52E6-BE1A-FEDF-A2A8F414FB17}"/>
              </a:ext>
            </a:extLst>
          </p:cNvPr>
          <p:cNvSpPr/>
          <p:nvPr/>
        </p:nvSpPr>
        <p:spPr>
          <a:xfrm>
            <a:off x="359687" y="134637"/>
            <a:ext cx="11702720" cy="6376522"/>
          </a:xfrm>
          <a:custGeom>
            <a:avLst/>
            <a:gdLst>
              <a:gd name="connsiteX0" fmla="*/ 0 w 11702720"/>
              <a:gd name="connsiteY0" fmla="*/ 1062775 h 6376522"/>
              <a:gd name="connsiteX1" fmla="*/ 1062775 w 11702720"/>
              <a:gd name="connsiteY1" fmla="*/ 0 h 6376522"/>
              <a:gd name="connsiteX2" fmla="*/ 10639945 w 11702720"/>
              <a:gd name="connsiteY2" fmla="*/ 0 h 6376522"/>
              <a:gd name="connsiteX3" fmla="*/ 11702720 w 11702720"/>
              <a:gd name="connsiteY3" fmla="*/ 1062775 h 6376522"/>
              <a:gd name="connsiteX4" fmla="*/ 11702720 w 11702720"/>
              <a:gd name="connsiteY4" fmla="*/ 5313747 h 6376522"/>
              <a:gd name="connsiteX5" fmla="*/ 10639945 w 11702720"/>
              <a:gd name="connsiteY5" fmla="*/ 6376522 h 6376522"/>
              <a:gd name="connsiteX6" fmla="*/ 1062775 w 11702720"/>
              <a:gd name="connsiteY6" fmla="*/ 6376522 h 6376522"/>
              <a:gd name="connsiteX7" fmla="*/ 0 w 11702720"/>
              <a:gd name="connsiteY7" fmla="*/ 5313747 h 6376522"/>
              <a:gd name="connsiteX8" fmla="*/ 0 w 11702720"/>
              <a:gd name="connsiteY8" fmla="*/ 1062775 h 637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720" h="6376522" fill="none" extrusionOk="0">
                <a:moveTo>
                  <a:pt x="0" y="1062775"/>
                </a:moveTo>
                <a:cubicBezTo>
                  <a:pt x="-87537" y="481264"/>
                  <a:pt x="467162" y="49171"/>
                  <a:pt x="1062775" y="0"/>
                </a:cubicBezTo>
                <a:cubicBezTo>
                  <a:pt x="3058377" y="77600"/>
                  <a:pt x="8480399" y="-27269"/>
                  <a:pt x="10639945" y="0"/>
                </a:cubicBezTo>
                <a:cubicBezTo>
                  <a:pt x="11232383" y="-7235"/>
                  <a:pt x="11726705" y="482882"/>
                  <a:pt x="11702720" y="1062775"/>
                </a:cubicBezTo>
                <a:cubicBezTo>
                  <a:pt x="11811720" y="3163235"/>
                  <a:pt x="11624511" y="4873875"/>
                  <a:pt x="11702720" y="5313747"/>
                </a:cubicBezTo>
                <a:cubicBezTo>
                  <a:pt x="11619441" y="5868123"/>
                  <a:pt x="11132178" y="6418296"/>
                  <a:pt x="10639945" y="6376522"/>
                </a:cubicBezTo>
                <a:cubicBezTo>
                  <a:pt x="6691875" y="6425699"/>
                  <a:pt x="4503867" y="6253820"/>
                  <a:pt x="1062775" y="6376522"/>
                </a:cubicBezTo>
                <a:cubicBezTo>
                  <a:pt x="472750" y="6400105"/>
                  <a:pt x="-48864" y="5942774"/>
                  <a:pt x="0" y="5313747"/>
                </a:cubicBezTo>
                <a:cubicBezTo>
                  <a:pt x="47022" y="3456692"/>
                  <a:pt x="104569" y="1559615"/>
                  <a:pt x="0" y="1062775"/>
                </a:cubicBezTo>
                <a:close/>
              </a:path>
              <a:path w="11702720" h="6376522" stroke="0" extrusionOk="0">
                <a:moveTo>
                  <a:pt x="0" y="1062775"/>
                </a:moveTo>
                <a:cubicBezTo>
                  <a:pt x="115435" y="462626"/>
                  <a:pt x="534669" y="-3927"/>
                  <a:pt x="1062775" y="0"/>
                </a:cubicBezTo>
                <a:cubicBezTo>
                  <a:pt x="4709103" y="-129276"/>
                  <a:pt x="9167949" y="-77778"/>
                  <a:pt x="10639945" y="0"/>
                </a:cubicBezTo>
                <a:cubicBezTo>
                  <a:pt x="11194908" y="-101986"/>
                  <a:pt x="11700311" y="489714"/>
                  <a:pt x="11702720" y="1062775"/>
                </a:cubicBezTo>
                <a:cubicBezTo>
                  <a:pt x="11784319" y="2997305"/>
                  <a:pt x="11857020" y="3380292"/>
                  <a:pt x="11702720" y="5313747"/>
                </a:cubicBezTo>
                <a:cubicBezTo>
                  <a:pt x="11740498" y="5980371"/>
                  <a:pt x="11124758" y="6411236"/>
                  <a:pt x="10639945" y="6376522"/>
                </a:cubicBezTo>
                <a:cubicBezTo>
                  <a:pt x="7893502" y="6420742"/>
                  <a:pt x="4313568" y="6347140"/>
                  <a:pt x="1062775" y="6376522"/>
                </a:cubicBezTo>
                <a:cubicBezTo>
                  <a:pt x="459039" y="6312043"/>
                  <a:pt x="-72411" y="5883966"/>
                  <a:pt x="0" y="5313747"/>
                </a:cubicBezTo>
                <a:cubicBezTo>
                  <a:pt x="-159954" y="3920838"/>
                  <a:pt x="22140" y="2697614"/>
                  <a:pt x="0" y="1062775"/>
                </a:cubicBezTo>
                <a:close/>
              </a:path>
            </a:pathLst>
          </a:custGeom>
          <a:solidFill>
            <a:schemeClr val="bg1"/>
          </a:solidFill>
          <a:ln w="76200">
            <a:solidFill>
              <a:srgbClr val="FF584B"/>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Hộp Văn bản 25">
            <a:extLst>
              <a:ext uri="{FF2B5EF4-FFF2-40B4-BE49-F238E27FC236}">
                <a16:creationId xmlns:a16="http://schemas.microsoft.com/office/drawing/2014/main" id="{0ADF44AD-C3AA-915D-6251-5DA41C4D3A2D}"/>
              </a:ext>
            </a:extLst>
          </p:cNvPr>
          <p:cNvSpPr txBox="1"/>
          <p:nvPr/>
        </p:nvSpPr>
        <p:spPr>
          <a:xfrm>
            <a:off x="1638202" y="689734"/>
            <a:ext cx="870467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Câu 2: Nguyễn Trãi đã dâng lên Lê Lợi cuốn sách gì?</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Hình chữ nhật: Góc Tròn 16">
            <a:extLst>
              <a:ext uri="{FF2B5EF4-FFF2-40B4-BE49-F238E27FC236}">
                <a16:creationId xmlns:a16="http://schemas.microsoft.com/office/drawing/2014/main" id="{CB58F851-E5B4-B1EE-EEA3-F0126AC2C277}"/>
              </a:ext>
            </a:extLst>
          </p:cNvPr>
          <p:cNvSpPr/>
          <p:nvPr/>
        </p:nvSpPr>
        <p:spPr>
          <a:xfrm>
            <a:off x="1587402" y="2707720"/>
            <a:ext cx="9202518" cy="1569640"/>
          </a:xfrm>
          <a:prstGeom prst="roundRect">
            <a:avLst/>
          </a:prstGeom>
          <a:solidFill>
            <a:srgbClr val="FFCCFF"/>
          </a:solidFill>
          <a:ln w="38100" cap="flat" cmpd="sng" algn="ctr">
            <a:solidFill>
              <a:srgbClr val="FF0066"/>
            </a:solidFill>
            <a:prstDash val="lgDash"/>
            <a:miter lim="800000"/>
          </a:ln>
          <a:effectLst/>
        </p:spPr>
        <p:txBody>
          <a:bodyPr rtlCol="0" anchor="ctr"/>
          <a:lstStyle/>
          <a:p>
            <a:pPr lvl="0" algn="ctr">
              <a:defRPr/>
            </a:pPr>
            <a:r>
              <a:rPr lang="en-US" sz="4400" kern="0">
                <a:solidFill>
                  <a:prstClr val="black"/>
                </a:solidFill>
                <a:latin typeface="Calibri" panose="020F0502020204030204"/>
              </a:rPr>
              <a:t>Nguyễn Trãi đã dâng lên Lê Lợi cuốn sách “Bình Ngô sách”</a:t>
            </a:r>
            <a:endParaRPr kumimoji="0" lang="en-US" sz="4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5869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13842" t="1" r="22032" b="28159"/>
          <a:stretch/>
        </p:blipFill>
        <p:spPr>
          <a:xfrm>
            <a:off x="0" y="0"/>
            <a:ext cx="12196482" cy="6831874"/>
          </a:xfrm>
          <a:prstGeom prst="rect">
            <a:avLst/>
          </a:prstGeom>
        </p:spPr>
      </p:pic>
      <p:sp>
        <p:nvSpPr>
          <p:cNvPr id="15" name="Hình chữ nhật: Góc Tròn 6">
            <a:extLst>
              <a:ext uri="{FF2B5EF4-FFF2-40B4-BE49-F238E27FC236}">
                <a16:creationId xmlns:a16="http://schemas.microsoft.com/office/drawing/2014/main" id="{5EDA13FA-52E6-BE1A-FEDF-A2A8F414FB17}"/>
              </a:ext>
            </a:extLst>
          </p:cNvPr>
          <p:cNvSpPr/>
          <p:nvPr/>
        </p:nvSpPr>
        <p:spPr>
          <a:xfrm>
            <a:off x="359687" y="134637"/>
            <a:ext cx="11702720" cy="6376522"/>
          </a:xfrm>
          <a:custGeom>
            <a:avLst/>
            <a:gdLst>
              <a:gd name="connsiteX0" fmla="*/ 0 w 11702720"/>
              <a:gd name="connsiteY0" fmla="*/ 1062775 h 6376522"/>
              <a:gd name="connsiteX1" fmla="*/ 1062775 w 11702720"/>
              <a:gd name="connsiteY1" fmla="*/ 0 h 6376522"/>
              <a:gd name="connsiteX2" fmla="*/ 10639945 w 11702720"/>
              <a:gd name="connsiteY2" fmla="*/ 0 h 6376522"/>
              <a:gd name="connsiteX3" fmla="*/ 11702720 w 11702720"/>
              <a:gd name="connsiteY3" fmla="*/ 1062775 h 6376522"/>
              <a:gd name="connsiteX4" fmla="*/ 11702720 w 11702720"/>
              <a:gd name="connsiteY4" fmla="*/ 5313747 h 6376522"/>
              <a:gd name="connsiteX5" fmla="*/ 10639945 w 11702720"/>
              <a:gd name="connsiteY5" fmla="*/ 6376522 h 6376522"/>
              <a:gd name="connsiteX6" fmla="*/ 1062775 w 11702720"/>
              <a:gd name="connsiteY6" fmla="*/ 6376522 h 6376522"/>
              <a:gd name="connsiteX7" fmla="*/ 0 w 11702720"/>
              <a:gd name="connsiteY7" fmla="*/ 5313747 h 6376522"/>
              <a:gd name="connsiteX8" fmla="*/ 0 w 11702720"/>
              <a:gd name="connsiteY8" fmla="*/ 1062775 h 637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720" h="6376522" fill="none" extrusionOk="0">
                <a:moveTo>
                  <a:pt x="0" y="1062775"/>
                </a:moveTo>
                <a:cubicBezTo>
                  <a:pt x="-87537" y="481264"/>
                  <a:pt x="467162" y="49171"/>
                  <a:pt x="1062775" y="0"/>
                </a:cubicBezTo>
                <a:cubicBezTo>
                  <a:pt x="3058377" y="77600"/>
                  <a:pt x="8480399" y="-27269"/>
                  <a:pt x="10639945" y="0"/>
                </a:cubicBezTo>
                <a:cubicBezTo>
                  <a:pt x="11232383" y="-7235"/>
                  <a:pt x="11726705" y="482882"/>
                  <a:pt x="11702720" y="1062775"/>
                </a:cubicBezTo>
                <a:cubicBezTo>
                  <a:pt x="11811720" y="3163235"/>
                  <a:pt x="11624511" y="4873875"/>
                  <a:pt x="11702720" y="5313747"/>
                </a:cubicBezTo>
                <a:cubicBezTo>
                  <a:pt x="11619441" y="5868123"/>
                  <a:pt x="11132178" y="6418296"/>
                  <a:pt x="10639945" y="6376522"/>
                </a:cubicBezTo>
                <a:cubicBezTo>
                  <a:pt x="6691875" y="6425699"/>
                  <a:pt x="4503867" y="6253820"/>
                  <a:pt x="1062775" y="6376522"/>
                </a:cubicBezTo>
                <a:cubicBezTo>
                  <a:pt x="472750" y="6400105"/>
                  <a:pt x="-48864" y="5942774"/>
                  <a:pt x="0" y="5313747"/>
                </a:cubicBezTo>
                <a:cubicBezTo>
                  <a:pt x="47022" y="3456692"/>
                  <a:pt x="104569" y="1559615"/>
                  <a:pt x="0" y="1062775"/>
                </a:cubicBezTo>
                <a:close/>
              </a:path>
              <a:path w="11702720" h="6376522" stroke="0" extrusionOk="0">
                <a:moveTo>
                  <a:pt x="0" y="1062775"/>
                </a:moveTo>
                <a:cubicBezTo>
                  <a:pt x="115435" y="462626"/>
                  <a:pt x="534669" y="-3927"/>
                  <a:pt x="1062775" y="0"/>
                </a:cubicBezTo>
                <a:cubicBezTo>
                  <a:pt x="4709103" y="-129276"/>
                  <a:pt x="9167949" y="-77778"/>
                  <a:pt x="10639945" y="0"/>
                </a:cubicBezTo>
                <a:cubicBezTo>
                  <a:pt x="11194908" y="-101986"/>
                  <a:pt x="11700311" y="489714"/>
                  <a:pt x="11702720" y="1062775"/>
                </a:cubicBezTo>
                <a:cubicBezTo>
                  <a:pt x="11784319" y="2997305"/>
                  <a:pt x="11857020" y="3380292"/>
                  <a:pt x="11702720" y="5313747"/>
                </a:cubicBezTo>
                <a:cubicBezTo>
                  <a:pt x="11740498" y="5980371"/>
                  <a:pt x="11124758" y="6411236"/>
                  <a:pt x="10639945" y="6376522"/>
                </a:cubicBezTo>
                <a:cubicBezTo>
                  <a:pt x="7893502" y="6420742"/>
                  <a:pt x="4313568" y="6347140"/>
                  <a:pt x="1062775" y="6376522"/>
                </a:cubicBezTo>
                <a:cubicBezTo>
                  <a:pt x="459039" y="6312043"/>
                  <a:pt x="-72411" y="5883966"/>
                  <a:pt x="0" y="5313747"/>
                </a:cubicBezTo>
                <a:cubicBezTo>
                  <a:pt x="-159954" y="3920838"/>
                  <a:pt x="22140" y="2697614"/>
                  <a:pt x="0" y="1062775"/>
                </a:cubicBezTo>
                <a:close/>
              </a:path>
            </a:pathLst>
          </a:custGeom>
          <a:solidFill>
            <a:schemeClr val="bg1"/>
          </a:solidFill>
          <a:ln w="76200">
            <a:solidFill>
              <a:srgbClr val="FF584B"/>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Hộp Văn bản 25">
            <a:extLst>
              <a:ext uri="{FF2B5EF4-FFF2-40B4-BE49-F238E27FC236}">
                <a16:creationId xmlns:a16="http://schemas.microsoft.com/office/drawing/2014/main" id="{0ADF44AD-C3AA-915D-6251-5DA41C4D3A2D}"/>
              </a:ext>
            </a:extLst>
          </p:cNvPr>
          <p:cNvSpPr txBox="1"/>
          <p:nvPr/>
        </p:nvSpPr>
        <p:spPr>
          <a:xfrm>
            <a:off x="1638202" y="689734"/>
            <a:ext cx="870467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Câu 3: Ai là người đóng giả Lê Lợi xông trận để cứu Lê Lợi?</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Hình chữ nhật: Góc Tròn 16">
            <a:extLst>
              <a:ext uri="{FF2B5EF4-FFF2-40B4-BE49-F238E27FC236}">
                <a16:creationId xmlns:a16="http://schemas.microsoft.com/office/drawing/2014/main" id="{CB58F851-E5B4-B1EE-EEA3-F0126AC2C277}"/>
              </a:ext>
            </a:extLst>
          </p:cNvPr>
          <p:cNvSpPr/>
          <p:nvPr/>
        </p:nvSpPr>
        <p:spPr>
          <a:xfrm>
            <a:off x="1587402" y="2707720"/>
            <a:ext cx="9202518" cy="1569640"/>
          </a:xfrm>
          <a:prstGeom prst="roundRect">
            <a:avLst/>
          </a:prstGeom>
          <a:solidFill>
            <a:srgbClr val="FFCCFF"/>
          </a:solidFill>
          <a:ln w="38100" cap="flat" cmpd="sng" algn="ctr">
            <a:solidFill>
              <a:srgbClr val="FF0066"/>
            </a:solidFill>
            <a:prstDash val="lgDash"/>
            <a:miter lim="800000"/>
          </a:ln>
          <a:effectLst/>
        </p:spPr>
        <p:txBody>
          <a:bodyPr rtlCol="0" anchor="ctr"/>
          <a:lstStyle/>
          <a:p>
            <a:pPr lvl="0" algn="ctr">
              <a:defRPr/>
            </a:pPr>
            <a:r>
              <a:rPr lang="vi-VN" sz="4400" kern="0">
                <a:solidFill>
                  <a:prstClr val="black"/>
                </a:solidFill>
                <a:latin typeface="Calibri" panose="020F0502020204030204"/>
              </a:rPr>
              <a:t>Lê Lai là người đóng giả Lê Lợi xông trận để cứu Lê Lợi.</a:t>
            </a:r>
            <a:endParaRPr kumimoji="0" lang="en-US" sz="4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9617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13842" t="1" r="22032" b="28159"/>
          <a:stretch/>
        </p:blipFill>
        <p:spPr>
          <a:xfrm>
            <a:off x="0" y="0"/>
            <a:ext cx="12196482" cy="6831874"/>
          </a:xfrm>
          <a:prstGeom prst="rect">
            <a:avLst/>
          </a:prstGeom>
        </p:spPr>
      </p:pic>
      <p:sp>
        <p:nvSpPr>
          <p:cNvPr id="15" name="Hình chữ nhật: Góc Tròn 6">
            <a:extLst>
              <a:ext uri="{FF2B5EF4-FFF2-40B4-BE49-F238E27FC236}">
                <a16:creationId xmlns:a16="http://schemas.microsoft.com/office/drawing/2014/main" id="{5EDA13FA-52E6-BE1A-FEDF-A2A8F414FB17}"/>
              </a:ext>
            </a:extLst>
          </p:cNvPr>
          <p:cNvSpPr/>
          <p:nvPr/>
        </p:nvSpPr>
        <p:spPr>
          <a:xfrm>
            <a:off x="359687" y="134637"/>
            <a:ext cx="11702720" cy="6376522"/>
          </a:xfrm>
          <a:custGeom>
            <a:avLst/>
            <a:gdLst>
              <a:gd name="connsiteX0" fmla="*/ 0 w 11702720"/>
              <a:gd name="connsiteY0" fmla="*/ 1062775 h 6376522"/>
              <a:gd name="connsiteX1" fmla="*/ 1062775 w 11702720"/>
              <a:gd name="connsiteY1" fmla="*/ 0 h 6376522"/>
              <a:gd name="connsiteX2" fmla="*/ 10639945 w 11702720"/>
              <a:gd name="connsiteY2" fmla="*/ 0 h 6376522"/>
              <a:gd name="connsiteX3" fmla="*/ 11702720 w 11702720"/>
              <a:gd name="connsiteY3" fmla="*/ 1062775 h 6376522"/>
              <a:gd name="connsiteX4" fmla="*/ 11702720 w 11702720"/>
              <a:gd name="connsiteY4" fmla="*/ 5313747 h 6376522"/>
              <a:gd name="connsiteX5" fmla="*/ 10639945 w 11702720"/>
              <a:gd name="connsiteY5" fmla="*/ 6376522 h 6376522"/>
              <a:gd name="connsiteX6" fmla="*/ 1062775 w 11702720"/>
              <a:gd name="connsiteY6" fmla="*/ 6376522 h 6376522"/>
              <a:gd name="connsiteX7" fmla="*/ 0 w 11702720"/>
              <a:gd name="connsiteY7" fmla="*/ 5313747 h 6376522"/>
              <a:gd name="connsiteX8" fmla="*/ 0 w 11702720"/>
              <a:gd name="connsiteY8" fmla="*/ 1062775 h 637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720" h="6376522" fill="none" extrusionOk="0">
                <a:moveTo>
                  <a:pt x="0" y="1062775"/>
                </a:moveTo>
                <a:cubicBezTo>
                  <a:pt x="-87537" y="481264"/>
                  <a:pt x="467162" y="49171"/>
                  <a:pt x="1062775" y="0"/>
                </a:cubicBezTo>
                <a:cubicBezTo>
                  <a:pt x="3058377" y="77600"/>
                  <a:pt x="8480399" y="-27269"/>
                  <a:pt x="10639945" y="0"/>
                </a:cubicBezTo>
                <a:cubicBezTo>
                  <a:pt x="11232383" y="-7235"/>
                  <a:pt x="11726705" y="482882"/>
                  <a:pt x="11702720" y="1062775"/>
                </a:cubicBezTo>
                <a:cubicBezTo>
                  <a:pt x="11811720" y="3163235"/>
                  <a:pt x="11624511" y="4873875"/>
                  <a:pt x="11702720" y="5313747"/>
                </a:cubicBezTo>
                <a:cubicBezTo>
                  <a:pt x="11619441" y="5868123"/>
                  <a:pt x="11132178" y="6418296"/>
                  <a:pt x="10639945" y="6376522"/>
                </a:cubicBezTo>
                <a:cubicBezTo>
                  <a:pt x="6691875" y="6425699"/>
                  <a:pt x="4503867" y="6253820"/>
                  <a:pt x="1062775" y="6376522"/>
                </a:cubicBezTo>
                <a:cubicBezTo>
                  <a:pt x="472750" y="6400105"/>
                  <a:pt x="-48864" y="5942774"/>
                  <a:pt x="0" y="5313747"/>
                </a:cubicBezTo>
                <a:cubicBezTo>
                  <a:pt x="47022" y="3456692"/>
                  <a:pt x="104569" y="1559615"/>
                  <a:pt x="0" y="1062775"/>
                </a:cubicBezTo>
                <a:close/>
              </a:path>
              <a:path w="11702720" h="6376522" stroke="0" extrusionOk="0">
                <a:moveTo>
                  <a:pt x="0" y="1062775"/>
                </a:moveTo>
                <a:cubicBezTo>
                  <a:pt x="115435" y="462626"/>
                  <a:pt x="534669" y="-3927"/>
                  <a:pt x="1062775" y="0"/>
                </a:cubicBezTo>
                <a:cubicBezTo>
                  <a:pt x="4709103" y="-129276"/>
                  <a:pt x="9167949" y="-77778"/>
                  <a:pt x="10639945" y="0"/>
                </a:cubicBezTo>
                <a:cubicBezTo>
                  <a:pt x="11194908" y="-101986"/>
                  <a:pt x="11700311" y="489714"/>
                  <a:pt x="11702720" y="1062775"/>
                </a:cubicBezTo>
                <a:cubicBezTo>
                  <a:pt x="11784319" y="2997305"/>
                  <a:pt x="11857020" y="3380292"/>
                  <a:pt x="11702720" y="5313747"/>
                </a:cubicBezTo>
                <a:cubicBezTo>
                  <a:pt x="11740498" y="5980371"/>
                  <a:pt x="11124758" y="6411236"/>
                  <a:pt x="10639945" y="6376522"/>
                </a:cubicBezTo>
                <a:cubicBezTo>
                  <a:pt x="7893502" y="6420742"/>
                  <a:pt x="4313568" y="6347140"/>
                  <a:pt x="1062775" y="6376522"/>
                </a:cubicBezTo>
                <a:cubicBezTo>
                  <a:pt x="459039" y="6312043"/>
                  <a:pt x="-72411" y="5883966"/>
                  <a:pt x="0" y="5313747"/>
                </a:cubicBezTo>
                <a:cubicBezTo>
                  <a:pt x="-159954" y="3920838"/>
                  <a:pt x="22140" y="2697614"/>
                  <a:pt x="0" y="1062775"/>
                </a:cubicBezTo>
                <a:close/>
              </a:path>
            </a:pathLst>
          </a:custGeom>
          <a:solidFill>
            <a:schemeClr val="bg1"/>
          </a:solidFill>
          <a:ln w="76200">
            <a:solidFill>
              <a:srgbClr val="FF584B"/>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Hộp Văn bản 25">
            <a:extLst>
              <a:ext uri="{FF2B5EF4-FFF2-40B4-BE49-F238E27FC236}">
                <a16:creationId xmlns:a16="http://schemas.microsoft.com/office/drawing/2014/main" id="{0ADF44AD-C3AA-915D-6251-5DA41C4D3A2D}"/>
              </a:ext>
            </a:extLst>
          </p:cNvPr>
          <p:cNvSpPr txBox="1"/>
          <p:nvPr/>
        </p:nvSpPr>
        <p:spPr>
          <a:xfrm>
            <a:off x="1320800" y="689734"/>
            <a:ext cx="1037336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Câu 4: Ải Chi Lăng thuộc địa danh nào?</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Hình chữ nhật: Góc Tròn 16">
            <a:extLst>
              <a:ext uri="{FF2B5EF4-FFF2-40B4-BE49-F238E27FC236}">
                <a16:creationId xmlns:a16="http://schemas.microsoft.com/office/drawing/2014/main" id="{CB58F851-E5B4-B1EE-EEA3-F0126AC2C277}"/>
              </a:ext>
            </a:extLst>
          </p:cNvPr>
          <p:cNvSpPr/>
          <p:nvPr/>
        </p:nvSpPr>
        <p:spPr>
          <a:xfrm>
            <a:off x="1719482" y="2616280"/>
            <a:ext cx="9202518" cy="1569640"/>
          </a:xfrm>
          <a:prstGeom prst="roundRect">
            <a:avLst/>
          </a:prstGeom>
          <a:solidFill>
            <a:srgbClr val="FFCCFF"/>
          </a:solidFill>
          <a:ln w="38100" cap="flat" cmpd="sng" algn="ctr">
            <a:solidFill>
              <a:srgbClr val="FF0066"/>
            </a:solidFill>
            <a:prstDash val="lgDash"/>
            <a:miter lim="800000"/>
          </a:ln>
          <a:effectLst/>
        </p:spPr>
        <p:txBody>
          <a:bodyPr rtlCol="0" anchor="ctr"/>
          <a:lstStyle/>
          <a:p>
            <a:pPr lvl="0" algn="ctr">
              <a:defRPr/>
            </a:pPr>
            <a:r>
              <a:rPr lang="vi-VN" sz="4400" kern="0" dirty="0">
                <a:solidFill>
                  <a:prstClr val="black"/>
                </a:solidFill>
                <a:latin typeface="Calibri" panose="020F0502020204030204"/>
              </a:rPr>
              <a:t>Ải Chi Lăng thuộc huyện Chi Lăng, tỉnh Lạng Sơn.</a:t>
            </a:r>
            <a:endParaRPr kumimoji="0" lang="en-US" sz="4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6593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artoon of a person in a garment&#10;&#10;Description automatically generated">
            <a:extLst>
              <a:ext uri="{FF2B5EF4-FFF2-40B4-BE49-F238E27FC236}">
                <a16:creationId xmlns:a16="http://schemas.microsoft.com/office/drawing/2014/main" id="{DDA465E4-0CE1-11B5-81D5-D9EE52248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18AF6731-76E2-72BE-0A92-AEBF73103E35}"/>
              </a:ext>
            </a:extLst>
          </p:cNvPr>
          <p:cNvPicPr>
            <a:picLocks noChangeAspect="1"/>
          </p:cNvPicPr>
          <p:nvPr/>
        </p:nvPicPr>
        <p:blipFill>
          <a:blip r:embed="rId4"/>
          <a:stretch>
            <a:fillRect/>
          </a:stretch>
        </p:blipFill>
        <p:spPr>
          <a:xfrm>
            <a:off x="5060569" y="484604"/>
            <a:ext cx="4203199" cy="730392"/>
          </a:xfrm>
          <a:prstGeom prst="rect">
            <a:avLst/>
          </a:prstGeom>
        </p:spPr>
      </p:pic>
      <p:pic>
        <p:nvPicPr>
          <p:cNvPr id="24" name="Picture 23">
            <a:extLst>
              <a:ext uri="{FF2B5EF4-FFF2-40B4-BE49-F238E27FC236}">
                <a16:creationId xmlns:a16="http://schemas.microsoft.com/office/drawing/2014/main" id="{EA6FBAFC-3F5C-4185-67B2-37BA74C5D657}"/>
              </a:ext>
            </a:extLst>
          </p:cNvPr>
          <p:cNvPicPr>
            <a:picLocks noChangeAspect="1"/>
          </p:cNvPicPr>
          <p:nvPr/>
        </p:nvPicPr>
        <p:blipFill>
          <a:blip r:embed="rId5"/>
          <a:stretch>
            <a:fillRect/>
          </a:stretch>
        </p:blipFill>
        <p:spPr>
          <a:xfrm>
            <a:off x="2553389" y="1746392"/>
            <a:ext cx="9638611" cy="2572735"/>
          </a:xfrm>
          <a:prstGeom prst="rect">
            <a:avLst/>
          </a:prstGeom>
        </p:spPr>
      </p:pic>
      <p:pic>
        <p:nvPicPr>
          <p:cNvPr id="28" name="Picture 27">
            <a:extLst>
              <a:ext uri="{FF2B5EF4-FFF2-40B4-BE49-F238E27FC236}">
                <a16:creationId xmlns:a16="http://schemas.microsoft.com/office/drawing/2014/main" id="{EFE772F4-ACDF-44D9-44E8-15A2EC3C993F}"/>
              </a:ext>
            </a:extLst>
          </p:cNvPr>
          <p:cNvPicPr>
            <a:picLocks noChangeAspect="1"/>
          </p:cNvPicPr>
          <p:nvPr/>
        </p:nvPicPr>
        <p:blipFill>
          <a:blip r:embed="rId6"/>
          <a:stretch>
            <a:fillRect/>
          </a:stretch>
        </p:blipFill>
        <p:spPr>
          <a:xfrm>
            <a:off x="5745352" y="4167576"/>
            <a:ext cx="2956816" cy="1286367"/>
          </a:xfrm>
          <a:prstGeom prst="rect">
            <a:avLst/>
          </a:prstGeom>
        </p:spPr>
      </p:pic>
    </p:spTree>
    <p:extLst>
      <p:ext uri="{BB962C8B-B14F-4D97-AF65-F5344CB8AC3E}">
        <p14:creationId xmlns:p14="http://schemas.microsoft.com/office/powerpoint/2010/main" val="2413543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631AC82-A2A3-C77B-1420-0AB2F5947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8933" y="-452877"/>
            <a:ext cx="4723067" cy="73693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red and green text on a black background&#10;&#10;Description automatically generated">
            <a:extLst>
              <a:ext uri="{FF2B5EF4-FFF2-40B4-BE49-F238E27FC236}">
                <a16:creationId xmlns:a16="http://schemas.microsoft.com/office/drawing/2014/main" id="{7D26604D-9EE3-F41C-4351-B5C98A664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73" y="1273580"/>
            <a:ext cx="7456054" cy="5584420"/>
          </a:xfrm>
          <a:prstGeom prst="rect">
            <a:avLst/>
          </a:prstGeom>
        </p:spPr>
      </p:pic>
    </p:spTree>
    <p:extLst>
      <p:ext uri="{BB962C8B-B14F-4D97-AF65-F5344CB8AC3E}">
        <p14:creationId xmlns:p14="http://schemas.microsoft.com/office/powerpoint/2010/main" val="34312294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EC089B7-A7BB-84CC-FBBD-ACDE167C41C2}"/>
              </a:ext>
            </a:extLst>
          </p:cNvPr>
          <p:cNvSpPr/>
          <p:nvPr/>
        </p:nvSpPr>
        <p:spPr>
          <a:xfrm>
            <a:off x="24333" y="-2465"/>
            <a:ext cx="12192000" cy="6858000"/>
          </a:xfrm>
          <a:prstGeom prst="rect">
            <a:avLst/>
          </a:prstGeom>
          <a:solidFill>
            <a:srgbClr val="B07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PH" sz="1400" kern="0" dirty="0">
              <a:solidFill>
                <a:sysClr val="windowText" lastClr="000000"/>
              </a:solidFill>
              <a:latin typeface="Arial"/>
              <a:sym typeface="Arial"/>
            </a:endParaRPr>
          </a:p>
        </p:txBody>
      </p:sp>
      <p:pic>
        <p:nvPicPr>
          <p:cNvPr id="32" name="Picture 11" descr="trong-dong-3">
            <a:extLst>
              <a:ext uri="{FF2B5EF4-FFF2-40B4-BE49-F238E27FC236}">
                <a16:creationId xmlns:a16="http://schemas.microsoft.com/office/drawing/2014/main" id="{DD1E4AB9-B7FB-0773-7BEC-607271B8A6E4}"/>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01785" y="69789"/>
            <a:ext cx="6713491" cy="671349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86CB6D39-CD76-2C34-45FE-5362292E90CB}"/>
              </a:ext>
            </a:extLst>
          </p:cNvPr>
          <p:cNvPicPr>
            <a:picLocks noChangeAspect="1"/>
          </p:cNvPicPr>
          <p:nvPr/>
        </p:nvPicPr>
        <p:blipFill rotWithShape="1">
          <a:blip r:embed="rId3"/>
          <a:srcRect b="5242"/>
          <a:stretch/>
        </p:blipFill>
        <p:spPr>
          <a:xfrm>
            <a:off x="1" y="0"/>
            <a:ext cx="4012267" cy="6858000"/>
          </a:xfrm>
          <a:prstGeom prst="rect">
            <a:avLst/>
          </a:prstGeom>
        </p:spPr>
      </p:pic>
      <p:pic>
        <p:nvPicPr>
          <p:cNvPr id="45" name="Picture 44">
            <a:extLst>
              <a:ext uri="{FF2B5EF4-FFF2-40B4-BE49-F238E27FC236}">
                <a16:creationId xmlns:a16="http://schemas.microsoft.com/office/drawing/2014/main" id="{4453A84A-368B-9B91-01E8-4CC933C2DD5C}"/>
              </a:ext>
            </a:extLst>
          </p:cNvPr>
          <p:cNvPicPr>
            <a:picLocks noChangeAspect="1"/>
          </p:cNvPicPr>
          <p:nvPr/>
        </p:nvPicPr>
        <p:blipFill rotWithShape="1">
          <a:blip r:embed="rId4"/>
          <a:srcRect l="48482"/>
          <a:stretch/>
        </p:blipFill>
        <p:spPr>
          <a:xfrm>
            <a:off x="7925497" y="-27130"/>
            <a:ext cx="4321747" cy="6291617"/>
          </a:xfrm>
          <a:prstGeom prst="rect">
            <a:avLst/>
          </a:prstGeom>
        </p:spPr>
      </p:pic>
      <p:pic>
        <p:nvPicPr>
          <p:cNvPr id="46" name="Picture 45">
            <a:extLst>
              <a:ext uri="{FF2B5EF4-FFF2-40B4-BE49-F238E27FC236}">
                <a16:creationId xmlns:a16="http://schemas.microsoft.com/office/drawing/2014/main" id="{E1D28397-34E5-9B0B-5FB8-9979EDFD4137}"/>
              </a:ext>
            </a:extLst>
          </p:cNvPr>
          <p:cNvPicPr>
            <a:picLocks noChangeAspect="1"/>
          </p:cNvPicPr>
          <p:nvPr/>
        </p:nvPicPr>
        <p:blipFill>
          <a:blip r:embed="rId5"/>
          <a:stretch>
            <a:fillRect/>
          </a:stretch>
        </p:blipFill>
        <p:spPr>
          <a:xfrm rot="17186900">
            <a:off x="-1592593" y="-199309"/>
            <a:ext cx="6858000" cy="6858000"/>
          </a:xfrm>
          <a:prstGeom prst="rect">
            <a:avLst/>
          </a:prstGeom>
        </p:spPr>
      </p:pic>
      <p:grpSp>
        <p:nvGrpSpPr>
          <p:cNvPr id="47" name="Group 46">
            <a:extLst>
              <a:ext uri="{FF2B5EF4-FFF2-40B4-BE49-F238E27FC236}">
                <a16:creationId xmlns:a16="http://schemas.microsoft.com/office/drawing/2014/main" id="{583D2DCB-ACB2-F63F-9C34-2D9797398D5D}"/>
              </a:ext>
            </a:extLst>
          </p:cNvPr>
          <p:cNvGrpSpPr/>
          <p:nvPr/>
        </p:nvGrpSpPr>
        <p:grpSpPr>
          <a:xfrm>
            <a:off x="1271941" y="2012578"/>
            <a:ext cx="10185113" cy="4067097"/>
            <a:chOff x="2465700" y="1531823"/>
            <a:chExt cx="7638835" cy="3050323"/>
          </a:xfrm>
        </p:grpSpPr>
        <p:pic>
          <p:nvPicPr>
            <p:cNvPr id="48" name="Picture 47">
              <a:extLst>
                <a:ext uri="{FF2B5EF4-FFF2-40B4-BE49-F238E27FC236}">
                  <a16:creationId xmlns:a16="http://schemas.microsoft.com/office/drawing/2014/main" id="{763F4AFA-B518-37BF-ADE6-4A90D24A2397}"/>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2465700" y="1531823"/>
              <a:ext cx="7050978" cy="3050323"/>
            </a:xfrm>
            <a:prstGeom prst="rect">
              <a:avLst/>
            </a:prstGeom>
            <a:effectLst>
              <a:outerShdw blurRad="25400" dist="38100" dir="10800000" algn="r" rotWithShape="0">
                <a:prstClr val="black">
                  <a:alpha val="65000"/>
                </a:prstClr>
              </a:outerShdw>
            </a:effectLst>
          </p:spPr>
        </p:pic>
        <p:pic>
          <p:nvPicPr>
            <p:cNvPr id="49" name="Picture 48">
              <a:extLst>
                <a:ext uri="{FF2B5EF4-FFF2-40B4-BE49-F238E27FC236}">
                  <a16:creationId xmlns:a16="http://schemas.microsoft.com/office/drawing/2014/main" id="{37CDC20C-5549-B7D5-6A91-036C0B1C087D}"/>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9714" t="10358" r="18127" b="73393"/>
            <a:stretch/>
          </p:blipFill>
          <p:spPr>
            <a:xfrm rot="2432488">
              <a:off x="8517826" y="2093436"/>
              <a:ext cx="1586709" cy="535926"/>
            </a:xfrm>
            <a:prstGeom prst="rect">
              <a:avLst/>
            </a:prstGeom>
          </p:spPr>
        </p:pic>
      </p:grpSp>
      <p:grpSp>
        <p:nvGrpSpPr>
          <p:cNvPr id="50" name="Group 49">
            <a:extLst>
              <a:ext uri="{FF2B5EF4-FFF2-40B4-BE49-F238E27FC236}">
                <a16:creationId xmlns:a16="http://schemas.microsoft.com/office/drawing/2014/main" id="{E4DB2BF8-744B-234D-231C-0FB0D0451C74}"/>
              </a:ext>
            </a:extLst>
          </p:cNvPr>
          <p:cNvGrpSpPr/>
          <p:nvPr/>
        </p:nvGrpSpPr>
        <p:grpSpPr>
          <a:xfrm>
            <a:off x="24334" y="0"/>
            <a:ext cx="3512223" cy="2059203"/>
            <a:chOff x="2967782" y="3733099"/>
            <a:chExt cx="2634167" cy="1544402"/>
          </a:xfrm>
        </p:grpSpPr>
        <p:pic>
          <p:nvPicPr>
            <p:cNvPr id="51" name="Picture 50" descr="A picture containing text, linedrawing&#10;&#10;Description automatically generated">
              <a:extLst>
                <a:ext uri="{FF2B5EF4-FFF2-40B4-BE49-F238E27FC236}">
                  <a16:creationId xmlns:a16="http://schemas.microsoft.com/office/drawing/2014/main" id="{BB90FEB2-6133-F6D8-9BEC-F29009C7A62F}"/>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171761" y="3733099"/>
              <a:ext cx="1430188" cy="1509433"/>
            </a:xfrm>
            <a:prstGeom prst="rect">
              <a:avLst/>
            </a:prstGeom>
          </p:spPr>
        </p:pic>
        <p:pic>
          <p:nvPicPr>
            <p:cNvPr id="52" name="Picture 51" descr="A picture containing text, linedrawing&#10;&#10;Description automatically generated">
              <a:extLst>
                <a:ext uri="{FF2B5EF4-FFF2-40B4-BE49-F238E27FC236}">
                  <a16:creationId xmlns:a16="http://schemas.microsoft.com/office/drawing/2014/main" id="{C9C1B7F3-68FC-C157-D2B3-DB3CE89978DF}"/>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2967782" y="3768068"/>
              <a:ext cx="1430188" cy="1509433"/>
            </a:xfrm>
            <a:prstGeom prst="rect">
              <a:avLst/>
            </a:prstGeom>
          </p:spPr>
        </p:pic>
      </p:grpSp>
      <p:sp>
        <p:nvSpPr>
          <p:cNvPr id="54" name="TextBox 53">
            <a:extLst>
              <a:ext uri="{FF2B5EF4-FFF2-40B4-BE49-F238E27FC236}">
                <a16:creationId xmlns:a16="http://schemas.microsoft.com/office/drawing/2014/main" id="{C152DE9A-EB3B-21E3-A9AF-70416F316943}"/>
              </a:ext>
            </a:extLst>
          </p:cNvPr>
          <p:cNvSpPr txBox="1"/>
          <p:nvPr/>
        </p:nvSpPr>
        <p:spPr>
          <a:xfrm>
            <a:off x="1940560" y="3068320"/>
            <a:ext cx="8077200" cy="1754326"/>
          </a:xfrm>
          <a:prstGeom prst="rect">
            <a:avLst/>
          </a:prstGeom>
          <a:noFill/>
        </p:spPr>
        <p:txBody>
          <a:bodyPr wrap="square" rtlCol="0">
            <a:spAutoFit/>
          </a:bodyPr>
          <a:lstStyle/>
          <a:p>
            <a:pPr algn="ctr"/>
            <a:r>
              <a:rPr lang="vi-VN" sz="5400" b="1" dirty="0">
                <a:latin typeface="Cambria" panose="02040503050406030204" pitchFamily="18" charset="0"/>
                <a:ea typeface="Cambria" panose="02040503050406030204" pitchFamily="18" charset="0"/>
              </a:rPr>
              <a:t>2. Triều Hậu Lê và công cuộc xây dựng đất nước</a:t>
            </a:r>
            <a:endParaRPr lang="en-US" sz="5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59279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1000"/>
                                        <p:tgtEl>
                                          <p:spTgt spid="46"/>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1000" fill="hold"/>
                                        <p:tgtEl>
                                          <p:spTgt spid="45"/>
                                        </p:tgtEl>
                                        <p:attrNameLst>
                                          <p:attrName>ppt_x</p:attrName>
                                        </p:attrNameLst>
                                      </p:cBhvr>
                                      <p:tavLst>
                                        <p:tav tm="0">
                                          <p:val>
                                            <p:strVal val="1+#ppt_w/2"/>
                                          </p:val>
                                        </p:tav>
                                        <p:tav tm="100000">
                                          <p:val>
                                            <p:strVal val="#ppt_x"/>
                                          </p:val>
                                        </p:tav>
                                      </p:tavLst>
                                    </p:anim>
                                    <p:anim calcmode="lin" valueType="num">
                                      <p:cBhvr additive="base">
                                        <p:cTn id="12" dur="1000" fill="hold"/>
                                        <p:tgtEl>
                                          <p:spTgt spid="45"/>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1000" fill="hold"/>
                                        <p:tgtEl>
                                          <p:spTgt spid="50"/>
                                        </p:tgtEl>
                                        <p:attrNameLst>
                                          <p:attrName>ppt_y</p:attrName>
                                        </p:attrNameLst>
                                      </p:cBhvr>
                                      <p:tavLst>
                                        <p:tav tm="0">
                                          <p:val>
                                            <p:strVal val="#ppt_y+.1"/>
                                          </p:val>
                                        </p:tav>
                                        <p:tav tm="100000">
                                          <p:val>
                                            <p:strVal val="#ppt_y"/>
                                          </p:val>
                                        </p:tav>
                                      </p:tavLst>
                                    </p:anim>
                                  </p:childTnLst>
                                </p:cTn>
                              </p:par>
                              <p:par>
                                <p:cTn id="18" presetID="8" presetClass="emph" presetSubtype="0" repeatCount="indefinite" fill="hold" nodeType="withEffect">
                                  <p:stCondLst>
                                    <p:cond delay="0"/>
                                  </p:stCondLst>
                                  <p:childTnLst>
                                    <p:animRot by="-21600000">
                                      <p:cBhvr>
                                        <p:cTn id="19" dur="30000" fill="hold"/>
                                        <p:tgtEl>
                                          <p:spTgt spid="32"/>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down)">
                                      <p:cBhvr>
                                        <p:cTn id="24" dur="500"/>
                                        <p:tgtEl>
                                          <p:spTgt spid="54"/>
                                        </p:tgtEl>
                                      </p:cBhvr>
                                    </p:animEffect>
                                  </p:childTnLst>
                                </p:cTn>
                              </p:par>
                              <p:par>
                                <p:cTn id="25" presetID="22" presetClass="entr" presetSubtype="4"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down)">
                                      <p:cBhvr>
                                        <p:cTn id="2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644</Words>
  <Application>Microsoft Office PowerPoint</Application>
  <PresentationFormat>Widescreen</PresentationFormat>
  <Paragraphs>47</Paragraphs>
  <Slides>21</Slides>
  <Notes>10</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21</vt:i4>
      </vt:variant>
    </vt:vector>
  </HeadingPairs>
  <TitlesOfParts>
    <vt:vector size="33" baseType="lpstr">
      <vt:lpstr>宋体</vt:lpstr>
      <vt:lpstr>Aptos</vt:lpstr>
      <vt:lpstr>Aptos Display</vt:lpstr>
      <vt:lpstr>Arial</vt:lpstr>
      <vt:lpstr>Calibri</vt:lpstr>
      <vt:lpstr>Calibri Light</vt:lpstr>
      <vt:lpstr>Cambria</vt:lpstr>
      <vt:lpstr>iCiel Gotham Medium</vt:lpstr>
      <vt:lpstr>Times New Roman</vt:lpstr>
      <vt:lpstr>1_Office Theme</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33</cp:revision>
  <dcterms:created xsi:type="dcterms:W3CDTF">2024-10-09T07:44:13Z</dcterms:created>
  <dcterms:modified xsi:type="dcterms:W3CDTF">2024-10-12T08:29:17Z</dcterms:modified>
</cp:coreProperties>
</file>