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0" r:id="rId3"/>
    <p:sldId id="278" r:id="rId4"/>
    <p:sldId id="261" r:id="rId5"/>
    <p:sldId id="269" r:id="rId6"/>
    <p:sldId id="283" r:id="rId7"/>
    <p:sldId id="277" r:id="rId8"/>
    <p:sldId id="287" r:id="rId9"/>
    <p:sldId id="286" r:id="rId10"/>
    <p:sldId id="285" r:id="rId11"/>
    <p:sldId id="288" r:id="rId12"/>
    <p:sldId id="262" r:id="rId13"/>
    <p:sldId id="272" r:id="rId14"/>
    <p:sldId id="289" r:id="rId15"/>
    <p:sldId id="267" r:id="rId16"/>
    <p:sldId id="265" r:id="rId17"/>
    <p:sldId id="282" r:id="rId18"/>
    <p:sldId id="263" r:id="rId19"/>
    <p:sldId id="264" r:id="rId20"/>
    <p:sldId id="270" r:id="rId21"/>
    <p:sldId id="290" r:id="rId22"/>
    <p:sldId id="266" r:id="rId23"/>
    <p:sldId id="276" r:id="rId24"/>
    <p:sldId id="274" r:id="rId25"/>
    <p:sldId id="260" r:id="rId26"/>
    <p:sldId id="291" r:id="rId27"/>
    <p:sldId id="284" r:id="rId28"/>
    <p:sldId id="296" r:id="rId29"/>
    <p:sldId id="271" r:id="rId30"/>
    <p:sldId id="293" r:id="rId31"/>
    <p:sldId id="298" r:id="rId32"/>
    <p:sldId id="292"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1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F886-A90C-A7F4-FFC8-9DA433AC32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39275-57EE-4EA1-CBA6-E103D4749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066F98-40E1-0D8C-0AB7-A03E97F51A7F}"/>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5" name="Footer Placeholder 4">
            <a:extLst>
              <a:ext uri="{FF2B5EF4-FFF2-40B4-BE49-F238E27FC236}">
                <a16:creationId xmlns:a16="http://schemas.microsoft.com/office/drawing/2014/main" id="{979091AD-F2C8-1645-E936-5F6ADF9CE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0F369-3A02-FD10-DC5C-B6536254C5A9}"/>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375533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75DF-48E1-16E4-AC53-AD049F673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E22588-9F95-0B19-40E1-CBEBCD8C3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04E8-FE3D-44FC-9485-A99ABB9E6DE9}"/>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5" name="Footer Placeholder 4">
            <a:extLst>
              <a:ext uri="{FF2B5EF4-FFF2-40B4-BE49-F238E27FC236}">
                <a16:creationId xmlns:a16="http://schemas.microsoft.com/office/drawing/2014/main" id="{2BCAB474-950C-755B-544C-5805890A4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4A7F1-5A17-BCF0-CFB7-A323C6C64A90}"/>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203836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6188D-35D0-99B8-4E43-AEE8DAC477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250C9-F39B-FD3A-C406-83B68EE37F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C92F1-37E2-A167-541C-03FC56B7A9E4}"/>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5" name="Footer Placeholder 4">
            <a:extLst>
              <a:ext uri="{FF2B5EF4-FFF2-40B4-BE49-F238E27FC236}">
                <a16:creationId xmlns:a16="http://schemas.microsoft.com/office/drawing/2014/main" id="{BFAFBCE2-8230-8CAD-849C-AE5D3FE1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48D92-4906-7D6A-1643-1B2B808BFEBE}"/>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9199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391D-1100-7763-3236-47BABE2E9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E278B-E4D3-69D9-68C1-E1C2ADD176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623DB-6F74-D060-F169-FF0D8F3CF2CB}"/>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5" name="Footer Placeholder 4">
            <a:extLst>
              <a:ext uri="{FF2B5EF4-FFF2-40B4-BE49-F238E27FC236}">
                <a16:creationId xmlns:a16="http://schemas.microsoft.com/office/drawing/2014/main" id="{99C58B80-4581-B7A8-94CD-3310814F9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524FE-F66C-9BC8-2F54-C58BD8F3D834}"/>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01731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A244-2777-3F1E-5606-E77A30D2B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4BC683-856D-56B9-86DF-A53C93BE7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B64CF-9A22-F8B9-E1AA-1B246C26D55C}"/>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5" name="Footer Placeholder 4">
            <a:extLst>
              <a:ext uri="{FF2B5EF4-FFF2-40B4-BE49-F238E27FC236}">
                <a16:creationId xmlns:a16="http://schemas.microsoft.com/office/drawing/2014/main" id="{072FBB02-EEB7-271D-33B1-812822339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4E7AC-9EFB-E123-9FF3-BCDE6F62AA37}"/>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219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D535-F343-15B3-DAFE-AE24DC6716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349F2-ECC0-B928-5A1D-3822AA7501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46B48-49B7-0BB4-1A21-54043DC284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5899B-9E4D-4A72-C3F3-818E95E991A4}"/>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6" name="Footer Placeholder 5">
            <a:extLst>
              <a:ext uri="{FF2B5EF4-FFF2-40B4-BE49-F238E27FC236}">
                <a16:creationId xmlns:a16="http://schemas.microsoft.com/office/drawing/2014/main" id="{7D031BBA-DA1B-CCD5-2CCE-5C211C589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08D86-D341-C657-2BF0-A7E6D4CC57C8}"/>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395048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367A-A8C6-2FAC-641D-95B81C3D4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8E18A9-2489-3877-D56F-01AB323A3B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8F160B-40D3-9D9F-CB39-D88645ECA7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3F8BDD-B067-4224-A70D-6C6EA79C8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AB827-A65B-405D-A498-149B22C7F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F41EC4-15BD-B796-9BF9-A0275E308001}"/>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8" name="Footer Placeholder 7">
            <a:extLst>
              <a:ext uri="{FF2B5EF4-FFF2-40B4-BE49-F238E27FC236}">
                <a16:creationId xmlns:a16="http://schemas.microsoft.com/office/drawing/2014/main" id="{9556DF5E-464D-7BE7-B6E8-38AF475CA1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D92D75-B6FD-1093-B636-827523F2ECA1}"/>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237476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FD73-667E-DF29-5BA8-19D7AAE1E0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C41433-CACC-B68B-BAE5-8959CDAA71D5}"/>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4" name="Footer Placeholder 3">
            <a:extLst>
              <a:ext uri="{FF2B5EF4-FFF2-40B4-BE49-F238E27FC236}">
                <a16:creationId xmlns:a16="http://schemas.microsoft.com/office/drawing/2014/main" id="{50B74542-6D79-4DB2-437C-71D329AB9D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9F9BC6-B2A0-0EA5-C17E-2174BCFC2B80}"/>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358749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EB46D-ED5E-5A57-DC98-84928666785A}"/>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3" name="Footer Placeholder 2">
            <a:extLst>
              <a:ext uri="{FF2B5EF4-FFF2-40B4-BE49-F238E27FC236}">
                <a16:creationId xmlns:a16="http://schemas.microsoft.com/office/drawing/2014/main" id="{30B07D4B-DF19-5884-FB80-07CDD0B7DF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26B28-83FF-6756-3ED0-8FC4B83C8BB3}"/>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107948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E097-046E-731D-77A9-7286A2204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2E6870-198D-5EB7-8C1D-23BEE4A003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398BFF-2191-1835-4CC2-127D62304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DA04E-AB36-FFBA-9584-8F70DB01F128}"/>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6" name="Footer Placeholder 5">
            <a:extLst>
              <a:ext uri="{FF2B5EF4-FFF2-40B4-BE49-F238E27FC236}">
                <a16:creationId xmlns:a16="http://schemas.microsoft.com/office/drawing/2014/main" id="{AED8C720-FA94-4281-717D-FE9BFEF10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7C3AB-4D93-3E50-17A9-011A77217C81}"/>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136594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9CA9-E804-52CC-4CD4-8C5824D28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4CF7FA-666B-EB69-5BAE-7B52B0EE0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53651-A4D0-AB54-1DB3-2F654214C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4AAF7-19E5-ADB6-6E2E-B103947BA88F}"/>
              </a:ext>
            </a:extLst>
          </p:cNvPr>
          <p:cNvSpPr>
            <a:spLocks noGrp="1"/>
          </p:cNvSpPr>
          <p:nvPr>
            <p:ph type="dt" sz="half" idx="10"/>
          </p:nvPr>
        </p:nvSpPr>
        <p:spPr/>
        <p:txBody>
          <a:bodyPr/>
          <a:lstStyle/>
          <a:p>
            <a:fld id="{72ED2350-2880-4A2C-B15F-F293D7DDA02F}" type="datetimeFigureOut">
              <a:rPr lang="en-US" smtClean="0"/>
              <a:t>30/9/2022</a:t>
            </a:fld>
            <a:endParaRPr lang="en-US"/>
          </a:p>
        </p:txBody>
      </p:sp>
      <p:sp>
        <p:nvSpPr>
          <p:cNvPr id="6" name="Footer Placeholder 5">
            <a:extLst>
              <a:ext uri="{FF2B5EF4-FFF2-40B4-BE49-F238E27FC236}">
                <a16:creationId xmlns:a16="http://schemas.microsoft.com/office/drawing/2014/main" id="{3F10DCB3-2653-AF9F-3EB6-9F01D1DCF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9D48D-0A65-2006-7B6E-E625D90811CB}"/>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8035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708D0-C377-49FA-1806-EAF412AC7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4D261C-AFEC-FEE9-FC1A-054AD6E96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BE887-80FB-0258-F2DB-B78C426DF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D2350-2880-4A2C-B15F-F293D7DDA02F}" type="datetimeFigureOut">
              <a:rPr lang="en-US" smtClean="0"/>
              <a:t>30/9/2022</a:t>
            </a:fld>
            <a:endParaRPr lang="en-US"/>
          </a:p>
        </p:txBody>
      </p:sp>
      <p:sp>
        <p:nvSpPr>
          <p:cNvPr id="5" name="Footer Placeholder 4">
            <a:extLst>
              <a:ext uri="{FF2B5EF4-FFF2-40B4-BE49-F238E27FC236}">
                <a16:creationId xmlns:a16="http://schemas.microsoft.com/office/drawing/2014/main" id="{7BD459C0-98CA-F87C-C080-E0803E340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82DDE3-F25D-E2FA-E154-DB28459C6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CFCE-FE6C-4A15-93FA-FB1D8AC10305}" type="slidenum">
              <a:rPr lang="en-US" smtClean="0"/>
              <a:t>‹#›</a:t>
            </a:fld>
            <a:endParaRPr lang="en-US"/>
          </a:p>
        </p:txBody>
      </p:sp>
    </p:spTree>
    <p:extLst>
      <p:ext uri="{BB962C8B-B14F-4D97-AF65-F5344CB8AC3E}">
        <p14:creationId xmlns:p14="http://schemas.microsoft.com/office/powerpoint/2010/main" val="11738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DFB6F2-6F9A-85F7-3573-2AE6E7289A2A}"/>
              </a:ext>
            </a:extLst>
          </p:cNvPr>
          <p:cNvSpPr txBox="1">
            <a:spLocks/>
          </p:cNvSpPr>
          <p:nvPr/>
        </p:nvSpPr>
        <p:spPr>
          <a:xfrm>
            <a:off x="1408457" y="313093"/>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dirty="0" err="1">
                <a:solidFill>
                  <a:srgbClr val="0070C0"/>
                </a:solidFill>
                <a:latin typeface="Amazone" panose="03020702060507090A04" pitchFamily="66" charset="0"/>
              </a:rPr>
              <a:t>Thứ</a:t>
            </a:r>
            <a:r>
              <a:rPr lang="en-US" sz="6700" b="1">
                <a:solidFill>
                  <a:srgbClr val="0070C0"/>
                </a:solidFill>
                <a:latin typeface="Amazone" panose="03020702060507090A04" pitchFamily="66" charset="0"/>
              </a:rPr>
              <a:t>…ngày…tháng…năm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pic>
        <p:nvPicPr>
          <p:cNvPr id="5" name="Picture 4">
            <a:extLst>
              <a:ext uri="{FF2B5EF4-FFF2-40B4-BE49-F238E27FC236}">
                <a16:creationId xmlns:a16="http://schemas.microsoft.com/office/drawing/2014/main" id="{20CB359F-EEB3-932C-859D-EE57364028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25" b="96275" l="492" r="99368">
                        <a14:foregroundMark x1="3162" y1="7736" x2="12157" y2="23782"/>
                        <a14:foregroundMark x1="12157" y1="23782" x2="81237" y2="36103"/>
                        <a14:foregroundMark x1="562" y1="11175" x2="30780" y2="75072"/>
                        <a14:foregroundMark x1="7660" y1="89112" x2="53619" y2="57880"/>
                        <a14:foregroundMark x1="53619" y1="57880" x2="53619" y2="57880"/>
                        <a14:foregroundMark x1="4989" y1="46991" x2="12860" y2="81948"/>
                        <a14:foregroundMark x1="42446" y1="44699" x2="72944" y2="66476"/>
                        <a14:foregroundMark x1="58468" y1="21490" x2="82783" y2="51862"/>
                        <a14:foregroundMark x1="82783" y1="51862" x2="83134" y2="53009"/>
                        <a14:foregroundMark x1="71258" y1="18052" x2="92059" y2="64756"/>
                        <a14:foregroundMark x1="92059" y1="64756" x2="92059" y2="64756"/>
                        <a14:foregroundMark x1="24174" y1="4585" x2="30288" y2="4585"/>
                        <a14:foregroundMark x1="30288" y1="4585" x2="43289" y2="3725"/>
                        <a14:foregroundMark x1="43289" y1="3725" x2="91286" y2="4011"/>
                        <a14:foregroundMark x1="91286" y1="4011" x2="92973" y2="7736"/>
                        <a14:foregroundMark x1="78215" y1="38395" x2="99368" y2="57880"/>
                        <a14:foregroundMark x1="92691" y1="15759" x2="99016" y2="54728"/>
                        <a14:foregroundMark x1="81448" y1="65616" x2="88405" y2="96275"/>
                        <a14:foregroundMark x1="68658" y1="91117" x2="69852" y2="94556"/>
                        <a14:foregroundMark x1="52424" y1="45272" x2="58609" y2="52149"/>
                      </a14:backgroundRemoval>
                    </a14:imgEffect>
                  </a14:imgLayer>
                </a14:imgProps>
              </a:ext>
            </a:extLst>
          </a:blip>
          <a:stretch>
            <a:fillRect/>
          </a:stretch>
        </p:blipFill>
        <p:spPr>
          <a:xfrm>
            <a:off x="1705182" y="1871042"/>
            <a:ext cx="8972136" cy="2200474"/>
          </a:xfrm>
          <a:prstGeom prst="rect">
            <a:avLst/>
          </a:prstGeom>
        </p:spPr>
      </p:pic>
    </p:spTree>
    <p:extLst>
      <p:ext uri="{BB962C8B-B14F-4D97-AF65-F5344CB8AC3E}">
        <p14:creationId xmlns:p14="http://schemas.microsoft.com/office/powerpoint/2010/main" val="330077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20B45A-5700-73F6-38C8-432F3CAC785C}"/>
              </a:ext>
            </a:extLst>
          </p:cNvPr>
          <p:cNvSpPr txBox="1">
            <a:spLocks/>
          </p:cNvSpPr>
          <p:nvPr/>
        </p:nvSpPr>
        <p:spPr>
          <a:xfrm>
            <a:off x="428278" y="357809"/>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Trong bài hát: Bà đang làm gì?</a:t>
            </a:r>
            <a:endParaRPr lang="en-US" sz="5200">
              <a:solidFill>
                <a:srgbClr val="FFFF00"/>
              </a:solidFill>
              <a:latin typeface="Source Sans Pro Black" panose="020B0803030403020204" pitchFamily="34" charset="0"/>
            </a:endParaRPr>
          </a:p>
        </p:txBody>
      </p:sp>
      <p:sp>
        <p:nvSpPr>
          <p:cNvPr id="7" name="Title 1">
            <a:extLst>
              <a:ext uri="{FF2B5EF4-FFF2-40B4-BE49-F238E27FC236}">
                <a16:creationId xmlns:a16="http://schemas.microsoft.com/office/drawing/2014/main" id="{A4260B04-1366-43C0-8167-11A218DF3C0C}"/>
              </a:ext>
            </a:extLst>
          </p:cNvPr>
          <p:cNvSpPr txBox="1">
            <a:spLocks/>
          </p:cNvSpPr>
          <p:nvPr/>
        </p:nvSpPr>
        <p:spPr>
          <a:xfrm>
            <a:off x="588076" y="2073863"/>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11200">
                <a:solidFill>
                  <a:srgbClr val="002060"/>
                </a:solidFill>
                <a:latin typeface="Nunito Black" pitchFamily="2" charset="0"/>
              </a:rPr>
              <a:t>Chổi bà bện có đẹp không? Bà bện những loại chổi nào ? Chổi to dùng để làm gì? Chổi nhỏ dùng để làm gì?</a:t>
            </a:r>
          </a:p>
          <a:p>
            <a:pPr>
              <a:lnSpc>
                <a:spcPct val="170000"/>
              </a:lnSpc>
            </a:pPr>
            <a:r>
              <a:rPr lang="en-US" sz="11200">
                <a:solidFill>
                  <a:srgbClr val="002060"/>
                </a:solidFill>
                <a:latin typeface="Nunito Black" pitchFamily="2" charset="0"/>
              </a:rPr>
              <a:t>- Như vậy, công việc yêu thích của bà là gì? </a:t>
            </a:r>
          </a:p>
          <a:p>
            <a:pPr>
              <a:lnSpc>
                <a:spcPct val="170000"/>
              </a:lnSpc>
            </a:pPr>
            <a:endParaRPr lang="en-US" sz="5200">
              <a:solidFill>
                <a:srgbClr val="FFFF00"/>
              </a:solidFill>
              <a:latin typeface="Source Sans Pro Black" panose="020B0803030403020204" pitchFamily="34" charset="0"/>
            </a:endParaRPr>
          </a:p>
        </p:txBody>
      </p:sp>
      <p:sp>
        <p:nvSpPr>
          <p:cNvPr id="10" name="Title 1">
            <a:extLst>
              <a:ext uri="{FF2B5EF4-FFF2-40B4-BE49-F238E27FC236}">
                <a16:creationId xmlns:a16="http://schemas.microsoft.com/office/drawing/2014/main" id="{AA262680-3537-C8DD-72D7-0A20D61EAF12}"/>
              </a:ext>
            </a:extLst>
          </p:cNvPr>
          <p:cNvSpPr txBox="1">
            <a:spLocks/>
          </p:cNvSpPr>
          <p:nvPr/>
        </p:nvSpPr>
        <p:spPr>
          <a:xfrm>
            <a:off x="1066800" y="3607475"/>
            <a:ext cx="10058400" cy="170996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FF0000"/>
                </a:solidFill>
                <a:latin typeface="Nunito Black" pitchFamily="2" charset="0"/>
              </a:rPr>
              <a:t>* Tình cảm trong gia đình thêm gắn bó thông qua việc chúng ta quan tâm đến công việc yêu thích của người than, những gì người thân mình làm tốt, làm giỏi nhất.</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24842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0B87FC-84AC-754C-FC59-6F510936F369}"/>
              </a:ext>
            </a:extLst>
          </p:cNvPr>
          <p:cNvSpPr txBox="1">
            <a:spLocks noChangeArrowheads="1"/>
          </p:cNvSpPr>
          <p:nvPr/>
        </p:nvSpPr>
        <p:spPr bwMode="auto">
          <a:xfrm>
            <a:off x="4212561" y="1917590"/>
            <a:ext cx="5529994"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5400">
                <a:solidFill>
                  <a:srgbClr val="00B050"/>
                </a:solidFill>
                <a:latin typeface="Sigmar One" panose="00000500000000000000" pitchFamily="2" charset="0"/>
              </a:rPr>
              <a:t>KHÁM PHÁ </a:t>
            </a:r>
          </a:p>
          <a:p>
            <a:pPr algn="ctr" eaLnBrk="1" hangingPunct="1">
              <a:lnSpc>
                <a:spcPct val="150000"/>
              </a:lnSpc>
            </a:pPr>
            <a:r>
              <a:rPr lang="en-US" altLang="en-US" sz="5400">
                <a:solidFill>
                  <a:srgbClr val="00B050"/>
                </a:solidFill>
                <a:latin typeface="Sigmar One" panose="00000500000000000000" pitchFamily="2" charset="0"/>
              </a:rPr>
              <a:t>CHỦ ĐỀ</a:t>
            </a:r>
          </a:p>
        </p:txBody>
      </p:sp>
    </p:spTree>
    <p:extLst>
      <p:ext uri="{BB962C8B-B14F-4D97-AF65-F5344CB8AC3E}">
        <p14:creationId xmlns:p14="http://schemas.microsoft.com/office/powerpoint/2010/main" val="393866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A99BB-7FF4-7519-277B-0031E724221A}"/>
              </a:ext>
            </a:extLst>
          </p:cNvPr>
          <p:cNvPicPr>
            <a:picLocks noChangeAspect="1"/>
          </p:cNvPicPr>
          <p:nvPr/>
        </p:nvPicPr>
        <p:blipFill>
          <a:blip r:embed="rId3"/>
          <a:stretch>
            <a:fillRect/>
          </a:stretch>
        </p:blipFill>
        <p:spPr>
          <a:xfrm>
            <a:off x="253981" y="204942"/>
            <a:ext cx="4229690" cy="743054"/>
          </a:xfrm>
          <a:prstGeom prst="rect">
            <a:avLst/>
          </a:prstGeom>
        </p:spPr>
      </p:pic>
      <p:sp>
        <p:nvSpPr>
          <p:cNvPr id="8" name="Title 1">
            <a:extLst>
              <a:ext uri="{FF2B5EF4-FFF2-40B4-BE49-F238E27FC236}">
                <a16:creationId xmlns:a16="http://schemas.microsoft.com/office/drawing/2014/main" id="{FECE8FBD-A42C-54A2-6A03-7D2390AD36AE}"/>
              </a:ext>
            </a:extLst>
          </p:cNvPr>
          <p:cNvSpPr txBox="1">
            <a:spLocks/>
          </p:cNvSpPr>
          <p:nvPr/>
        </p:nvSpPr>
        <p:spPr>
          <a:xfrm>
            <a:off x="626970" y="552986"/>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1.Tìm hiểu về người thân qua đồ dùng yêu thích của họ.</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
        <p:nvSpPr>
          <p:cNvPr id="9" name="Title 1">
            <a:extLst>
              <a:ext uri="{FF2B5EF4-FFF2-40B4-BE49-F238E27FC236}">
                <a16:creationId xmlns:a16="http://schemas.microsoft.com/office/drawing/2014/main" id="{5A87D126-C48D-C01F-DB5E-713CAB94C8A2}"/>
              </a:ext>
            </a:extLst>
          </p:cNvPr>
          <p:cNvSpPr txBox="1">
            <a:spLocks/>
          </p:cNvSpPr>
          <p:nvPr/>
        </p:nvSpPr>
        <p:spPr>
          <a:xfrm>
            <a:off x="327991" y="1302908"/>
            <a:ext cx="11536017"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a:solidFill>
                  <a:srgbClr val="002060"/>
                </a:solidFill>
                <a:latin typeface="Nunito Black" pitchFamily="2" charset="0"/>
              </a:rPr>
              <a:t>- </a:t>
            </a:r>
            <a:r>
              <a:rPr lang="en-US" sz="3200">
                <a:solidFill>
                  <a:schemeClr val="accent6">
                    <a:lumMod val="50000"/>
                  </a:schemeClr>
                </a:solidFill>
                <a:latin typeface="Nunito Black" pitchFamily="2" charset="0"/>
              </a:rPr>
              <a:t>Kể về một đồ yêu thích của người thân và cách người thân giữ gìn món đồ đó </a:t>
            </a:r>
            <a:endParaRPr lang="en-US" sz="1600">
              <a:solidFill>
                <a:schemeClr val="accent6">
                  <a:lumMod val="50000"/>
                </a:schemeClr>
              </a:solidFill>
              <a:latin typeface="Source Sans Pro Black" panose="020B0803030403020204" pitchFamily="34" charset="0"/>
            </a:endParaRPr>
          </a:p>
        </p:txBody>
      </p:sp>
      <p:pic>
        <p:nvPicPr>
          <p:cNvPr id="14" name="Picture 13">
            <a:extLst>
              <a:ext uri="{FF2B5EF4-FFF2-40B4-BE49-F238E27FC236}">
                <a16:creationId xmlns:a16="http://schemas.microsoft.com/office/drawing/2014/main" id="{89FADD9E-3942-ABC5-19C4-447FF9D163E2}"/>
              </a:ext>
            </a:extLst>
          </p:cNvPr>
          <p:cNvPicPr>
            <a:picLocks noChangeAspect="1"/>
          </p:cNvPicPr>
          <p:nvPr/>
        </p:nvPicPr>
        <p:blipFill>
          <a:blip r:embed="rId4"/>
          <a:stretch>
            <a:fillRect/>
          </a:stretch>
        </p:blipFill>
        <p:spPr>
          <a:xfrm>
            <a:off x="1054192" y="2559389"/>
            <a:ext cx="2629267" cy="1381318"/>
          </a:xfrm>
          <a:prstGeom prst="rect">
            <a:avLst/>
          </a:prstGeom>
        </p:spPr>
      </p:pic>
      <p:pic>
        <p:nvPicPr>
          <p:cNvPr id="16" name="Picture 15">
            <a:extLst>
              <a:ext uri="{FF2B5EF4-FFF2-40B4-BE49-F238E27FC236}">
                <a16:creationId xmlns:a16="http://schemas.microsoft.com/office/drawing/2014/main" id="{4E8407AA-B74E-7918-98E1-0D843108DFE2}"/>
              </a:ext>
            </a:extLst>
          </p:cNvPr>
          <p:cNvPicPr>
            <a:picLocks noChangeAspect="1"/>
          </p:cNvPicPr>
          <p:nvPr/>
        </p:nvPicPr>
        <p:blipFill>
          <a:blip r:embed="rId5"/>
          <a:stretch>
            <a:fillRect/>
          </a:stretch>
        </p:blipFill>
        <p:spPr>
          <a:xfrm>
            <a:off x="3930493" y="2511757"/>
            <a:ext cx="2915057" cy="1476581"/>
          </a:xfrm>
          <a:prstGeom prst="rect">
            <a:avLst/>
          </a:prstGeom>
        </p:spPr>
      </p:pic>
      <p:pic>
        <p:nvPicPr>
          <p:cNvPr id="18" name="Picture 17">
            <a:extLst>
              <a:ext uri="{FF2B5EF4-FFF2-40B4-BE49-F238E27FC236}">
                <a16:creationId xmlns:a16="http://schemas.microsoft.com/office/drawing/2014/main" id="{C43DF15A-0F41-3735-CF63-124C258472CC}"/>
              </a:ext>
            </a:extLst>
          </p:cNvPr>
          <p:cNvPicPr>
            <a:picLocks noChangeAspect="1"/>
          </p:cNvPicPr>
          <p:nvPr/>
        </p:nvPicPr>
        <p:blipFill>
          <a:blip r:embed="rId6"/>
          <a:stretch>
            <a:fillRect/>
          </a:stretch>
        </p:blipFill>
        <p:spPr>
          <a:xfrm>
            <a:off x="6664452" y="2656254"/>
            <a:ext cx="2924583" cy="1409897"/>
          </a:xfrm>
          <a:prstGeom prst="rect">
            <a:avLst/>
          </a:prstGeom>
        </p:spPr>
      </p:pic>
      <p:pic>
        <p:nvPicPr>
          <p:cNvPr id="20" name="Picture 19">
            <a:extLst>
              <a:ext uri="{FF2B5EF4-FFF2-40B4-BE49-F238E27FC236}">
                <a16:creationId xmlns:a16="http://schemas.microsoft.com/office/drawing/2014/main" id="{537BC72D-249B-B272-7E1B-29FB7247C008}"/>
              </a:ext>
            </a:extLst>
          </p:cNvPr>
          <p:cNvPicPr>
            <a:picLocks noChangeAspect="1"/>
          </p:cNvPicPr>
          <p:nvPr/>
        </p:nvPicPr>
        <p:blipFill>
          <a:blip r:embed="rId7"/>
          <a:stretch>
            <a:fillRect/>
          </a:stretch>
        </p:blipFill>
        <p:spPr>
          <a:xfrm>
            <a:off x="1282313" y="4243873"/>
            <a:ext cx="3105583" cy="2324424"/>
          </a:xfrm>
          <a:prstGeom prst="rect">
            <a:avLst/>
          </a:prstGeom>
        </p:spPr>
      </p:pic>
      <p:pic>
        <p:nvPicPr>
          <p:cNvPr id="22" name="Picture 21">
            <a:extLst>
              <a:ext uri="{FF2B5EF4-FFF2-40B4-BE49-F238E27FC236}">
                <a16:creationId xmlns:a16="http://schemas.microsoft.com/office/drawing/2014/main" id="{3CE1E28B-480C-0CE5-B582-0D082F7A061C}"/>
              </a:ext>
            </a:extLst>
          </p:cNvPr>
          <p:cNvPicPr>
            <a:picLocks noChangeAspect="1"/>
          </p:cNvPicPr>
          <p:nvPr/>
        </p:nvPicPr>
        <p:blipFill>
          <a:blip r:embed="rId8"/>
          <a:stretch>
            <a:fillRect/>
          </a:stretch>
        </p:blipFill>
        <p:spPr>
          <a:xfrm>
            <a:off x="4867927" y="3862589"/>
            <a:ext cx="4763165" cy="2734057"/>
          </a:xfrm>
          <a:prstGeom prst="rect">
            <a:avLst/>
          </a:prstGeom>
        </p:spPr>
      </p:pic>
      <p:sp>
        <p:nvSpPr>
          <p:cNvPr id="3" name="Cloud 2">
            <a:extLst>
              <a:ext uri="{FF2B5EF4-FFF2-40B4-BE49-F238E27FC236}">
                <a16:creationId xmlns:a16="http://schemas.microsoft.com/office/drawing/2014/main" id="{F7A995FF-8E9F-423B-99BC-DA2BEA543965}"/>
              </a:ext>
            </a:extLst>
          </p:cNvPr>
          <p:cNvSpPr/>
          <p:nvPr/>
        </p:nvSpPr>
        <p:spPr>
          <a:xfrm>
            <a:off x="9344026" y="1909760"/>
            <a:ext cx="2519982" cy="180499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THẢO LUẬN NHÓM</a:t>
            </a:r>
          </a:p>
        </p:txBody>
      </p:sp>
    </p:spTree>
    <p:extLst>
      <p:ext uri="{BB962C8B-B14F-4D97-AF65-F5344CB8AC3E}">
        <p14:creationId xmlns:p14="http://schemas.microsoft.com/office/powerpoint/2010/main" val="1676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BBDC7-FE40-B0FF-3B46-6BA35C4644F1}"/>
              </a:ext>
            </a:extLst>
          </p:cNvPr>
          <p:cNvPicPr>
            <a:picLocks noChangeAspect="1"/>
          </p:cNvPicPr>
          <p:nvPr/>
        </p:nvPicPr>
        <p:blipFill>
          <a:blip r:embed="rId3"/>
          <a:stretch>
            <a:fillRect/>
          </a:stretch>
        </p:blipFill>
        <p:spPr>
          <a:xfrm>
            <a:off x="253981" y="204942"/>
            <a:ext cx="4229690" cy="743054"/>
          </a:xfrm>
          <a:prstGeom prst="rect">
            <a:avLst/>
          </a:prstGeom>
        </p:spPr>
      </p:pic>
      <p:sp>
        <p:nvSpPr>
          <p:cNvPr id="5" name="Title 1">
            <a:extLst>
              <a:ext uri="{FF2B5EF4-FFF2-40B4-BE49-F238E27FC236}">
                <a16:creationId xmlns:a16="http://schemas.microsoft.com/office/drawing/2014/main" id="{9F1F0D1C-9DAD-C7DE-BEA2-A80A53A3EFD1}"/>
              </a:ext>
            </a:extLst>
          </p:cNvPr>
          <p:cNvSpPr txBox="1">
            <a:spLocks/>
          </p:cNvSpPr>
          <p:nvPr/>
        </p:nvSpPr>
        <p:spPr>
          <a:xfrm>
            <a:off x="493620" y="1114961"/>
            <a:ext cx="10879230" cy="1532989"/>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Tx/>
              <a:buChar char="-"/>
            </a:pPr>
            <a:r>
              <a:rPr lang="en-US" sz="2800">
                <a:solidFill>
                  <a:srgbClr val="002060"/>
                </a:solidFill>
                <a:latin typeface="Nunito Black" pitchFamily="2" charset="0"/>
              </a:rPr>
              <a:t>Theo em, vì sao người thân của em lại gắn bó với món đồ ấy? </a:t>
            </a:r>
          </a:p>
          <a:p>
            <a:pPr>
              <a:lnSpc>
                <a:spcPct val="100000"/>
              </a:lnSpc>
            </a:pPr>
            <a:r>
              <a:rPr lang="en-US" sz="2800">
                <a:solidFill>
                  <a:srgbClr val="002060"/>
                </a:solidFill>
                <a:latin typeface="Nunito Black" pitchFamily="2" charset="0"/>
              </a:rPr>
              <a:t>-     Đồ vật đó nói lên điều gì về người thân của em?</a:t>
            </a:r>
          </a:p>
          <a:p>
            <a:pPr marL="457200" indent="-457200">
              <a:lnSpc>
                <a:spcPct val="100000"/>
              </a:lnSpc>
              <a:buFontTx/>
              <a:buChar char="-"/>
            </a:pPr>
            <a:r>
              <a:rPr lang="en-US" sz="2800">
                <a:solidFill>
                  <a:srgbClr val="002060"/>
                </a:solidFill>
                <a:latin typeface="Nunito Black" pitchFamily="2" charset="0"/>
              </a:rPr>
              <a:t> Nếu vật này chẳng may bị mất thì người thân của em có buồn không? </a:t>
            </a:r>
          </a:p>
        </p:txBody>
      </p:sp>
      <p:sp>
        <p:nvSpPr>
          <p:cNvPr id="8" name="TextBox 7">
            <a:extLst>
              <a:ext uri="{FF2B5EF4-FFF2-40B4-BE49-F238E27FC236}">
                <a16:creationId xmlns:a16="http://schemas.microsoft.com/office/drawing/2014/main" id="{9DF00AD8-6295-A1BF-211F-EDD1EDAA4EA0}"/>
              </a:ext>
            </a:extLst>
          </p:cNvPr>
          <p:cNvSpPr txBox="1"/>
          <p:nvPr/>
        </p:nvSpPr>
        <p:spPr>
          <a:xfrm>
            <a:off x="1415163" y="3188494"/>
            <a:ext cx="10375130" cy="2554545"/>
          </a:xfrm>
          <a:prstGeom prst="rect">
            <a:avLst/>
          </a:prstGeom>
          <a:noFill/>
        </p:spPr>
        <p:txBody>
          <a:bodyPr wrap="square">
            <a:spAutoFit/>
          </a:bodyPr>
          <a:lstStyle/>
          <a:p>
            <a:r>
              <a:rPr lang="en-US" sz="3200" b="1" i="0">
                <a:solidFill>
                  <a:schemeClr val="accent2">
                    <a:lumMod val="75000"/>
                  </a:schemeClr>
                </a:solidFill>
                <a:effectLst/>
                <a:latin typeface="OpenSans"/>
              </a:rPr>
              <a:t>* Kết luận:  </a:t>
            </a:r>
            <a:r>
              <a:rPr lang="en-US" sz="3200" b="1">
                <a:solidFill>
                  <a:schemeClr val="accent2">
                    <a:lumMod val="75000"/>
                  </a:schemeClr>
                </a:solidFill>
                <a:latin typeface="OpenSans"/>
              </a:rPr>
              <a:t>Đồ vật có thể nói lên sở thích của người thân: Người ấy yêu thích gì? Đồ vật có thể nói lên thói quen của người thân: Người ấy hay làm việc gì? Đồ vật còn có thể nhắc nhở về một kỉ niệm của người thân nữa: Có điều gì đáng nhớ liên quan đến đồ vật ấy?</a:t>
            </a:r>
            <a:endParaRPr lang="en-US" sz="3200" b="1">
              <a:solidFill>
                <a:schemeClr val="accent2">
                  <a:lumMod val="75000"/>
                </a:schemeClr>
              </a:solidFill>
            </a:endParaRPr>
          </a:p>
        </p:txBody>
      </p:sp>
    </p:spTree>
    <p:extLst>
      <p:ext uri="{BB962C8B-B14F-4D97-AF65-F5344CB8AC3E}">
        <p14:creationId xmlns:p14="http://schemas.microsoft.com/office/powerpoint/2010/main" val="37597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85BDCB-8F6B-1120-4147-4B5ABC00AFFC}"/>
              </a:ext>
            </a:extLst>
          </p:cNvPr>
          <p:cNvSpPr txBox="1">
            <a:spLocks noChangeArrowheads="1"/>
          </p:cNvSpPr>
          <p:nvPr/>
        </p:nvSpPr>
        <p:spPr bwMode="auto">
          <a:xfrm>
            <a:off x="1839153" y="554273"/>
            <a:ext cx="9475855"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5400">
                <a:solidFill>
                  <a:srgbClr val="00B050"/>
                </a:solidFill>
                <a:latin typeface="Sigmar One" panose="00000500000000000000" pitchFamily="2" charset="0"/>
              </a:rPr>
              <a:t>Mở rộng và tổng kết </a:t>
            </a:r>
          </a:p>
          <a:p>
            <a:pPr algn="ctr" eaLnBrk="1" hangingPunct="1">
              <a:lnSpc>
                <a:spcPct val="150000"/>
              </a:lnSpc>
            </a:pPr>
            <a:r>
              <a:rPr lang="en-US" altLang="en-US" sz="5400">
                <a:solidFill>
                  <a:srgbClr val="00B050"/>
                </a:solidFill>
                <a:latin typeface="Sigmar One" panose="00000500000000000000" pitchFamily="2" charset="0"/>
              </a:rPr>
              <a:t>CHỦ ĐỀ</a:t>
            </a:r>
          </a:p>
        </p:txBody>
      </p:sp>
    </p:spTree>
    <p:extLst>
      <p:ext uri="{BB962C8B-B14F-4D97-AF65-F5344CB8AC3E}">
        <p14:creationId xmlns:p14="http://schemas.microsoft.com/office/powerpoint/2010/main" val="2786642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15B75-2CA8-6D74-8113-2B65C5B64272}"/>
              </a:ext>
            </a:extLst>
          </p:cNvPr>
          <p:cNvPicPr>
            <a:picLocks noChangeAspect="1"/>
          </p:cNvPicPr>
          <p:nvPr/>
        </p:nvPicPr>
        <p:blipFill>
          <a:blip r:embed="rId4"/>
          <a:stretch>
            <a:fillRect/>
          </a:stretch>
        </p:blipFill>
        <p:spPr>
          <a:xfrm>
            <a:off x="300214" y="378893"/>
            <a:ext cx="9345329" cy="514422"/>
          </a:xfrm>
          <a:prstGeom prst="rect">
            <a:avLst/>
          </a:prstGeom>
        </p:spPr>
      </p:pic>
      <p:pic>
        <p:nvPicPr>
          <p:cNvPr id="7" name="Picture 6">
            <a:extLst>
              <a:ext uri="{FF2B5EF4-FFF2-40B4-BE49-F238E27FC236}">
                <a16:creationId xmlns:a16="http://schemas.microsoft.com/office/drawing/2014/main" id="{6C0F4D9A-6D77-DCBB-16E2-74F35F9BED45}"/>
              </a:ext>
            </a:extLst>
          </p:cNvPr>
          <p:cNvPicPr>
            <a:picLocks noChangeAspect="1"/>
          </p:cNvPicPr>
          <p:nvPr/>
        </p:nvPicPr>
        <p:blipFill>
          <a:blip r:embed="rId5"/>
          <a:stretch>
            <a:fillRect/>
          </a:stretch>
        </p:blipFill>
        <p:spPr>
          <a:xfrm>
            <a:off x="589781" y="1755129"/>
            <a:ext cx="11012437" cy="2333951"/>
          </a:xfrm>
          <a:prstGeom prst="rect">
            <a:avLst/>
          </a:prstGeom>
        </p:spPr>
      </p:pic>
    </p:spTree>
    <p:extLst>
      <p:ext uri="{BB962C8B-B14F-4D97-AF65-F5344CB8AC3E}">
        <p14:creationId xmlns:p14="http://schemas.microsoft.com/office/powerpoint/2010/main" val="311963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51007-E3DA-81C3-69E8-96C8E18054CC}"/>
              </a:ext>
            </a:extLst>
          </p:cNvPr>
          <p:cNvSpPr txBox="1">
            <a:spLocks/>
          </p:cNvSpPr>
          <p:nvPr/>
        </p:nvSpPr>
        <p:spPr>
          <a:xfrm>
            <a:off x="553278" y="1070377"/>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pic>
        <p:nvPicPr>
          <p:cNvPr id="4" name="Picture 2" descr="Trường minh họa, trẻ em vẫy tay tạm biệt, cậu bé hoạt hình minh họa, nghệ  thuật, con trai png | PNGEgg">
            <a:extLst>
              <a:ext uri="{FF2B5EF4-FFF2-40B4-BE49-F238E27FC236}">
                <a16:creationId xmlns:a16="http://schemas.microsoft.com/office/drawing/2014/main" id="{08AE4763-0911-25E3-8CC8-E74D9FF9AC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669518" y="4477298"/>
            <a:ext cx="2030813" cy="227988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7A81EA0-17DA-6490-0082-B34CA6FD19A3}"/>
              </a:ext>
            </a:extLst>
          </p:cNvPr>
          <p:cNvSpPr/>
          <p:nvPr/>
        </p:nvSpPr>
        <p:spPr>
          <a:xfrm>
            <a:off x="3703209" y="2176359"/>
            <a:ext cx="3126216" cy="3205266"/>
          </a:xfrm>
          <a:prstGeom prst="wedgeRoundRectCallout">
            <a:avLst>
              <a:gd name="adj1" fmla="val 69110"/>
              <a:gd name="adj2" fmla="val 41140"/>
              <a:gd name="adj3" fmla="val 16667"/>
            </a:avLst>
          </a:prstGeom>
          <a:solidFill>
            <a:schemeClr val="accent3">
              <a:lumMod val="40000"/>
              <a:lumOff val="60000"/>
            </a:schemeClr>
          </a:solidFill>
          <a:ln w="28575">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a:solidFill>
                <a:srgbClr val="000000"/>
              </a:solidFill>
              <a:effectLst/>
              <a:latin typeface="OpenSans"/>
            </a:endParaRPr>
          </a:p>
          <a:p>
            <a:pPr algn="ctr"/>
            <a:endParaRPr lang="en-US" sz="2800">
              <a:solidFill>
                <a:srgbClr val="000000"/>
              </a:solidFill>
              <a:latin typeface="OpenSans"/>
            </a:endParaRPr>
          </a:p>
          <a:p>
            <a:pPr algn="ctr"/>
            <a:r>
              <a:rPr lang="vi-VN" sz="2800" b="0" i="0">
                <a:solidFill>
                  <a:srgbClr val="000000"/>
                </a:solidFill>
                <a:effectLst/>
                <a:latin typeface="OpenSans"/>
              </a:rPr>
              <a:t>- Ông nội em rất thích bộ cờ vua. Mỗi lần chơi xong ông đều lau chùi những quân cờ cẩn thận và cất ở trong tủ kính.</a:t>
            </a:r>
            <a:br>
              <a:rPr lang="vi-VN" sz="2800" b="0" i="0">
                <a:solidFill>
                  <a:srgbClr val="000000"/>
                </a:solidFill>
                <a:effectLst/>
                <a:latin typeface="OpenSans"/>
              </a:rPr>
            </a:br>
            <a:br>
              <a:rPr lang="vi-VN" sz="2800" b="0" i="0">
                <a:solidFill>
                  <a:srgbClr val="000000"/>
                </a:solidFill>
                <a:effectLst/>
                <a:latin typeface="OpenSans"/>
              </a:rPr>
            </a:br>
            <a:endParaRPr lang="en-US" sz="2800"/>
          </a:p>
        </p:txBody>
      </p:sp>
      <p:pic>
        <p:nvPicPr>
          <p:cNvPr id="7" name="Picture 6">
            <a:extLst>
              <a:ext uri="{FF2B5EF4-FFF2-40B4-BE49-F238E27FC236}">
                <a16:creationId xmlns:a16="http://schemas.microsoft.com/office/drawing/2014/main" id="{73C1A32E-992A-DF0D-8C17-968CA94EEAA7}"/>
              </a:ext>
            </a:extLst>
          </p:cNvPr>
          <p:cNvPicPr>
            <a:picLocks noChangeAspect="1"/>
          </p:cNvPicPr>
          <p:nvPr/>
        </p:nvPicPr>
        <p:blipFill>
          <a:blip r:embed="rId5"/>
          <a:stretch>
            <a:fillRect/>
          </a:stretch>
        </p:blipFill>
        <p:spPr>
          <a:xfrm>
            <a:off x="940592" y="2252559"/>
            <a:ext cx="2629267" cy="2095792"/>
          </a:xfrm>
          <a:prstGeom prst="rect">
            <a:avLst/>
          </a:prstGeom>
        </p:spPr>
      </p:pic>
      <p:pic>
        <p:nvPicPr>
          <p:cNvPr id="10" name="Picture 9">
            <a:extLst>
              <a:ext uri="{FF2B5EF4-FFF2-40B4-BE49-F238E27FC236}">
                <a16:creationId xmlns:a16="http://schemas.microsoft.com/office/drawing/2014/main" id="{7F9A6150-4A0A-325D-368F-D65EDFDC83AA}"/>
              </a:ext>
            </a:extLst>
          </p:cNvPr>
          <p:cNvPicPr>
            <a:picLocks noChangeAspect="1"/>
          </p:cNvPicPr>
          <p:nvPr/>
        </p:nvPicPr>
        <p:blipFill>
          <a:blip r:embed="rId6"/>
          <a:stretch>
            <a:fillRect/>
          </a:stretch>
        </p:blipFill>
        <p:spPr>
          <a:xfrm>
            <a:off x="0" y="184428"/>
            <a:ext cx="4763165" cy="885949"/>
          </a:xfrm>
          <a:prstGeom prst="rect">
            <a:avLst/>
          </a:prstGeom>
        </p:spPr>
      </p:pic>
    </p:spTree>
    <p:extLst>
      <p:ext uri="{BB962C8B-B14F-4D97-AF65-F5344CB8AC3E}">
        <p14:creationId xmlns:p14="http://schemas.microsoft.com/office/powerpoint/2010/main" val="25713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ách nền Bé gái cô bé - Free.Vector6.com">
            <a:extLst>
              <a:ext uri="{FF2B5EF4-FFF2-40B4-BE49-F238E27FC236}">
                <a16:creationId xmlns:a16="http://schemas.microsoft.com/office/drawing/2014/main" id="{881D0602-FBED-05DB-6A14-EEE364A086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76" b="95215" l="9211" r="89850">
                        <a14:foregroundMark x1="39098" y1="9180" x2="62218" y2="10059"/>
                        <a14:foregroundMark x1="52820" y1="6836" x2="61466" y2="8105"/>
                        <a14:foregroundMark x1="52820" y1="5176" x2="52820" y2="5176"/>
                        <a14:foregroundMark x1="46617" y1="92578" x2="46617" y2="92578"/>
                        <a14:foregroundMark x1="44549" y1="91992" x2="44549" y2="95215"/>
                        <a14:foregroundMark x1="46617" y1="89844" x2="46617" y2="91797"/>
                        <a14:foregroundMark x1="60714" y1="92188" x2="60714" y2="92871"/>
                      </a14:backgroundRemoval>
                    </a14:imgEffect>
                  </a14:imgLayer>
                </a14:imgProps>
              </a:ext>
              <a:ext uri="{28A0092B-C50C-407E-A947-70E740481C1C}">
                <a14:useLocalDpi xmlns:a14="http://schemas.microsoft.com/office/drawing/2010/main" val="0"/>
              </a:ext>
            </a:extLst>
          </a:blip>
          <a:srcRect/>
          <a:stretch>
            <a:fillRect/>
          </a:stretch>
        </p:blipFill>
        <p:spPr bwMode="auto">
          <a:xfrm>
            <a:off x="5457824" y="3168511"/>
            <a:ext cx="2256018" cy="3689489"/>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ECBAD278-F1FE-502A-6B7F-843F5A2FA958}"/>
              </a:ext>
            </a:extLst>
          </p:cNvPr>
          <p:cNvSpPr/>
          <p:nvPr/>
        </p:nvSpPr>
        <p:spPr>
          <a:xfrm>
            <a:off x="274750" y="1857944"/>
            <a:ext cx="5183074" cy="3891568"/>
          </a:xfrm>
          <a:prstGeom prst="cloudCallout">
            <a:avLst>
              <a:gd name="adj1" fmla="val 59631"/>
              <a:gd name="adj2" fmla="val 10372"/>
            </a:avLst>
          </a:prstGeom>
          <a:solidFill>
            <a:schemeClr val="accent2">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i="0">
              <a:solidFill>
                <a:srgbClr val="000000"/>
              </a:solidFill>
              <a:effectLst/>
              <a:latin typeface="OpenSans"/>
            </a:endParaRPr>
          </a:p>
          <a:p>
            <a:endParaRPr lang="en-US">
              <a:solidFill>
                <a:srgbClr val="000000"/>
              </a:solidFill>
              <a:latin typeface="OpenSans"/>
            </a:endParaRPr>
          </a:p>
          <a:p>
            <a:endParaRPr lang="en-US" sz="2400" b="0" i="0">
              <a:solidFill>
                <a:srgbClr val="000000"/>
              </a:solidFill>
              <a:effectLst/>
              <a:latin typeface="OpenSans"/>
            </a:endParaRPr>
          </a:p>
          <a:p>
            <a:r>
              <a:rPr lang="vi-VN" sz="2800" b="0" i="0">
                <a:solidFill>
                  <a:srgbClr val="7030A0"/>
                </a:solidFill>
                <a:effectLst/>
                <a:latin typeface="OpenSans"/>
              </a:rPr>
              <a:t>Điều em biết được về người thân qua món đồ này: </a:t>
            </a:r>
            <a:r>
              <a:rPr lang="en-US" sz="2800" b="0" i="0">
                <a:solidFill>
                  <a:srgbClr val="7030A0"/>
                </a:solidFill>
                <a:effectLst/>
                <a:latin typeface="OpenSans"/>
              </a:rPr>
              <a:t>Bà </a:t>
            </a:r>
            <a:r>
              <a:rPr lang="vi-VN" sz="2800" b="0" i="0">
                <a:solidFill>
                  <a:srgbClr val="7030A0"/>
                </a:solidFill>
                <a:effectLst/>
                <a:latin typeface="OpenSans"/>
              </a:rPr>
              <a:t> là người rất cẩn thận, trân  trọng và nâng niu những</a:t>
            </a:r>
            <a:r>
              <a:rPr lang="en-US" sz="2800" b="0" i="0">
                <a:solidFill>
                  <a:srgbClr val="7030A0"/>
                </a:solidFill>
                <a:effectLst/>
                <a:latin typeface="OpenSans"/>
              </a:rPr>
              <a:t> đồ vật này.</a:t>
            </a:r>
            <a:br>
              <a:rPr lang="vi-VN" sz="2800" b="0" i="0">
                <a:solidFill>
                  <a:srgbClr val="7030A0"/>
                </a:solidFill>
                <a:effectLst/>
                <a:latin typeface="OpenSans"/>
              </a:rPr>
            </a:br>
            <a:br>
              <a:rPr lang="vi-VN" sz="2000" b="0" i="0">
                <a:solidFill>
                  <a:srgbClr val="7030A0"/>
                </a:solidFill>
                <a:effectLst/>
                <a:latin typeface="OpenSans"/>
              </a:rPr>
            </a:br>
            <a:endParaRPr lang="en-US" sz="2000">
              <a:solidFill>
                <a:srgbClr val="7030A0"/>
              </a:solidFill>
            </a:endParaRPr>
          </a:p>
        </p:txBody>
      </p:sp>
      <p:pic>
        <p:nvPicPr>
          <p:cNvPr id="5" name="Picture 4">
            <a:extLst>
              <a:ext uri="{FF2B5EF4-FFF2-40B4-BE49-F238E27FC236}">
                <a16:creationId xmlns:a16="http://schemas.microsoft.com/office/drawing/2014/main" id="{A9A04FD6-4BE7-0968-3B4D-4CD8A40AB889}"/>
              </a:ext>
            </a:extLst>
          </p:cNvPr>
          <p:cNvPicPr>
            <a:picLocks noChangeAspect="1"/>
          </p:cNvPicPr>
          <p:nvPr/>
        </p:nvPicPr>
        <p:blipFill>
          <a:blip r:embed="rId5"/>
          <a:stretch>
            <a:fillRect/>
          </a:stretch>
        </p:blipFill>
        <p:spPr>
          <a:xfrm>
            <a:off x="7269728" y="2030276"/>
            <a:ext cx="4763165" cy="2734057"/>
          </a:xfrm>
          <a:prstGeom prst="rect">
            <a:avLst/>
          </a:prstGeom>
        </p:spPr>
      </p:pic>
      <p:sp>
        <p:nvSpPr>
          <p:cNvPr id="7" name="Title 1">
            <a:extLst>
              <a:ext uri="{FF2B5EF4-FFF2-40B4-BE49-F238E27FC236}">
                <a16:creationId xmlns:a16="http://schemas.microsoft.com/office/drawing/2014/main" id="{85FC274A-758F-DE66-FE44-711A8235BEE7}"/>
              </a:ext>
            </a:extLst>
          </p:cNvPr>
          <p:cNvSpPr txBox="1">
            <a:spLocks/>
          </p:cNvSpPr>
          <p:nvPr/>
        </p:nvSpPr>
        <p:spPr>
          <a:xfrm>
            <a:off x="490332" y="1029153"/>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pic>
        <p:nvPicPr>
          <p:cNvPr id="9" name="Picture 8">
            <a:extLst>
              <a:ext uri="{FF2B5EF4-FFF2-40B4-BE49-F238E27FC236}">
                <a16:creationId xmlns:a16="http://schemas.microsoft.com/office/drawing/2014/main" id="{25158DF1-67A5-E4C9-A492-39F3D0973269}"/>
              </a:ext>
            </a:extLst>
          </p:cNvPr>
          <p:cNvPicPr>
            <a:picLocks noChangeAspect="1"/>
          </p:cNvPicPr>
          <p:nvPr/>
        </p:nvPicPr>
        <p:blipFill>
          <a:blip r:embed="rId6"/>
          <a:stretch>
            <a:fillRect/>
          </a:stretch>
        </p:blipFill>
        <p:spPr>
          <a:xfrm>
            <a:off x="274750" y="173182"/>
            <a:ext cx="4553283" cy="846911"/>
          </a:xfrm>
          <a:prstGeom prst="rect">
            <a:avLst/>
          </a:prstGeom>
        </p:spPr>
      </p:pic>
    </p:spTree>
    <p:extLst>
      <p:ext uri="{BB962C8B-B14F-4D97-AF65-F5344CB8AC3E}">
        <p14:creationId xmlns:p14="http://schemas.microsoft.com/office/powerpoint/2010/main" val="117637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96416F-5E7B-1EC1-C0A4-8692F6106DBE}"/>
              </a:ext>
            </a:extLst>
          </p:cNvPr>
          <p:cNvSpPr txBox="1">
            <a:spLocks/>
          </p:cNvSpPr>
          <p:nvPr/>
        </p:nvSpPr>
        <p:spPr>
          <a:xfrm>
            <a:off x="808382" y="521881"/>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3200">
                <a:solidFill>
                  <a:schemeClr val="accent6">
                    <a:lumMod val="50000"/>
                  </a:schemeClr>
                </a:solidFill>
                <a:latin typeface="Nunito Black" pitchFamily="2" charset="0"/>
              </a:rPr>
              <a:t>- Chia sẻ điều em biết được về người thân qua món đồ này.</a:t>
            </a:r>
            <a:endParaRPr lang="en-US" sz="1600">
              <a:solidFill>
                <a:schemeClr val="accent6">
                  <a:lumMod val="50000"/>
                </a:schemeClr>
              </a:solidFill>
              <a:latin typeface="Source Sans Pro Black" panose="020B0803030403020204" pitchFamily="34" charset="0"/>
            </a:endParaRPr>
          </a:p>
        </p:txBody>
      </p:sp>
      <p:pic>
        <p:nvPicPr>
          <p:cNvPr id="2" name="Picture 1">
            <a:extLst>
              <a:ext uri="{FF2B5EF4-FFF2-40B4-BE49-F238E27FC236}">
                <a16:creationId xmlns:a16="http://schemas.microsoft.com/office/drawing/2014/main" id="{4FBD4E7A-8884-FAFA-6BF4-2EF74AE9D810}"/>
              </a:ext>
            </a:extLst>
          </p:cNvPr>
          <p:cNvPicPr>
            <a:picLocks noChangeAspect="1"/>
          </p:cNvPicPr>
          <p:nvPr/>
        </p:nvPicPr>
        <p:blipFill>
          <a:blip r:embed="rId3"/>
          <a:stretch>
            <a:fillRect/>
          </a:stretch>
        </p:blipFill>
        <p:spPr>
          <a:xfrm>
            <a:off x="7544793" y="2266788"/>
            <a:ext cx="3105583" cy="2324424"/>
          </a:xfrm>
          <a:prstGeom prst="rect">
            <a:avLst/>
          </a:prstGeom>
        </p:spPr>
      </p:pic>
      <p:pic>
        <p:nvPicPr>
          <p:cNvPr id="5" name="Picture 4">
            <a:extLst>
              <a:ext uri="{FF2B5EF4-FFF2-40B4-BE49-F238E27FC236}">
                <a16:creationId xmlns:a16="http://schemas.microsoft.com/office/drawing/2014/main" id="{94A0D21E-4112-46AB-7024-7CBA42611C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3519" l="6329" r="89030">
                        <a14:foregroundMark x1="8439" y1="71065" x2="7173" y2="74769"/>
                        <a14:foregroundMark x1="6751" y1="69444" x2="6751" y2="69444"/>
                        <a14:foregroundMark x1="88608" y1="68056" x2="88608" y2="68056"/>
                        <a14:foregroundMark x1="45992" y1="91667" x2="52321" y2="93519"/>
                      </a14:backgroundRemoval>
                    </a14:imgEffect>
                  </a14:imgLayer>
                </a14:imgProps>
              </a:ext>
            </a:extLst>
          </a:blip>
          <a:stretch>
            <a:fillRect/>
          </a:stretch>
        </p:blipFill>
        <p:spPr>
          <a:xfrm>
            <a:off x="2111505" y="2742626"/>
            <a:ext cx="2278497" cy="4115374"/>
          </a:xfrm>
          <a:prstGeom prst="rect">
            <a:avLst/>
          </a:prstGeom>
        </p:spPr>
      </p:pic>
      <p:sp>
        <p:nvSpPr>
          <p:cNvPr id="7" name="Speech Bubble: Rectangle with Corners Rounded 6">
            <a:extLst>
              <a:ext uri="{FF2B5EF4-FFF2-40B4-BE49-F238E27FC236}">
                <a16:creationId xmlns:a16="http://schemas.microsoft.com/office/drawing/2014/main" id="{3CDA2B4C-81A6-8FBF-9B3D-D51D43EC63C0}"/>
              </a:ext>
            </a:extLst>
          </p:cNvPr>
          <p:cNvSpPr/>
          <p:nvPr/>
        </p:nvSpPr>
        <p:spPr>
          <a:xfrm>
            <a:off x="4288487" y="1466526"/>
            <a:ext cx="2706123" cy="2452791"/>
          </a:xfrm>
          <a:prstGeom prst="wedgeRoundRectCallout">
            <a:avLst>
              <a:gd name="adj1" fmla="val -73482"/>
              <a:gd name="adj2" fmla="val 36682"/>
              <a:gd name="adj3" fmla="val 16667"/>
            </a:avLst>
          </a:prstGeom>
          <a:solidFill>
            <a:schemeClr val="accent4">
              <a:lumMod val="20000"/>
              <a:lumOff val="80000"/>
            </a:schemeClr>
          </a:solidFill>
          <a:ln w="28575">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a:solidFill>
                <a:srgbClr val="000000"/>
              </a:solidFill>
              <a:effectLst/>
              <a:latin typeface="OpenSans"/>
            </a:endParaRPr>
          </a:p>
          <a:p>
            <a:pPr algn="ctr"/>
            <a:endParaRPr lang="en-US" sz="2800">
              <a:solidFill>
                <a:srgbClr val="000000"/>
              </a:solidFill>
              <a:latin typeface="OpenSans"/>
            </a:endParaRPr>
          </a:p>
          <a:p>
            <a:pPr algn="ctr"/>
            <a:r>
              <a:rPr lang="en-US" sz="2800" b="0" i="0">
                <a:solidFill>
                  <a:srgbClr val="000000"/>
                </a:solidFill>
                <a:effectLst/>
                <a:latin typeface="OpenSans"/>
              </a:rPr>
              <a:t>Anh trai tớ thích đá bóng. Đây là quả bóng bố mẹ tớ tặng anh nhân dịp sinh nhật</a:t>
            </a:r>
            <a:r>
              <a:rPr lang="vi-VN" sz="2800" b="0" i="0">
                <a:solidFill>
                  <a:srgbClr val="000000"/>
                </a:solidFill>
                <a:effectLst/>
                <a:latin typeface="OpenSans"/>
              </a:rPr>
              <a:t>.</a:t>
            </a:r>
            <a:br>
              <a:rPr lang="vi-VN" sz="2800" b="0" i="0">
                <a:solidFill>
                  <a:srgbClr val="000000"/>
                </a:solidFill>
                <a:effectLst/>
                <a:latin typeface="OpenSans"/>
              </a:rPr>
            </a:br>
            <a:br>
              <a:rPr lang="vi-VN" sz="2800" b="0" i="0">
                <a:solidFill>
                  <a:srgbClr val="000000"/>
                </a:solidFill>
                <a:effectLst/>
                <a:latin typeface="OpenSans"/>
              </a:rPr>
            </a:br>
            <a:endParaRPr lang="en-US" sz="2800"/>
          </a:p>
        </p:txBody>
      </p:sp>
    </p:spTree>
    <p:extLst>
      <p:ext uri="{BB962C8B-B14F-4D97-AF65-F5344CB8AC3E}">
        <p14:creationId xmlns:p14="http://schemas.microsoft.com/office/powerpoint/2010/main" val="13560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CD996B61-6BEB-82F9-043E-4E293A3F4E3D}"/>
              </a:ext>
            </a:extLst>
          </p:cNvPr>
          <p:cNvSpPr txBox="1">
            <a:spLocks noChangeArrowheads="1"/>
          </p:cNvSpPr>
          <p:nvPr/>
        </p:nvSpPr>
        <p:spPr bwMode="auto">
          <a:xfrm>
            <a:off x="203848" y="1152794"/>
            <a:ext cx="58921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Dự kiến những việc em sẽ làm để: </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9" name="TextBox 3">
            <a:extLst>
              <a:ext uri="{FF2B5EF4-FFF2-40B4-BE49-F238E27FC236}">
                <a16:creationId xmlns:a16="http://schemas.microsoft.com/office/drawing/2014/main" id="{A861CE3F-D335-5FCE-C38E-E647CADE6E6C}"/>
              </a:ext>
            </a:extLst>
          </p:cNvPr>
          <p:cNvSpPr txBox="1">
            <a:spLocks noChangeArrowheads="1"/>
          </p:cNvSpPr>
          <p:nvPr/>
        </p:nvSpPr>
        <p:spPr bwMode="auto">
          <a:xfrm>
            <a:off x="203848" y="1526625"/>
            <a:ext cx="90726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Chăm sóc, bảo quản đồ dùng yêu thích của người thân</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10" name="TextBox 3">
            <a:extLst>
              <a:ext uri="{FF2B5EF4-FFF2-40B4-BE49-F238E27FC236}">
                <a16:creationId xmlns:a16="http://schemas.microsoft.com/office/drawing/2014/main" id="{4729914B-4F89-5B71-6215-2C465F5F7F4A}"/>
              </a:ext>
            </a:extLst>
          </p:cNvPr>
          <p:cNvSpPr txBox="1">
            <a:spLocks noChangeArrowheads="1"/>
          </p:cNvSpPr>
          <p:nvPr/>
        </p:nvSpPr>
        <p:spPr bwMode="auto">
          <a:xfrm>
            <a:off x="294909" y="1893013"/>
            <a:ext cx="116932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Thể hiện sự quan tâm đến sở thích, thói quen, mong muốn của người thân.</a:t>
            </a:r>
            <a:endParaRPr lang="en-US" altLang="en-US" sz="4400" b="1">
              <a:latin typeface="Nunito Black" pitchFamily="2"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9691978E-0EE9-32BB-4475-9BA591D164FC}"/>
              </a:ext>
            </a:extLst>
          </p:cNvPr>
          <p:cNvPicPr>
            <a:picLocks noChangeAspect="1"/>
          </p:cNvPicPr>
          <p:nvPr/>
        </p:nvPicPr>
        <p:blipFill>
          <a:blip r:embed="rId3"/>
          <a:stretch>
            <a:fillRect/>
          </a:stretch>
        </p:blipFill>
        <p:spPr>
          <a:xfrm>
            <a:off x="441625" y="2613862"/>
            <a:ext cx="6582694" cy="1724266"/>
          </a:xfrm>
          <a:prstGeom prst="rect">
            <a:avLst/>
          </a:prstGeom>
        </p:spPr>
      </p:pic>
      <p:pic>
        <p:nvPicPr>
          <p:cNvPr id="14" name="Picture 13">
            <a:extLst>
              <a:ext uri="{FF2B5EF4-FFF2-40B4-BE49-F238E27FC236}">
                <a16:creationId xmlns:a16="http://schemas.microsoft.com/office/drawing/2014/main" id="{8A71BE53-36D2-DAC0-DAE2-1B6CFAE5DCAB}"/>
              </a:ext>
            </a:extLst>
          </p:cNvPr>
          <p:cNvPicPr>
            <a:picLocks noChangeAspect="1"/>
          </p:cNvPicPr>
          <p:nvPr/>
        </p:nvPicPr>
        <p:blipFill>
          <a:blip r:embed="rId4"/>
          <a:stretch>
            <a:fillRect/>
          </a:stretch>
        </p:blipFill>
        <p:spPr>
          <a:xfrm>
            <a:off x="1385861" y="4545453"/>
            <a:ext cx="6315956" cy="1571844"/>
          </a:xfrm>
          <a:prstGeom prst="rect">
            <a:avLst/>
          </a:prstGeom>
        </p:spPr>
      </p:pic>
      <p:pic>
        <p:nvPicPr>
          <p:cNvPr id="16" name="Picture 15">
            <a:extLst>
              <a:ext uri="{FF2B5EF4-FFF2-40B4-BE49-F238E27FC236}">
                <a16:creationId xmlns:a16="http://schemas.microsoft.com/office/drawing/2014/main" id="{53FF254D-E6E4-084C-485E-BCC86FE1B352}"/>
              </a:ext>
            </a:extLst>
          </p:cNvPr>
          <p:cNvPicPr>
            <a:picLocks noChangeAspect="1"/>
          </p:cNvPicPr>
          <p:nvPr/>
        </p:nvPicPr>
        <p:blipFill>
          <a:blip r:embed="rId5"/>
          <a:stretch>
            <a:fillRect/>
          </a:stretch>
        </p:blipFill>
        <p:spPr>
          <a:xfrm>
            <a:off x="7205935" y="2527059"/>
            <a:ext cx="4782217" cy="1876687"/>
          </a:xfrm>
          <a:prstGeom prst="rect">
            <a:avLst/>
          </a:prstGeom>
        </p:spPr>
      </p:pic>
      <p:sp>
        <p:nvSpPr>
          <p:cNvPr id="2" name="TextBox 1">
            <a:extLst>
              <a:ext uri="{FF2B5EF4-FFF2-40B4-BE49-F238E27FC236}">
                <a16:creationId xmlns:a16="http://schemas.microsoft.com/office/drawing/2014/main" id="{7C2A67FD-07EF-459E-9D89-EFF286889D19}"/>
              </a:ext>
            </a:extLst>
          </p:cNvPr>
          <p:cNvSpPr txBox="1"/>
          <p:nvPr/>
        </p:nvSpPr>
        <p:spPr>
          <a:xfrm>
            <a:off x="203848" y="285705"/>
            <a:ext cx="11864193" cy="1508105"/>
          </a:xfrm>
          <a:prstGeom prst="rect">
            <a:avLst/>
          </a:prstGeom>
          <a:noFill/>
        </p:spPr>
        <p:txBody>
          <a:bodyPr wrap="square">
            <a:spAutoFit/>
          </a:bodyPr>
          <a:lstStyle/>
          <a:p>
            <a:r>
              <a:rPr lang="en-US" sz="2800" b="0" i="0">
                <a:solidFill>
                  <a:srgbClr val="00B050"/>
                </a:solidFill>
                <a:effectLst/>
                <a:latin typeface="Nunito Black" pitchFamily="2" charset="0"/>
              </a:rPr>
              <a:t> 2.</a:t>
            </a:r>
            <a:r>
              <a:rPr lang="vi-VN" sz="2800" b="0" i="0">
                <a:solidFill>
                  <a:srgbClr val="00B050"/>
                </a:solidFill>
                <a:effectLst/>
                <a:latin typeface="Nunito Black" pitchFamily="2" charset="0"/>
              </a:rPr>
              <a:t>Lựa chọn việc làm phù hợp thể hiện sự quan tâm, chăm sóc </a:t>
            </a:r>
            <a:endParaRPr lang="en-US" sz="2800" b="0" i="0">
              <a:solidFill>
                <a:srgbClr val="00B050"/>
              </a:solidFill>
              <a:effectLst/>
              <a:latin typeface="Nunito Black" pitchFamily="2" charset="0"/>
            </a:endParaRPr>
          </a:p>
          <a:p>
            <a:r>
              <a:rPr lang="vi-VN" sz="2800" b="0" i="0">
                <a:solidFill>
                  <a:srgbClr val="00B050"/>
                </a:solidFill>
                <a:effectLst/>
                <a:latin typeface="Nunito Black" pitchFamily="2" charset="0"/>
              </a:rPr>
              <a:t>người thân.</a:t>
            </a:r>
            <a:br>
              <a:rPr lang="vi-VN" sz="2800" b="0" i="0">
                <a:solidFill>
                  <a:srgbClr val="00B050"/>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40153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6BC30-DDC0-EE20-15F6-5C0D9DDC07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4375" l="9956" r="98009">
                        <a14:foregroundMark x1="86283" y1="65625" x2="91372" y2="76875"/>
                        <a14:foregroundMark x1="92478" y1="39375" x2="98009" y2="53750"/>
                        <a14:foregroundMark x1="75221" y1="46875" x2="91150" y2="63750"/>
                        <a14:foregroundMark x1="35177" y1="26250" x2="36283" y2="75000"/>
                        <a14:foregroundMark x1="26549" y1="36875" x2="32965" y2="62500"/>
                        <a14:foregroundMark x1="29867" y1="31250" x2="30531" y2="74375"/>
                        <a14:foregroundMark x1="24779" y1="32500" x2="28761" y2="71250"/>
                        <a14:foregroundMark x1="27212" y1="28750" x2="27655" y2="85000"/>
                        <a14:foregroundMark x1="25000" y1="27500" x2="25000" y2="27500"/>
                        <a14:foregroundMark x1="25000" y1="27500" x2="25000" y2="27500"/>
                        <a14:foregroundMark x1="24115" y1="26250" x2="24115" y2="26250"/>
                        <a14:foregroundMark x1="24115" y1="24375" x2="24115" y2="24375"/>
                        <a14:foregroundMark x1="23673" y1="66875" x2="24558" y2="78125"/>
                        <a14:foregroundMark x1="25221" y1="79375" x2="25221" y2="79375"/>
                        <a14:foregroundMark x1="25664" y1="81875" x2="25664" y2="84375"/>
                        <a14:foregroundMark x1="25664" y1="85000" x2="25664" y2="85000"/>
                        <a14:foregroundMark x1="23894" y1="72500" x2="23894" y2="72500"/>
                        <a14:foregroundMark x1="23894" y1="75625" x2="23894" y2="75625"/>
                        <a14:foregroundMark x1="25000" y1="78125" x2="25664" y2="84375"/>
                        <a14:foregroundMark x1="25664" y1="84375" x2="25664" y2="84375"/>
                        <a14:foregroundMark x1="24779" y1="78125" x2="24779" y2="78125"/>
                        <a14:foregroundMark x1="23673" y1="70625" x2="23673" y2="70625"/>
                        <a14:foregroundMark x1="23894" y1="74375" x2="24336" y2="77500"/>
                        <a14:foregroundMark x1="24336" y1="78750" x2="24336" y2="78750"/>
                        <a14:foregroundMark x1="24779" y1="81875" x2="24779" y2="81875"/>
                        <a14:foregroundMark x1="24558" y1="81875" x2="24558" y2="81875"/>
                        <a14:foregroundMark x1="24115" y1="81250" x2="24115" y2="81250"/>
                        <a14:foregroundMark x1="23673" y1="79375" x2="23673" y2="79375"/>
                        <a14:foregroundMark x1="23451" y1="73125" x2="23451" y2="73125"/>
                        <a14:foregroundMark x1="85619" y1="41250" x2="85619" y2="41250"/>
                        <a14:foregroundMark x1="97788" y1="66250" x2="97788" y2="66250"/>
                        <a14:foregroundMark x1="98230" y1="76875" x2="98230" y2="76875"/>
                        <a14:foregroundMark x1="95575" y1="84375" x2="95575" y2="84375"/>
                        <a14:foregroundMark x1="83628" y1="91250" x2="83628" y2="91250"/>
                        <a14:foregroundMark x1="78982" y1="94375" x2="78982" y2="94375"/>
                        <a14:foregroundMark x1="74115" y1="90000" x2="74115" y2="90000"/>
                        <a14:foregroundMark x1="70796" y1="68750" x2="70796" y2="68750"/>
                        <a14:backgroundMark x1="73230" y1="93750" x2="73230" y2="93750"/>
                        <a14:backgroundMark x1="76991" y1="96250" x2="76991" y2="96250"/>
                        <a14:backgroundMark x1="72124" y1="93750" x2="72124" y2="93750"/>
                        <a14:backgroundMark x1="97124" y1="94375" x2="97124" y2="94375"/>
                        <a14:backgroundMark x1="98451" y1="81250" x2="98451" y2="81250"/>
                        <a14:backgroundMark x1="99779" y1="37500" x2="99779" y2="37500"/>
                      </a14:backgroundRemoval>
                    </a14:imgEffect>
                  </a14:imgLayer>
                </a14:imgProps>
              </a:ext>
            </a:extLst>
          </a:blip>
          <a:stretch>
            <a:fillRect/>
          </a:stretch>
        </p:blipFill>
        <p:spPr>
          <a:xfrm>
            <a:off x="122997" y="803306"/>
            <a:ext cx="4305901" cy="1524213"/>
          </a:xfrm>
          <a:prstGeom prst="rect">
            <a:avLst/>
          </a:prstGeom>
        </p:spPr>
      </p:pic>
      <p:sp>
        <p:nvSpPr>
          <p:cNvPr id="5" name="TextBox 3">
            <a:extLst>
              <a:ext uri="{FF2B5EF4-FFF2-40B4-BE49-F238E27FC236}">
                <a16:creationId xmlns:a16="http://schemas.microsoft.com/office/drawing/2014/main" id="{0879CDFA-A63E-8DD5-0B04-113772A67A74}"/>
              </a:ext>
            </a:extLst>
          </p:cNvPr>
          <p:cNvSpPr txBox="1">
            <a:spLocks noChangeArrowheads="1"/>
          </p:cNvSpPr>
          <p:nvPr/>
        </p:nvSpPr>
        <p:spPr bwMode="auto">
          <a:xfrm>
            <a:off x="1371600" y="2487927"/>
            <a:ext cx="990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0070C0"/>
                </a:solidFill>
                <a:latin typeface="Sigmar One" panose="00000500000000000000" pitchFamily="2" charset="0"/>
              </a:rPr>
              <a:t>ĐỒ DÙNG CỦA NGƯỜI THÂN – CÂU CHUYỆN YÊU THƯƠNG</a:t>
            </a:r>
          </a:p>
        </p:txBody>
      </p:sp>
    </p:spTree>
    <p:extLst>
      <p:ext uri="{BB962C8B-B14F-4D97-AF65-F5344CB8AC3E}">
        <p14:creationId xmlns:p14="http://schemas.microsoft.com/office/powerpoint/2010/main" val="3736525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176D8A-0D5F-5B4F-6AE6-7C40EF783459}"/>
              </a:ext>
            </a:extLst>
          </p:cNvPr>
          <p:cNvSpPr txBox="1"/>
          <p:nvPr/>
        </p:nvSpPr>
        <p:spPr>
          <a:xfrm>
            <a:off x="290901" y="1349365"/>
            <a:ext cx="11125200" cy="3939540"/>
          </a:xfrm>
          <a:prstGeom prst="rect">
            <a:avLst/>
          </a:prstGeom>
          <a:noFill/>
        </p:spPr>
        <p:txBody>
          <a:bodyPr wrap="square">
            <a:spAutoFit/>
          </a:bodyPr>
          <a:lstStyle/>
          <a:p>
            <a:pPr algn="just" rtl="0"/>
            <a:r>
              <a:rPr lang="vi-VN" sz="2800" b="0" i="0">
                <a:solidFill>
                  <a:srgbClr val="002060"/>
                </a:solidFill>
                <a:effectLst/>
                <a:latin typeface="Nunito Black" pitchFamily="2" charset="0"/>
              </a:rPr>
              <a:t>- Những việc em sẽ làm để:</a:t>
            </a:r>
          </a:p>
          <a:p>
            <a:pPr algn="just" rtl="0"/>
            <a:r>
              <a:rPr lang="vi-VN" sz="2800" b="0" i="0">
                <a:solidFill>
                  <a:srgbClr val="002060"/>
                </a:solidFill>
                <a:effectLst/>
                <a:latin typeface="Nunito Black" pitchFamily="2" charset="0"/>
              </a:rPr>
              <a:t>+ Chăm sóc, bảo quản đồ dùng yêu thích của người thân: lau chùi bụi bám bẩn, sắp xếp những đồ đó gọn gàng,...</a:t>
            </a:r>
          </a:p>
          <a:p>
            <a:pPr algn="just" rtl="0"/>
            <a:r>
              <a:rPr lang="vi-VN" sz="2800" b="0" i="0">
                <a:solidFill>
                  <a:srgbClr val="002060"/>
                </a:solidFill>
                <a:effectLst/>
                <a:latin typeface="Nunito Black" pitchFamily="2" charset="0"/>
              </a:rPr>
              <a:t>+ Thể hiện sự quan tâm đến sở thích, thói quen, mong muốn của người thân: thường xuyên chơi cờ với ông, giúp mẹ nấu ăn và dọn dẹp nhà cửa, đọc sách cùng bố, tự tay làm quà tặng người thân,...</a:t>
            </a:r>
          </a:p>
          <a:p>
            <a:br>
              <a:rPr lang="vi-VN" b="0" i="0">
                <a:solidFill>
                  <a:srgbClr val="000000"/>
                </a:solidFill>
                <a:effectLst/>
                <a:latin typeface="OpenSans"/>
              </a:rPr>
            </a:br>
            <a:br>
              <a:rPr lang="vi-VN" b="0" i="0">
                <a:solidFill>
                  <a:srgbClr val="000000"/>
                </a:solidFill>
                <a:effectLst/>
                <a:latin typeface="OpenSans"/>
              </a:rPr>
            </a:br>
            <a:endParaRPr lang="en-US"/>
          </a:p>
        </p:txBody>
      </p:sp>
      <p:pic>
        <p:nvPicPr>
          <p:cNvPr id="6" name="Picture 5">
            <a:extLst>
              <a:ext uri="{FF2B5EF4-FFF2-40B4-BE49-F238E27FC236}">
                <a16:creationId xmlns:a16="http://schemas.microsoft.com/office/drawing/2014/main" id="{CD031182-44C9-A98F-6A29-1B5BECA863DE}"/>
              </a:ext>
            </a:extLst>
          </p:cNvPr>
          <p:cNvPicPr>
            <a:picLocks noChangeAspect="1"/>
          </p:cNvPicPr>
          <p:nvPr/>
        </p:nvPicPr>
        <p:blipFill>
          <a:blip r:embed="rId3"/>
          <a:stretch>
            <a:fillRect/>
          </a:stretch>
        </p:blipFill>
        <p:spPr>
          <a:xfrm>
            <a:off x="290901" y="290382"/>
            <a:ext cx="4553283" cy="846911"/>
          </a:xfrm>
          <a:prstGeom prst="rect">
            <a:avLst/>
          </a:prstGeom>
        </p:spPr>
      </p:pic>
    </p:spTree>
    <p:extLst>
      <p:ext uri="{BB962C8B-B14F-4D97-AF65-F5344CB8AC3E}">
        <p14:creationId xmlns:p14="http://schemas.microsoft.com/office/powerpoint/2010/main" val="201734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4E5C5E-2EC2-C2B9-50AA-AB472DAFFFA7}"/>
              </a:ext>
            </a:extLst>
          </p:cNvPr>
          <p:cNvSpPr txBox="1"/>
          <p:nvPr/>
        </p:nvSpPr>
        <p:spPr>
          <a:xfrm>
            <a:off x="3412435" y="1242360"/>
            <a:ext cx="5334000" cy="2893100"/>
          </a:xfrm>
          <a:prstGeom prst="rect">
            <a:avLst/>
          </a:prstGeom>
          <a:noFill/>
        </p:spPr>
        <p:txBody>
          <a:bodyPr wrap="square">
            <a:spAutoFit/>
          </a:bodyPr>
          <a:lstStyle/>
          <a:p>
            <a:pPr algn="just" rtl="0"/>
            <a:r>
              <a:rPr lang="en-US" sz="3200" b="0" i="0">
                <a:solidFill>
                  <a:srgbClr val="002060"/>
                </a:solidFill>
                <a:effectLst/>
                <a:latin typeface="Nunito Black" pitchFamily="2" charset="0"/>
              </a:rPr>
              <a:t>“ </a:t>
            </a:r>
            <a:r>
              <a:rPr lang="en-US" sz="3200" b="0" i="0">
                <a:solidFill>
                  <a:schemeClr val="accent2">
                    <a:lumMod val="75000"/>
                  </a:schemeClr>
                </a:solidFill>
                <a:effectLst/>
                <a:latin typeface="Nunito Black" pitchFamily="2" charset="0"/>
              </a:rPr>
              <a:t>Hỏi</a:t>
            </a:r>
            <a:r>
              <a:rPr lang="en-US" sz="3200" b="0" i="0">
                <a:solidFill>
                  <a:srgbClr val="002060"/>
                </a:solidFill>
                <a:effectLst/>
                <a:latin typeface="Nunito Black" pitchFamily="2" charset="0"/>
              </a:rPr>
              <a:t> han để chia sẻ</a:t>
            </a:r>
          </a:p>
          <a:p>
            <a:pPr algn="just" rtl="0"/>
            <a:r>
              <a:rPr lang="en-US" sz="3200">
                <a:solidFill>
                  <a:srgbClr val="002060"/>
                </a:solidFill>
                <a:latin typeface="Nunito Black" pitchFamily="2" charset="0"/>
              </a:rPr>
              <a:t>  Cùng </a:t>
            </a:r>
            <a:r>
              <a:rPr lang="en-US" sz="3200">
                <a:solidFill>
                  <a:schemeClr val="accent2">
                    <a:lumMod val="75000"/>
                  </a:schemeClr>
                </a:solidFill>
                <a:latin typeface="Nunito Black" pitchFamily="2" charset="0"/>
              </a:rPr>
              <a:t>làm</a:t>
            </a:r>
            <a:r>
              <a:rPr lang="en-US" sz="3200">
                <a:solidFill>
                  <a:srgbClr val="002060"/>
                </a:solidFill>
                <a:latin typeface="Nunito Black" pitchFamily="2" charset="0"/>
              </a:rPr>
              <a:t> để vui thêm</a:t>
            </a:r>
          </a:p>
          <a:p>
            <a:pPr algn="just" rtl="0"/>
            <a:r>
              <a:rPr lang="en-US" sz="3200" b="0" i="0">
                <a:solidFill>
                  <a:srgbClr val="002060"/>
                </a:solidFill>
                <a:effectLst/>
                <a:latin typeface="Nunito Black" pitchFamily="2" charset="0"/>
              </a:rPr>
              <a:t>  Tặng món </a:t>
            </a:r>
            <a:r>
              <a:rPr lang="en-US" sz="3200" b="0" i="0">
                <a:solidFill>
                  <a:schemeClr val="accent2">
                    <a:lumMod val="75000"/>
                  </a:schemeClr>
                </a:solidFill>
                <a:effectLst/>
                <a:latin typeface="Nunito Black" pitchFamily="2" charset="0"/>
              </a:rPr>
              <a:t>quà </a:t>
            </a:r>
            <a:r>
              <a:rPr lang="en-US" sz="3200" b="0" i="0">
                <a:solidFill>
                  <a:srgbClr val="002060"/>
                </a:solidFill>
                <a:effectLst/>
                <a:latin typeface="Nunito Black" pitchFamily="2" charset="0"/>
              </a:rPr>
              <a:t>hợp ý</a:t>
            </a:r>
          </a:p>
          <a:p>
            <a:pPr algn="just" rtl="0"/>
            <a:r>
              <a:rPr lang="en-US" sz="3200">
                <a:solidFill>
                  <a:srgbClr val="002060"/>
                </a:solidFill>
                <a:latin typeface="Nunito Black" pitchFamily="2" charset="0"/>
              </a:rPr>
              <a:t>  Đồ vật luôn </a:t>
            </a:r>
            <a:r>
              <a:rPr lang="en-US" sz="3200">
                <a:solidFill>
                  <a:schemeClr val="accent2">
                    <a:lumMod val="75000"/>
                  </a:schemeClr>
                </a:solidFill>
                <a:latin typeface="Nunito Black" pitchFamily="2" charset="0"/>
              </a:rPr>
              <a:t>giữ gìn</a:t>
            </a:r>
            <a:r>
              <a:rPr lang="en-US" sz="3200">
                <a:solidFill>
                  <a:srgbClr val="002060"/>
                </a:solidFill>
                <a:latin typeface="Nunito Black" pitchFamily="2" charset="0"/>
              </a:rPr>
              <a:t>.”</a:t>
            </a:r>
            <a:endParaRPr lang="vi-VN" sz="3200" b="0" i="0">
              <a:solidFill>
                <a:srgbClr val="002060"/>
              </a:solidFill>
              <a:effectLst/>
              <a:latin typeface="Nunito Black" pitchFamily="2" charset="0"/>
            </a:endParaRP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4" name="Rectangle: Rounded Corners 3">
            <a:extLst>
              <a:ext uri="{FF2B5EF4-FFF2-40B4-BE49-F238E27FC236}">
                <a16:creationId xmlns:a16="http://schemas.microsoft.com/office/drawing/2014/main" id="{F08AE1EE-0E73-4763-5A05-C866C5996E6F}"/>
              </a:ext>
            </a:extLst>
          </p:cNvPr>
          <p:cNvSpPr/>
          <p:nvPr/>
        </p:nvSpPr>
        <p:spPr>
          <a:xfrm>
            <a:off x="2725615" y="688874"/>
            <a:ext cx="6113585" cy="3411416"/>
          </a:xfrm>
          <a:custGeom>
            <a:avLst/>
            <a:gdLst>
              <a:gd name="connsiteX0" fmla="*/ 0 w 6113585"/>
              <a:gd name="connsiteY0" fmla="*/ 568581 h 3411416"/>
              <a:gd name="connsiteX1" fmla="*/ 568581 w 6113585"/>
              <a:gd name="connsiteY1" fmla="*/ 0 h 3411416"/>
              <a:gd name="connsiteX2" fmla="*/ 1041341 w 6113585"/>
              <a:gd name="connsiteY2" fmla="*/ 0 h 3411416"/>
              <a:gd name="connsiteX3" fmla="*/ 1514101 w 6113585"/>
              <a:gd name="connsiteY3" fmla="*/ 0 h 3411416"/>
              <a:gd name="connsiteX4" fmla="*/ 2086390 w 6113585"/>
              <a:gd name="connsiteY4" fmla="*/ 0 h 3411416"/>
              <a:gd name="connsiteX5" fmla="*/ 2758207 w 6113585"/>
              <a:gd name="connsiteY5" fmla="*/ 0 h 3411416"/>
              <a:gd name="connsiteX6" fmla="*/ 3230967 w 6113585"/>
              <a:gd name="connsiteY6" fmla="*/ 0 h 3411416"/>
              <a:gd name="connsiteX7" fmla="*/ 3853020 w 6113585"/>
              <a:gd name="connsiteY7" fmla="*/ 0 h 3411416"/>
              <a:gd name="connsiteX8" fmla="*/ 4425309 w 6113585"/>
              <a:gd name="connsiteY8" fmla="*/ 0 h 3411416"/>
              <a:gd name="connsiteX9" fmla="*/ 4997597 w 6113585"/>
              <a:gd name="connsiteY9" fmla="*/ 0 h 3411416"/>
              <a:gd name="connsiteX10" fmla="*/ 5545004 w 6113585"/>
              <a:gd name="connsiteY10" fmla="*/ 0 h 3411416"/>
              <a:gd name="connsiteX11" fmla="*/ 6113585 w 6113585"/>
              <a:gd name="connsiteY11" fmla="*/ 568581 h 3411416"/>
              <a:gd name="connsiteX12" fmla="*/ 6113585 w 6113585"/>
              <a:gd name="connsiteY12" fmla="*/ 1114402 h 3411416"/>
              <a:gd name="connsiteX13" fmla="*/ 6113585 w 6113585"/>
              <a:gd name="connsiteY13" fmla="*/ 1660223 h 3411416"/>
              <a:gd name="connsiteX14" fmla="*/ 6113585 w 6113585"/>
              <a:gd name="connsiteY14" fmla="*/ 2160559 h 3411416"/>
              <a:gd name="connsiteX15" fmla="*/ 6113585 w 6113585"/>
              <a:gd name="connsiteY15" fmla="*/ 2842835 h 3411416"/>
              <a:gd name="connsiteX16" fmla="*/ 5545004 w 6113585"/>
              <a:gd name="connsiteY16" fmla="*/ 3411416 h 3411416"/>
              <a:gd name="connsiteX17" fmla="*/ 4972715 w 6113585"/>
              <a:gd name="connsiteY17" fmla="*/ 3411416 h 3411416"/>
              <a:gd name="connsiteX18" fmla="*/ 4400427 w 6113585"/>
              <a:gd name="connsiteY18" fmla="*/ 3411416 h 3411416"/>
              <a:gd name="connsiteX19" fmla="*/ 3778374 w 6113585"/>
              <a:gd name="connsiteY19" fmla="*/ 3411416 h 3411416"/>
              <a:gd name="connsiteX20" fmla="*/ 3056793 w 6113585"/>
              <a:gd name="connsiteY20" fmla="*/ 3411416 h 3411416"/>
              <a:gd name="connsiteX21" fmla="*/ 2584032 w 6113585"/>
              <a:gd name="connsiteY21" fmla="*/ 3411416 h 3411416"/>
              <a:gd name="connsiteX22" fmla="*/ 2011744 w 6113585"/>
              <a:gd name="connsiteY22" fmla="*/ 3411416 h 3411416"/>
              <a:gd name="connsiteX23" fmla="*/ 1538983 w 6113585"/>
              <a:gd name="connsiteY23" fmla="*/ 3411416 h 3411416"/>
              <a:gd name="connsiteX24" fmla="*/ 568581 w 6113585"/>
              <a:gd name="connsiteY24" fmla="*/ 3411416 h 3411416"/>
              <a:gd name="connsiteX25" fmla="*/ 0 w 6113585"/>
              <a:gd name="connsiteY25" fmla="*/ 2842835 h 3411416"/>
              <a:gd name="connsiteX26" fmla="*/ 0 w 6113585"/>
              <a:gd name="connsiteY26" fmla="*/ 2251529 h 3411416"/>
              <a:gd name="connsiteX27" fmla="*/ 0 w 6113585"/>
              <a:gd name="connsiteY27" fmla="*/ 1728451 h 3411416"/>
              <a:gd name="connsiteX28" fmla="*/ 0 w 6113585"/>
              <a:gd name="connsiteY28" fmla="*/ 1137145 h 3411416"/>
              <a:gd name="connsiteX29" fmla="*/ 0 w 6113585"/>
              <a:gd name="connsiteY29" fmla="*/ 568581 h 34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13585" h="3411416" extrusionOk="0">
                <a:moveTo>
                  <a:pt x="0" y="568581"/>
                </a:moveTo>
                <a:cubicBezTo>
                  <a:pt x="30976" y="227452"/>
                  <a:pt x="218256" y="-9177"/>
                  <a:pt x="568581" y="0"/>
                </a:cubicBezTo>
                <a:cubicBezTo>
                  <a:pt x="796879" y="2720"/>
                  <a:pt x="940181" y="22811"/>
                  <a:pt x="1041341" y="0"/>
                </a:cubicBezTo>
                <a:cubicBezTo>
                  <a:pt x="1142501" y="-22811"/>
                  <a:pt x="1391066" y="-1220"/>
                  <a:pt x="1514101" y="0"/>
                </a:cubicBezTo>
                <a:cubicBezTo>
                  <a:pt x="1637136" y="1220"/>
                  <a:pt x="1963385" y="-16129"/>
                  <a:pt x="2086390" y="0"/>
                </a:cubicBezTo>
                <a:cubicBezTo>
                  <a:pt x="2209395" y="16129"/>
                  <a:pt x="2453163" y="-19188"/>
                  <a:pt x="2758207" y="0"/>
                </a:cubicBezTo>
                <a:cubicBezTo>
                  <a:pt x="3063251" y="19188"/>
                  <a:pt x="3128675" y="-6557"/>
                  <a:pt x="3230967" y="0"/>
                </a:cubicBezTo>
                <a:cubicBezTo>
                  <a:pt x="3333259" y="6557"/>
                  <a:pt x="3542337" y="29282"/>
                  <a:pt x="3853020" y="0"/>
                </a:cubicBezTo>
                <a:cubicBezTo>
                  <a:pt x="4163703" y="-29282"/>
                  <a:pt x="4188576" y="11172"/>
                  <a:pt x="4425309" y="0"/>
                </a:cubicBezTo>
                <a:cubicBezTo>
                  <a:pt x="4662042" y="-11172"/>
                  <a:pt x="4776063" y="-16187"/>
                  <a:pt x="4997597" y="0"/>
                </a:cubicBezTo>
                <a:cubicBezTo>
                  <a:pt x="5219131" y="16187"/>
                  <a:pt x="5318044" y="18752"/>
                  <a:pt x="5545004" y="0"/>
                </a:cubicBezTo>
                <a:cubicBezTo>
                  <a:pt x="5866709" y="-22905"/>
                  <a:pt x="6103806" y="266413"/>
                  <a:pt x="6113585" y="568581"/>
                </a:cubicBezTo>
                <a:cubicBezTo>
                  <a:pt x="6122003" y="771615"/>
                  <a:pt x="6107006" y="991989"/>
                  <a:pt x="6113585" y="1114402"/>
                </a:cubicBezTo>
                <a:cubicBezTo>
                  <a:pt x="6120164" y="1236815"/>
                  <a:pt x="6105993" y="1447945"/>
                  <a:pt x="6113585" y="1660223"/>
                </a:cubicBezTo>
                <a:cubicBezTo>
                  <a:pt x="6121177" y="1872501"/>
                  <a:pt x="6123332" y="1971015"/>
                  <a:pt x="6113585" y="2160559"/>
                </a:cubicBezTo>
                <a:cubicBezTo>
                  <a:pt x="6103838" y="2350103"/>
                  <a:pt x="6140071" y="2573142"/>
                  <a:pt x="6113585" y="2842835"/>
                </a:cubicBezTo>
                <a:cubicBezTo>
                  <a:pt x="6172575" y="3140970"/>
                  <a:pt x="5825745" y="3391176"/>
                  <a:pt x="5545004" y="3411416"/>
                </a:cubicBezTo>
                <a:cubicBezTo>
                  <a:pt x="5408119" y="3398845"/>
                  <a:pt x="5147217" y="3439638"/>
                  <a:pt x="4972715" y="3411416"/>
                </a:cubicBezTo>
                <a:cubicBezTo>
                  <a:pt x="4798213" y="3383194"/>
                  <a:pt x="4627470" y="3407273"/>
                  <a:pt x="4400427" y="3411416"/>
                </a:cubicBezTo>
                <a:cubicBezTo>
                  <a:pt x="4173384" y="3415559"/>
                  <a:pt x="4048860" y="3437402"/>
                  <a:pt x="3778374" y="3411416"/>
                </a:cubicBezTo>
                <a:cubicBezTo>
                  <a:pt x="3507888" y="3385430"/>
                  <a:pt x="3221098" y="3425685"/>
                  <a:pt x="3056793" y="3411416"/>
                </a:cubicBezTo>
                <a:cubicBezTo>
                  <a:pt x="2892488" y="3397147"/>
                  <a:pt x="2766251" y="3388171"/>
                  <a:pt x="2584032" y="3411416"/>
                </a:cubicBezTo>
                <a:cubicBezTo>
                  <a:pt x="2401813" y="3434661"/>
                  <a:pt x="2228198" y="3383573"/>
                  <a:pt x="2011744" y="3411416"/>
                </a:cubicBezTo>
                <a:cubicBezTo>
                  <a:pt x="1795290" y="3439259"/>
                  <a:pt x="1669349" y="3393183"/>
                  <a:pt x="1538983" y="3411416"/>
                </a:cubicBezTo>
                <a:cubicBezTo>
                  <a:pt x="1408617" y="3429649"/>
                  <a:pt x="829570" y="3369725"/>
                  <a:pt x="568581" y="3411416"/>
                </a:cubicBezTo>
                <a:cubicBezTo>
                  <a:pt x="195006" y="3397634"/>
                  <a:pt x="-147" y="3111343"/>
                  <a:pt x="0" y="2842835"/>
                </a:cubicBezTo>
                <a:cubicBezTo>
                  <a:pt x="5684" y="2706022"/>
                  <a:pt x="7937" y="2465886"/>
                  <a:pt x="0" y="2251529"/>
                </a:cubicBezTo>
                <a:cubicBezTo>
                  <a:pt x="-7937" y="2037172"/>
                  <a:pt x="-25531" y="1851038"/>
                  <a:pt x="0" y="1728451"/>
                </a:cubicBezTo>
                <a:cubicBezTo>
                  <a:pt x="25531" y="1605864"/>
                  <a:pt x="20476" y="1388922"/>
                  <a:pt x="0" y="1137145"/>
                </a:cubicBezTo>
                <a:cubicBezTo>
                  <a:pt x="-20476" y="885368"/>
                  <a:pt x="17417" y="684056"/>
                  <a:pt x="0" y="568581"/>
                </a:cubicBezTo>
                <a:close/>
              </a:path>
            </a:pathLst>
          </a:custGeom>
          <a:noFill/>
          <a:ln w="38100">
            <a:solidFill>
              <a:srgbClr val="FF000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52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84D3B-6C5A-5121-D241-6CD38007C581}"/>
              </a:ext>
            </a:extLst>
          </p:cNvPr>
          <p:cNvPicPr>
            <a:picLocks noChangeAspect="1"/>
          </p:cNvPicPr>
          <p:nvPr/>
        </p:nvPicPr>
        <p:blipFill>
          <a:blip r:embed="rId3"/>
          <a:stretch>
            <a:fillRect/>
          </a:stretch>
        </p:blipFill>
        <p:spPr>
          <a:xfrm>
            <a:off x="639566" y="1362589"/>
            <a:ext cx="7230484" cy="3238952"/>
          </a:xfrm>
          <a:prstGeom prst="rect">
            <a:avLst/>
          </a:prstGeom>
        </p:spPr>
      </p:pic>
      <p:pic>
        <p:nvPicPr>
          <p:cNvPr id="7" name="Picture 6">
            <a:extLst>
              <a:ext uri="{FF2B5EF4-FFF2-40B4-BE49-F238E27FC236}">
                <a16:creationId xmlns:a16="http://schemas.microsoft.com/office/drawing/2014/main" id="{4B16E769-907A-FC9A-5C56-80B012F4C254}"/>
              </a:ext>
            </a:extLst>
          </p:cNvPr>
          <p:cNvPicPr>
            <a:picLocks noChangeAspect="1"/>
          </p:cNvPicPr>
          <p:nvPr/>
        </p:nvPicPr>
        <p:blipFill>
          <a:blip r:embed="rId4"/>
          <a:stretch>
            <a:fillRect/>
          </a:stretch>
        </p:blipFill>
        <p:spPr>
          <a:xfrm>
            <a:off x="7870050" y="1829379"/>
            <a:ext cx="3391373" cy="2305372"/>
          </a:xfrm>
          <a:prstGeom prst="rect">
            <a:avLst/>
          </a:prstGeom>
        </p:spPr>
      </p:pic>
    </p:spTree>
    <p:extLst>
      <p:ext uri="{BB962C8B-B14F-4D97-AF65-F5344CB8AC3E}">
        <p14:creationId xmlns:p14="http://schemas.microsoft.com/office/powerpoint/2010/main" val="983099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F368EC-033F-427A-532F-886A175904B3}"/>
              </a:ext>
            </a:extLst>
          </p:cNvPr>
          <p:cNvSpPr txBox="1"/>
          <p:nvPr/>
        </p:nvSpPr>
        <p:spPr>
          <a:xfrm>
            <a:off x="3318117" y="450945"/>
            <a:ext cx="5757854"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3</a:t>
            </a:r>
          </a:p>
        </p:txBody>
      </p:sp>
      <p:sp>
        <p:nvSpPr>
          <p:cNvPr id="2" name="TextBox 3">
            <a:extLst>
              <a:ext uri="{FF2B5EF4-FFF2-40B4-BE49-F238E27FC236}">
                <a16:creationId xmlns:a16="http://schemas.microsoft.com/office/drawing/2014/main" id="{3324166C-4D84-8641-20DC-CAC39097FB69}"/>
              </a:ext>
            </a:extLst>
          </p:cNvPr>
          <p:cNvSpPr txBox="1">
            <a:spLocks noChangeArrowheads="1"/>
          </p:cNvSpPr>
          <p:nvPr/>
        </p:nvSpPr>
        <p:spPr bwMode="auto">
          <a:xfrm>
            <a:off x="1697935" y="2234769"/>
            <a:ext cx="87961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lớp </a:t>
            </a:r>
          </a:p>
          <a:p>
            <a:pPr algn="ctr" eaLnBrk="1" hangingPunct="1">
              <a:lnSpc>
                <a:spcPct val="100000"/>
              </a:lnSpc>
              <a:spcBef>
                <a:spcPct val="0"/>
              </a:spcBef>
              <a:buFontTx/>
              <a:buNone/>
            </a:pPr>
            <a:r>
              <a:rPr lang="en-US" altLang="en-US" sz="4000">
                <a:solidFill>
                  <a:srgbClr val="0070C0"/>
                </a:solidFill>
                <a:latin typeface="Sigmar One" panose="00000500000000000000" pitchFamily="2" charset="0"/>
              </a:rPr>
              <a:t>CÂU CHUYỆN YÊU THƯƠNG</a:t>
            </a:r>
          </a:p>
        </p:txBody>
      </p:sp>
    </p:spTree>
    <p:extLst>
      <p:ext uri="{BB962C8B-B14F-4D97-AF65-F5344CB8AC3E}">
        <p14:creationId xmlns:p14="http://schemas.microsoft.com/office/powerpoint/2010/main" val="1144081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1D843-80F9-D2F2-83B4-FFB25B6ED6AC}"/>
              </a:ext>
            </a:extLst>
          </p:cNvPr>
          <p:cNvSpPr txBox="1"/>
          <p:nvPr/>
        </p:nvSpPr>
        <p:spPr>
          <a:xfrm>
            <a:off x="1617785" y="2228671"/>
            <a:ext cx="8680939" cy="1200329"/>
          </a:xfrm>
          <a:prstGeom prst="rect">
            <a:avLst/>
          </a:prstGeom>
          <a:noFill/>
        </p:spPr>
        <p:txBody>
          <a:bodyPr wrap="square" rtlCol="0">
            <a:spAutoFit/>
          </a:bodyPr>
          <a:lstStyle/>
          <a:p>
            <a:pPr algn="ctr"/>
            <a:r>
              <a:rPr lang="en-US" sz="7200" b="1">
                <a:solidFill>
                  <a:srgbClr val="002060"/>
                </a:solidFill>
                <a:latin typeface="Tahoma" panose="020B0604030504040204" pitchFamily="34" charset="0"/>
                <a:ea typeface="Tahoma" panose="020B0604030504040204" pitchFamily="34" charset="0"/>
                <a:cs typeface="Tahoma" panose="020B0604030504040204" pitchFamily="34" charset="0"/>
              </a:rPr>
              <a:t>TỔNG KẾT TUẦN</a:t>
            </a:r>
          </a:p>
        </p:txBody>
      </p:sp>
    </p:spTree>
    <p:extLst>
      <p:ext uri="{BB962C8B-B14F-4D97-AF65-F5344CB8AC3E}">
        <p14:creationId xmlns:p14="http://schemas.microsoft.com/office/powerpoint/2010/main" val="149723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78967679-608E-2FC6-8E85-D8108C2AF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588"/>
          <a:stretch/>
        </p:blipFill>
        <p:spPr>
          <a:xfrm flipH="1">
            <a:off x="5311810" y="1752600"/>
            <a:ext cx="3781921" cy="3499422"/>
          </a:xfrm>
          <a:prstGeom prst="rect">
            <a:avLst/>
          </a:prstGeom>
        </p:spPr>
      </p:pic>
      <p:pic>
        <p:nvPicPr>
          <p:cNvPr id="5" name="Picture 4">
            <a:extLst>
              <a:ext uri="{FF2B5EF4-FFF2-40B4-BE49-F238E27FC236}">
                <a16:creationId xmlns:a16="http://schemas.microsoft.com/office/drawing/2014/main" id="{B1C71A47-75C5-8A47-CFB2-857473D5CC39}"/>
              </a:ext>
            </a:extLst>
          </p:cNvPr>
          <p:cNvPicPr>
            <a:picLocks noChangeAspect="1"/>
          </p:cNvPicPr>
          <p:nvPr/>
        </p:nvPicPr>
        <p:blipFill>
          <a:blip r:embed="rId3"/>
          <a:stretch>
            <a:fillRect/>
          </a:stretch>
        </p:blipFill>
        <p:spPr>
          <a:xfrm>
            <a:off x="274749" y="191890"/>
            <a:ext cx="12413974" cy="6980926"/>
          </a:xfrm>
          <a:prstGeom prst="rect">
            <a:avLst/>
          </a:prstGeom>
        </p:spPr>
      </p:pic>
      <p:sp>
        <p:nvSpPr>
          <p:cNvPr id="2" name="TextBox 1">
            <a:extLst>
              <a:ext uri="{FF2B5EF4-FFF2-40B4-BE49-F238E27FC236}">
                <a16:creationId xmlns:a16="http://schemas.microsoft.com/office/drawing/2014/main" id="{C0499966-784E-4CD2-54F1-12D3C8D9D1BC}"/>
              </a:ext>
            </a:extLst>
          </p:cNvPr>
          <p:cNvSpPr txBox="1"/>
          <p:nvPr/>
        </p:nvSpPr>
        <p:spPr>
          <a:xfrm>
            <a:off x="480816" y="1289872"/>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sp>
        <p:nvSpPr>
          <p:cNvPr id="3" name="TextBox 2">
            <a:extLst>
              <a:ext uri="{FF2B5EF4-FFF2-40B4-BE49-F238E27FC236}">
                <a16:creationId xmlns:a16="http://schemas.microsoft.com/office/drawing/2014/main" id="{331278FF-9089-48A4-F574-0EE507383A33}"/>
              </a:ext>
            </a:extLst>
          </p:cNvPr>
          <p:cNvSpPr txBox="1"/>
          <p:nvPr/>
        </p:nvSpPr>
        <p:spPr>
          <a:xfrm>
            <a:off x="480816" y="1959857"/>
            <a:ext cx="5935887"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6" name="TextBox 5">
            <a:extLst>
              <a:ext uri="{FF2B5EF4-FFF2-40B4-BE49-F238E27FC236}">
                <a16:creationId xmlns:a16="http://schemas.microsoft.com/office/drawing/2014/main" id="{43EED021-0332-7D38-5E1C-44CE5A8CCD8B}"/>
              </a:ext>
            </a:extLst>
          </p:cNvPr>
          <p:cNvSpPr txBox="1"/>
          <p:nvPr/>
        </p:nvSpPr>
        <p:spPr>
          <a:xfrm>
            <a:off x="480816" y="2483077"/>
            <a:ext cx="7639943" cy="523220"/>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pic>
        <p:nvPicPr>
          <p:cNvPr id="8" name="Picture 7">
            <a:extLst>
              <a:ext uri="{FF2B5EF4-FFF2-40B4-BE49-F238E27FC236}">
                <a16:creationId xmlns:a16="http://schemas.microsoft.com/office/drawing/2014/main" id="{83EE95F2-D1CE-12B9-E7FB-7C32C3EBCD1E}"/>
              </a:ext>
            </a:extLst>
          </p:cNvPr>
          <p:cNvPicPr>
            <a:picLocks noChangeAspect="1"/>
          </p:cNvPicPr>
          <p:nvPr/>
        </p:nvPicPr>
        <p:blipFill>
          <a:blip r:embed="rId4"/>
          <a:stretch>
            <a:fillRect/>
          </a:stretch>
        </p:blipFill>
        <p:spPr>
          <a:xfrm>
            <a:off x="610497" y="348249"/>
            <a:ext cx="790685" cy="695422"/>
          </a:xfrm>
          <a:prstGeom prst="rect">
            <a:avLst/>
          </a:prstGeom>
        </p:spPr>
      </p:pic>
      <p:sp>
        <p:nvSpPr>
          <p:cNvPr id="9" name="TextBox 8">
            <a:extLst>
              <a:ext uri="{FF2B5EF4-FFF2-40B4-BE49-F238E27FC236}">
                <a16:creationId xmlns:a16="http://schemas.microsoft.com/office/drawing/2014/main" id="{CAC4E746-53DD-7F48-A293-2B591BC4658A}"/>
              </a:ext>
            </a:extLst>
          </p:cNvPr>
          <p:cNvSpPr txBox="1"/>
          <p:nvPr/>
        </p:nvSpPr>
        <p:spPr>
          <a:xfrm>
            <a:off x="1228725" y="403572"/>
            <a:ext cx="4766933" cy="584775"/>
          </a:xfrm>
          <a:prstGeom prst="rect">
            <a:avLst/>
          </a:prstGeom>
          <a:noFill/>
        </p:spPr>
        <p:txBody>
          <a:bodyPr wrap="square" rtlCol="0">
            <a:spAutoFit/>
          </a:bodyPr>
          <a:lstStyle/>
          <a:p>
            <a:pPr algn="ctr"/>
            <a:r>
              <a:rPr lang="en-US" sz="3200" b="1">
                <a:solidFill>
                  <a:srgbClr val="0070C0"/>
                </a:solidFill>
                <a:latin typeface="Tahoma" panose="020B0604030504040204" pitchFamily="34" charset="0"/>
                <a:ea typeface="Tahoma" panose="020B0604030504040204" pitchFamily="34" charset="0"/>
                <a:cs typeface="Tahoma" panose="020B0604030504040204" pitchFamily="34" charset="0"/>
              </a:rPr>
              <a:t>TÌNH CẢM GIA ĐÌNH</a:t>
            </a:r>
          </a:p>
        </p:txBody>
      </p:sp>
      <p:pic>
        <p:nvPicPr>
          <p:cNvPr id="10" name="Picture 2">
            <a:extLst>
              <a:ext uri="{FF2B5EF4-FFF2-40B4-BE49-F238E27FC236}">
                <a16:creationId xmlns:a16="http://schemas.microsoft.com/office/drawing/2014/main" id="{542C6047-9530-1F9E-2037-1BBABD58A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09"/>
          <a:stretch/>
        </p:blipFill>
        <p:spPr bwMode="auto">
          <a:xfrm>
            <a:off x="1952090" y="3087090"/>
            <a:ext cx="5027830" cy="33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230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D15765-2C1C-DA5F-7EF0-063A0507C0DA}"/>
              </a:ext>
            </a:extLst>
          </p:cNvPr>
          <p:cNvSpPr txBox="1"/>
          <p:nvPr/>
        </p:nvSpPr>
        <p:spPr>
          <a:xfrm>
            <a:off x="3797051" y="1278385"/>
            <a:ext cx="7151426" cy="1938992"/>
          </a:xfrm>
          <a:prstGeom prst="rect">
            <a:avLst/>
          </a:prstGeom>
          <a:noFill/>
        </p:spPr>
        <p:txBody>
          <a:bodyPr wrap="square" rtlCol="0">
            <a:spAutoFit/>
          </a:bodyPr>
          <a:lstStyle/>
          <a:p>
            <a:pPr algn="ctr"/>
            <a:r>
              <a:rPr lang="en-US" sz="4000">
                <a:solidFill>
                  <a:schemeClr val="accent6">
                    <a:lumMod val="75000"/>
                  </a:schemeClr>
                </a:solidFill>
                <a:latin typeface="Nunito Black" pitchFamily="2" charset="0"/>
              </a:rPr>
              <a:t>CHIA SẺ THU HOẠCH SAU TRẢI NGHIỆM VÀ HOẠT ĐỘNG NHÓM</a:t>
            </a:r>
            <a:endParaRPr lang="en-US" sz="4000">
              <a:solidFill>
                <a:schemeClr val="accent6">
                  <a:lumMod val="75000"/>
                </a:schemeClr>
              </a:solidFill>
              <a:latin typeface="Sigmar One" panose="00000500000000000000" pitchFamily="2" charset="0"/>
            </a:endParaRPr>
          </a:p>
        </p:txBody>
      </p:sp>
    </p:spTree>
    <p:extLst>
      <p:ext uri="{BB962C8B-B14F-4D97-AF65-F5344CB8AC3E}">
        <p14:creationId xmlns:p14="http://schemas.microsoft.com/office/powerpoint/2010/main" val="104426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7C864D-86AA-0DCE-4C81-06C73CE59698}"/>
              </a:ext>
            </a:extLst>
          </p:cNvPr>
          <p:cNvSpPr txBox="1"/>
          <p:nvPr/>
        </p:nvSpPr>
        <p:spPr>
          <a:xfrm>
            <a:off x="315773" y="338134"/>
            <a:ext cx="10334625" cy="1569660"/>
          </a:xfrm>
          <a:prstGeom prst="rect">
            <a:avLst/>
          </a:prstGeom>
          <a:noFill/>
        </p:spPr>
        <p:txBody>
          <a:bodyPr wrap="square">
            <a:spAutoFit/>
          </a:bodyPr>
          <a:lstStyle/>
          <a:p>
            <a:r>
              <a:rPr lang="vi-VN" sz="2400" b="0" i="0">
                <a:solidFill>
                  <a:schemeClr val="accent5">
                    <a:lumMod val="50000"/>
                  </a:schemeClr>
                </a:solidFill>
                <a:effectLst/>
                <a:latin typeface="OpenSans"/>
              </a:rPr>
              <a:t>- </a:t>
            </a:r>
            <a:r>
              <a:rPr lang="vi-VN" sz="2400" b="0" i="0">
                <a:solidFill>
                  <a:schemeClr val="accent5">
                    <a:lumMod val="50000"/>
                  </a:schemeClr>
                </a:solidFill>
                <a:effectLst/>
                <a:latin typeface="Nunito Black" pitchFamily="2" charset="0"/>
              </a:rPr>
              <a:t>Sắm vai xử lý tình huống thể hiện sự quan tâm, chăm sóc người thân.</a:t>
            </a:r>
            <a:br>
              <a:rPr lang="vi-VN" sz="2400" b="0" i="0">
                <a:solidFill>
                  <a:schemeClr val="accent5">
                    <a:lumMod val="50000"/>
                  </a:schemeClr>
                </a:solidFill>
                <a:effectLst/>
                <a:latin typeface="Nunito Black" pitchFamily="2" charset="0"/>
              </a:rPr>
            </a:br>
            <a:br>
              <a:rPr lang="vi-VN" sz="2400" b="0" i="0">
                <a:solidFill>
                  <a:schemeClr val="accent5">
                    <a:lumMod val="50000"/>
                  </a:schemeClr>
                </a:solidFill>
                <a:effectLst/>
                <a:latin typeface="OpenSans"/>
              </a:rPr>
            </a:br>
            <a:endParaRPr lang="en-US" sz="2400">
              <a:solidFill>
                <a:schemeClr val="accent5">
                  <a:lumMod val="50000"/>
                </a:schemeClr>
              </a:solidFill>
            </a:endParaRPr>
          </a:p>
        </p:txBody>
      </p:sp>
      <p:sp>
        <p:nvSpPr>
          <p:cNvPr id="4" name="TextBox 3">
            <a:extLst>
              <a:ext uri="{FF2B5EF4-FFF2-40B4-BE49-F238E27FC236}">
                <a16:creationId xmlns:a16="http://schemas.microsoft.com/office/drawing/2014/main" id="{9DAD1A2B-5FBC-D03B-5EBC-DC0B95EB568E}"/>
              </a:ext>
            </a:extLst>
          </p:cNvPr>
          <p:cNvSpPr txBox="1"/>
          <p:nvPr/>
        </p:nvSpPr>
        <p:spPr>
          <a:xfrm>
            <a:off x="679172" y="2996182"/>
            <a:ext cx="9607825" cy="2339102"/>
          </a:xfrm>
          <a:prstGeom prst="rect">
            <a:avLst/>
          </a:prstGeom>
          <a:noFill/>
        </p:spPr>
        <p:txBody>
          <a:bodyPr wrap="square">
            <a:spAutoFit/>
          </a:bodyPr>
          <a:lstStyle/>
          <a:p>
            <a:pPr algn="just" rtl="0"/>
            <a:r>
              <a:rPr lang="en-US" sz="3200" b="0" i="0">
                <a:solidFill>
                  <a:srgbClr val="002060"/>
                </a:solidFill>
                <a:effectLst/>
                <a:latin typeface="Nunito Black" pitchFamily="2" charset="0"/>
              </a:rPr>
              <a:t>- </a:t>
            </a:r>
            <a:r>
              <a:rPr lang="en-US" sz="2800" b="0" i="0">
                <a:solidFill>
                  <a:srgbClr val="002060"/>
                </a:solidFill>
                <a:effectLst/>
                <a:latin typeface="Nunito Black" pitchFamily="2" charset="0"/>
              </a:rPr>
              <a:t>Em đã làm gì? Người thân có bất ngờ và vui không? Em cảm thấy thế nào khi làm việc đó? </a:t>
            </a:r>
            <a:endParaRPr lang="vi-VN" sz="2800" b="0" i="0">
              <a:solidFill>
                <a:srgbClr val="002060"/>
              </a:solidFill>
              <a:effectLst/>
              <a:latin typeface="Nunito Black" pitchFamily="2" charset="0"/>
            </a:endParaRPr>
          </a:p>
          <a:p>
            <a:r>
              <a:rPr lang="en-US" sz="2800" b="0" i="0">
                <a:solidFill>
                  <a:srgbClr val="002060"/>
                </a:solidFill>
                <a:effectLst/>
                <a:latin typeface="Nunito Black" pitchFamily="2" charset="0"/>
              </a:rPr>
              <a:t>-  Em có ý định tiếp tục làm việc này không?</a:t>
            </a:r>
            <a:endParaRPr lang="vi-VN" sz="2800" b="0" i="0">
              <a:solidFill>
                <a:srgbClr val="002060"/>
              </a:solidFill>
              <a:effectLst/>
              <a:latin typeface="Nunito Black" pitchFamily="2" charset="0"/>
            </a:endParaRP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6" name="Cloud 5">
            <a:extLst>
              <a:ext uri="{FF2B5EF4-FFF2-40B4-BE49-F238E27FC236}">
                <a16:creationId xmlns:a16="http://schemas.microsoft.com/office/drawing/2014/main" id="{1B17AE8B-1A58-4B19-C22F-73229161D904}"/>
              </a:ext>
            </a:extLst>
          </p:cNvPr>
          <p:cNvSpPr/>
          <p:nvPr/>
        </p:nvSpPr>
        <p:spPr>
          <a:xfrm>
            <a:off x="7075503" y="1005299"/>
            <a:ext cx="3734957" cy="180499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THẢO LUẬN NHÓM</a:t>
            </a:r>
          </a:p>
        </p:txBody>
      </p:sp>
    </p:spTree>
    <p:extLst>
      <p:ext uri="{BB962C8B-B14F-4D97-AF65-F5344CB8AC3E}">
        <p14:creationId xmlns:p14="http://schemas.microsoft.com/office/powerpoint/2010/main" val="28377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7786CE-0024-16D8-9E52-30E413369D43}"/>
              </a:ext>
            </a:extLst>
          </p:cNvPr>
          <p:cNvPicPr>
            <a:picLocks noChangeAspect="1"/>
          </p:cNvPicPr>
          <p:nvPr/>
        </p:nvPicPr>
        <p:blipFill>
          <a:blip r:embed="rId4"/>
          <a:stretch>
            <a:fillRect/>
          </a:stretch>
        </p:blipFill>
        <p:spPr>
          <a:xfrm>
            <a:off x="353959" y="1625671"/>
            <a:ext cx="5384233" cy="3034698"/>
          </a:xfrm>
          <a:prstGeom prst="rect">
            <a:avLst/>
          </a:prstGeom>
        </p:spPr>
      </p:pic>
      <p:pic>
        <p:nvPicPr>
          <p:cNvPr id="5" name="Picture 4">
            <a:extLst>
              <a:ext uri="{FF2B5EF4-FFF2-40B4-BE49-F238E27FC236}">
                <a16:creationId xmlns:a16="http://schemas.microsoft.com/office/drawing/2014/main" id="{4E695BFB-5958-A841-6B8B-D32E6949B05F}"/>
              </a:ext>
            </a:extLst>
          </p:cNvPr>
          <p:cNvPicPr>
            <a:picLocks noChangeAspect="1"/>
          </p:cNvPicPr>
          <p:nvPr/>
        </p:nvPicPr>
        <p:blipFill>
          <a:blip r:embed="rId5"/>
          <a:stretch>
            <a:fillRect/>
          </a:stretch>
        </p:blipFill>
        <p:spPr>
          <a:xfrm>
            <a:off x="6096000" y="1625671"/>
            <a:ext cx="5049078" cy="3191161"/>
          </a:xfrm>
          <a:prstGeom prst="rect">
            <a:avLst/>
          </a:prstGeom>
        </p:spPr>
      </p:pic>
    </p:spTree>
    <p:extLst>
      <p:ext uri="{BB962C8B-B14F-4D97-AF65-F5344CB8AC3E}">
        <p14:creationId xmlns:p14="http://schemas.microsoft.com/office/powerpoint/2010/main" val="2207125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942BFC-DF21-954D-0520-4CB4BDC4A1AC}"/>
              </a:ext>
            </a:extLst>
          </p:cNvPr>
          <p:cNvSpPr txBox="1"/>
          <p:nvPr/>
        </p:nvSpPr>
        <p:spPr>
          <a:xfrm>
            <a:off x="438150" y="551587"/>
            <a:ext cx="10077450" cy="1508105"/>
          </a:xfrm>
          <a:prstGeom prst="rect">
            <a:avLst/>
          </a:prstGeom>
          <a:noFill/>
        </p:spPr>
        <p:txBody>
          <a:bodyPr wrap="square">
            <a:spAutoFit/>
          </a:bodyPr>
          <a:lstStyle/>
          <a:p>
            <a:r>
              <a:rPr lang="vi-VN" sz="2800" b="0" i="0">
                <a:solidFill>
                  <a:schemeClr val="accent2">
                    <a:lumMod val="50000"/>
                  </a:schemeClr>
                </a:solidFill>
                <a:effectLst/>
                <a:latin typeface="Nunito Black" pitchFamily="2" charset="0"/>
              </a:rPr>
              <a:t>- Chia sẻ về những việc em đã làm thể hiện sự quan tâm, chăm sóc người thân.</a:t>
            </a:r>
            <a:br>
              <a:rPr lang="vi-VN" sz="2800" b="0" i="0">
                <a:solidFill>
                  <a:schemeClr val="accent2">
                    <a:lumMod val="50000"/>
                  </a:schemeClr>
                </a:solidFill>
                <a:effectLst/>
                <a:latin typeface="Nunito Black" pitchFamily="2" charset="0"/>
              </a:rPr>
            </a:br>
            <a:br>
              <a:rPr lang="vi-VN" b="0" i="0">
                <a:solidFill>
                  <a:srgbClr val="000000"/>
                </a:solidFill>
                <a:effectLst/>
                <a:latin typeface="OpenSans"/>
              </a:rPr>
            </a:br>
            <a:endParaRPr lang="en-US"/>
          </a:p>
        </p:txBody>
      </p:sp>
      <p:sp>
        <p:nvSpPr>
          <p:cNvPr id="7" name="TextBox 6">
            <a:extLst>
              <a:ext uri="{FF2B5EF4-FFF2-40B4-BE49-F238E27FC236}">
                <a16:creationId xmlns:a16="http://schemas.microsoft.com/office/drawing/2014/main" id="{38EC3516-E8B7-FAF0-6438-886645116396}"/>
              </a:ext>
            </a:extLst>
          </p:cNvPr>
          <p:cNvSpPr txBox="1"/>
          <p:nvPr/>
        </p:nvSpPr>
        <p:spPr>
          <a:xfrm>
            <a:off x="528843" y="1382286"/>
            <a:ext cx="8258175" cy="4093428"/>
          </a:xfrm>
          <a:prstGeom prst="rect">
            <a:avLst/>
          </a:prstGeom>
          <a:noFill/>
        </p:spPr>
        <p:txBody>
          <a:bodyPr wrap="square">
            <a:spAutoFit/>
          </a:bodyPr>
          <a:lstStyle/>
          <a:p>
            <a:pPr algn="l" rtl="0"/>
            <a:r>
              <a:rPr lang="vi-VN" sz="2800" b="0" i="0">
                <a:solidFill>
                  <a:srgbClr val="000000"/>
                </a:solidFill>
                <a:effectLst/>
                <a:latin typeface="OpenSans"/>
              </a:rPr>
              <a:t>Những việc em đã làm thể hiện sự quan tâm, chăm sóc người thân:</a:t>
            </a:r>
          </a:p>
          <a:p>
            <a:pPr algn="l" rtl="0"/>
            <a:r>
              <a:rPr lang="vi-VN" sz="2800" b="0" i="0">
                <a:solidFill>
                  <a:srgbClr val="000000"/>
                </a:solidFill>
                <a:effectLst/>
                <a:latin typeface="OpenSans"/>
              </a:rPr>
              <a:t>+ Hỏi thăm sức khỏe của ông bà, bố mẹ thường xuyên.</a:t>
            </a:r>
          </a:p>
          <a:p>
            <a:pPr algn="l" rtl="0"/>
            <a:r>
              <a:rPr lang="vi-VN" sz="2800" b="0" i="0">
                <a:solidFill>
                  <a:srgbClr val="000000"/>
                </a:solidFill>
                <a:effectLst/>
                <a:latin typeface="OpenSans"/>
              </a:rPr>
              <a:t>+ Giúp đỡ bố mẹ công việc nhà.</a:t>
            </a:r>
          </a:p>
          <a:p>
            <a:pPr algn="l" rtl="0"/>
            <a:r>
              <a:rPr lang="vi-VN" sz="2800" b="0" i="0">
                <a:solidFill>
                  <a:srgbClr val="000000"/>
                </a:solidFill>
                <a:effectLst/>
                <a:latin typeface="OpenSans"/>
              </a:rPr>
              <a:t>+ Xỏ chỉ vào kim khâu giúp bà</a:t>
            </a:r>
          </a:p>
          <a:p>
            <a:pPr algn="l" rtl="0"/>
            <a:r>
              <a:rPr lang="vi-VN" sz="2800" b="0" i="0">
                <a:solidFill>
                  <a:srgbClr val="000000"/>
                </a:solidFill>
                <a:effectLst/>
                <a:latin typeface="OpenSans"/>
              </a:rPr>
              <a:t>+ Đấm lưng, xoa bóp chân tay cho bố mẹ, ông bà,..</a:t>
            </a:r>
          </a:p>
          <a:p>
            <a:pPr algn="l" rtl="0"/>
            <a:r>
              <a:rPr lang="vi-VN" sz="2800" b="0" i="0">
                <a:solidFill>
                  <a:srgbClr val="000000"/>
                </a:solidFill>
                <a:effectLst/>
                <a:latin typeface="OpenSans"/>
              </a:rPr>
              <a:t>+ Tự tay làm quà tặng người thân.</a:t>
            </a:r>
          </a:p>
          <a:p>
            <a:br>
              <a:rPr lang="vi-VN" sz="2800" b="0" i="0">
                <a:solidFill>
                  <a:srgbClr val="000000"/>
                </a:solidFill>
                <a:effectLst/>
                <a:latin typeface="OpenSans"/>
              </a:rPr>
            </a:br>
            <a:br>
              <a:rPr lang="vi-VN" b="0" i="0">
                <a:solidFill>
                  <a:srgbClr val="000000"/>
                </a:solidFill>
                <a:effectLst/>
                <a:latin typeface="OpenSans"/>
              </a:rPr>
            </a:br>
            <a:endParaRPr lang="en-US"/>
          </a:p>
        </p:txBody>
      </p:sp>
      <p:sp>
        <p:nvSpPr>
          <p:cNvPr id="4" name="TextBox 3">
            <a:extLst>
              <a:ext uri="{FF2B5EF4-FFF2-40B4-BE49-F238E27FC236}">
                <a16:creationId xmlns:a16="http://schemas.microsoft.com/office/drawing/2014/main" id="{FD5ECB41-7B20-0E71-2C4B-82F5C9EB095B}"/>
              </a:ext>
            </a:extLst>
          </p:cNvPr>
          <p:cNvSpPr txBox="1"/>
          <p:nvPr/>
        </p:nvSpPr>
        <p:spPr>
          <a:xfrm>
            <a:off x="1137203" y="4549830"/>
            <a:ext cx="10077450" cy="1384995"/>
          </a:xfrm>
          <a:prstGeom prst="rect">
            <a:avLst/>
          </a:prstGeom>
          <a:noFill/>
        </p:spPr>
        <p:txBody>
          <a:bodyPr wrap="square">
            <a:spAutoFit/>
          </a:bodyPr>
          <a:lstStyle/>
          <a:p>
            <a:r>
              <a:rPr lang="en-US" sz="2800" b="0" i="0">
                <a:solidFill>
                  <a:srgbClr val="00B050"/>
                </a:solidFill>
                <a:effectLst/>
                <a:latin typeface="Nunito Black" pitchFamily="2" charset="0"/>
              </a:rPr>
              <a:t>* Kết luận: Trong cuộc sống có rất nhiều tình huống khác nhau để chúng ta có cơ hội quan sát và thực hiện các hành động chăm sóc người than với nhiều yêu thương.</a:t>
            </a:r>
            <a:endParaRPr lang="en-US">
              <a:solidFill>
                <a:srgbClr val="00B050"/>
              </a:solidFill>
            </a:endParaRPr>
          </a:p>
        </p:txBody>
      </p:sp>
    </p:spTree>
    <p:extLst>
      <p:ext uri="{BB962C8B-B14F-4D97-AF65-F5344CB8AC3E}">
        <p14:creationId xmlns:p14="http://schemas.microsoft.com/office/powerpoint/2010/main" val="39047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F0D874-25EC-0052-9C96-FC59D0A0B439}"/>
              </a:ext>
            </a:extLst>
          </p:cNvPr>
          <p:cNvSpPr txBox="1"/>
          <p:nvPr/>
        </p:nvSpPr>
        <p:spPr>
          <a:xfrm>
            <a:off x="3318117" y="450945"/>
            <a:ext cx="5757854"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1</a:t>
            </a:r>
          </a:p>
        </p:txBody>
      </p:sp>
      <p:sp>
        <p:nvSpPr>
          <p:cNvPr id="5" name="TextBox 3">
            <a:extLst>
              <a:ext uri="{FF2B5EF4-FFF2-40B4-BE49-F238E27FC236}">
                <a16:creationId xmlns:a16="http://schemas.microsoft.com/office/drawing/2014/main" id="{CB571AE5-4A0B-20A7-5D52-8E51CF2998ED}"/>
              </a:ext>
            </a:extLst>
          </p:cNvPr>
          <p:cNvSpPr txBox="1">
            <a:spLocks noChangeArrowheads="1"/>
          </p:cNvSpPr>
          <p:nvPr/>
        </p:nvSpPr>
        <p:spPr bwMode="auto">
          <a:xfrm>
            <a:off x="3798227" y="2402202"/>
            <a:ext cx="513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215464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F4CCE9-D18C-B468-0D66-95DDAE5A53BC}"/>
              </a:ext>
            </a:extLst>
          </p:cNvPr>
          <p:cNvSpPr txBox="1"/>
          <p:nvPr/>
        </p:nvSpPr>
        <p:spPr>
          <a:xfrm>
            <a:off x="3924747" y="1120676"/>
            <a:ext cx="6592097" cy="2308324"/>
          </a:xfrm>
          <a:prstGeom prst="rect">
            <a:avLst/>
          </a:prstGeom>
          <a:noFill/>
        </p:spPr>
        <p:txBody>
          <a:bodyPr wrap="square" rtlCol="0">
            <a:spAutoFit/>
          </a:bodyPr>
          <a:lstStyle/>
          <a:p>
            <a:pPr algn="ctr"/>
            <a:r>
              <a:rPr lang="en-US" sz="7200">
                <a:solidFill>
                  <a:srgbClr val="002060"/>
                </a:solidFill>
                <a:latin typeface="Sigmar One" panose="00000500000000000000" pitchFamily="2" charset="0"/>
              </a:rPr>
              <a:t>Cam kết hành động</a:t>
            </a:r>
          </a:p>
        </p:txBody>
      </p:sp>
    </p:spTree>
    <p:extLst>
      <p:ext uri="{BB962C8B-B14F-4D97-AF65-F5344CB8AC3E}">
        <p14:creationId xmlns:p14="http://schemas.microsoft.com/office/powerpoint/2010/main" val="251889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D4927-2ABE-2D26-47C5-BFC95CA8D8A1}"/>
              </a:ext>
            </a:extLst>
          </p:cNvPr>
          <p:cNvPicPr>
            <a:picLocks noChangeAspect="1"/>
          </p:cNvPicPr>
          <p:nvPr/>
        </p:nvPicPr>
        <p:blipFill>
          <a:blip r:embed="rId4"/>
          <a:stretch>
            <a:fillRect/>
          </a:stretch>
        </p:blipFill>
        <p:spPr>
          <a:xfrm>
            <a:off x="386187" y="2009562"/>
            <a:ext cx="11024763" cy="1524213"/>
          </a:xfrm>
          <a:prstGeom prst="rect">
            <a:avLst/>
          </a:prstGeom>
        </p:spPr>
      </p:pic>
    </p:spTree>
    <p:extLst>
      <p:ext uri="{BB962C8B-B14F-4D97-AF65-F5344CB8AC3E}">
        <p14:creationId xmlns:p14="http://schemas.microsoft.com/office/powerpoint/2010/main" val="115364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7176DD-BDB8-7360-6BFF-B5479A98A066}"/>
              </a:ext>
            </a:extLst>
          </p:cNvPr>
          <p:cNvSpPr txBox="1"/>
          <p:nvPr/>
        </p:nvSpPr>
        <p:spPr>
          <a:xfrm>
            <a:off x="2513389" y="1488125"/>
            <a:ext cx="6592097" cy="2308324"/>
          </a:xfrm>
          <a:prstGeom prst="rect">
            <a:avLst/>
          </a:prstGeom>
          <a:noFill/>
        </p:spPr>
        <p:txBody>
          <a:bodyPr wrap="square" rtlCol="0">
            <a:spAutoFit/>
          </a:bodyPr>
          <a:lstStyle/>
          <a:p>
            <a:pPr algn="ctr"/>
            <a:r>
              <a:rPr lang="en-US" sz="7200">
                <a:solidFill>
                  <a:srgbClr val="002060"/>
                </a:solidFill>
                <a:latin typeface="Sigmar One" panose="00000500000000000000" pitchFamily="2" charset="0"/>
              </a:rPr>
              <a:t>Củng cố - dặn dò</a:t>
            </a:r>
          </a:p>
        </p:txBody>
      </p:sp>
    </p:spTree>
    <p:extLst>
      <p:ext uri="{BB962C8B-B14F-4D97-AF65-F5344CB8AC3E}">
        <p14:creationId xmlns:p14="http://schemas.microsoft.com/office/powerpoint/2010/main" val="2022643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D23B9-5CC5-AF3D-3D96-2A760AC808B0}"/>
              </a:ext>
            </a:extLst>
          </p:cNvPr>
          <p:cNvSpPr txBox="1"/>
          <p:nvPr/>
        </p:nvSpPr>
        <p:spPr>
          <a:xfrm>
            <a:off x="2513389" y="1488125"/>
            <a:ext cx="6592097" cy="2308324"/>
          </a:xfrm>
          <a:prstGeom prst="rect">
            <a:avLst/>
          </a:prstGeom>
          <a:noFill/>
        </p:spPr>
        <p:txBody>
          <a:bodyPr wrap="square" rtlCol="0">
            <a:spAutoFit/>
          </a:bodyPr>
          <a:lstStyle/>
          <a:p>
            <a:pPr algn="ctr"/>
            <a:r>
              <a:rPr lang="en-US" sz="7200">
                <a:solidFill>
                  <a:srgbClr val="002060"/>
                </a:solidFill>
                <a:latin typeface="Sigmar One" panose="00000500000000000000" pitchFamily="2" charset="0"/>
              </a:rPr>
              <a:t>Hẹn gặp lại các em </a:t>
            </a:r>
          </a:p>
        </p:txBody>
      </p:sp>
    </p:spTree>
    <p:extLst>
      <p:ext uri="{BB962C8B-B14F-4D97-AF65-F5344CB8AC3E}">
        <p14:creationId xmlns:p14="http://schemas.microsoft.com/office/powerpoint/2010/main" val="152411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05C298-C2C6-9B58-8767-8D4D9238EACC}"/>
              </a:ext>
            </a:extLst>
          </p:cNvPr>
          <p:cNvSpPr txBox="1">
            <a:spLocks/>
          </p:cNvSpPr>
          <p:nvPr/>
        </p:nvSpPr>
        <p:spPr>
          <a:xfrm>
            <a:off x="486604" y="1171544"/>
            <a:ext cx="10058400"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 Tham gia gia lưu về chủ đề “ Hành trang lên đường”</a:t>
            </a:r>
            <a:br>
              <a:rPr lang="en-US" sz="2900">
                <a:solidFill>
                  <a:srgbClr val="0070C0"/>
                </a:solidFill>
                <a:latin typeface="Gluten" pitchFamily="2"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pic>
        <p:nvPicPr>
          <p:cNvPr id="9" name="Picture 8">
            <a:extLst>
              <a:ext uri="{FF2B5EF4-FFF2-40B4-BE49-F238E27FC236}">
                <a16:creationId xmlns:a16="http://schemas.microsoft.com/office/drawing/2014/main" id="{B4EE97CD-3649-B98C-0F83-34F0425518FF}"/>
              </a:ext>
            </a:extLst>
          </p:cNvPr>
          <p:cNvPicPr>
            <a:picLocks noChangeAspect="1"/>
          </p:cNvPicPr>
          <p:nvPr/>
        </p:nvPicPr>
        <p:blipFill>
          <a:blip r:embed="rId3"/>
          <a:stretch>
            <a:fillRect/>
          </a:stretch>
        </p:blipFill>
        <p:spPr>
          <a:xfrm>
            <a:off x="2158057" y="1848678"/>
            <a:ext cx="8277725" cy="46415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a:extLst>
              <a:ext uri="{FF2B5EF4-FFF2-40B4-BE49-F238E27FC236}">
                <a16:creationId xmlns:a16="http://schemas.microsoft.com/office/drawing/2014/main" id="{30C1D2C8-3643-3703-12B7-F354796B7993}"/>
              </a:ext>
            </a:extLst>
          </p:cNvPr>
          <p:cNvPicPr>
            <a:picLocks noChangeAspect="1"/>
          </p:cNvPicPr>
          <p:nvPr/>
        </p:nvPicPr>
        <p:blipFill>
          <a:blip r:embed="rId4"/>
          <a:stretch>
            <a:fillRect/>
          </a:stretch>
        </p:blipFill>
        <p:spPr>
          <a:xfrm>
            <a:off x="274749" y="241586"/>
            <a:ext cx="3353268" cy="828791"/>
          </a:xfrm>
          <a:prstGeom prst="rect">
            <a:avLst/>
          </a:prstGeom>
        </p:spPr>
      </p:pic>
    </p:spTree>
    <p:extLst>
      <p:ext uri="{BB962C8B-B14F-4D97-AF65-F5344CB8AC3E}">
        <p14:creationId xmlns:p14="http://schemas.microsoft.com/office/powerpoint/2010/main" val="15074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1CC9F-1B54-E6E0-EE79-7B2D8F23008F}"/>
              </a:ext>
            </a:extLst>
          </p:cNvPr>
          <p:cNvPicPr>
            <a:picLocks noChangeAspect="1"/>
          </p:cNvPicPr>
          <p:nvPr/>
        </p:nvPicPr>
        <p:blipFill>
          <a:blip r:embed="rId3"/>
          <a:stretch>
            <a:fillRect/>
          </a:stretch>
        </p:blipFill>
        <p:spPr>
          <a:xfrm>
            <a:off x="274749" y="241586"/>
            <a:ext cx="3353268" cy="828791"/>
          </a:xfrm>
          <a:prstGeom prst="rect">
            <a:avLst/>
          </a:prstGeom>
        </p:spPr>
      </p:pic>
      <p:sp>
        <p:nvSpPr>
          <p:cNvPr id="5" name="Title 1">
            <a:extLst>
              <a:ext uri="{FF2B5EF4-FFF2-40B4-BE49-F238E27FC236}">
                <a16:creationId xmlns:a16="http://schemas.microsoft.com/office/drawing/2014/main" id="{DDF5D363-25A7-A1B0-F9F0-7DBC1B4582AB}"/>
              </a:ext>
            </a:extLst>
          </p:cNvPr>
          <p:cNvSpPr txBox="1">
            <a:spLocks/>
          </p:cNvSpPr>
          <p:nvPr/>
        </p:nvSpPr>
        <p:spPr>
          <a:xfrm>
            <a:off x="274749" y="1102529"/>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
        <p:nvSpPr>
          <p:cNvPr id="7" name="TextBox 6">
            <a:extLst>
              <a:ext uri="{FF2B5EF4-FFF2-40B4-BE49-F238E27FC236}">
                <a16:creationId xmlns:a16="http://schemas.microsoft.com/office/drawing/2014/main" id="{DFA073B5-94BE-94BE-D6D2-CB4D82B73505}"/>
              </a:ext>
            </a:extLst>
          </p:cNvPr>
          <p:cNvSpPr txBox="1"/>
          <p:nvPr/>
        </p:nvSpPr>
        <p:spPr>
          <a:xfrm>
            <a:off x="553278" y="2375238"/>
            <a:ext cx="11085443" cy="2677656"/>
          </a:xfrm>
          <a:prstGeom prst="rect">
            <a:avLst/>
          </a:prstGeom>
          <a:noFill/>
        </p:spPr>
        <p:txBody>
          <a:bodyPr wrap="square">
            <a:spAutoFit/>
          </a:bodyPr>
          <a:lstStyle/>
          <a:p>
            <a:r>
              <a:rPr lang="en-US" sz="2400">
                <a:solidFill>
                  <a:schemeClr val="accent6">
                    <a:lumMod val="50000"/>
                  </a:schemeClr>
                </a:solidFill>
                <a:latin typeface="Nunito Black" pitchFamily="2" charset="0"/>
              </a:rPr>
              <a:t>   </a:t>
            </a:r>
            <a:r>
              <a:rPr lang="vi-VN" sz="2400">
                <a:solidFill>
                  <a:schemeClr val="accent6">
                    <a:lumMod val="50000"/>
                  </a:schemeClr>
                </a:solidFill>
                <a:latin typeface="Nunito Black" pitchFamily="2" charset="0"/>
              </a:rPr>
              <a:t>Những kỉ niệm về mái trường Tiểu học yêu dấu vẫn còn nguyên vẹn trong tôi. Mới ngày nào, tôi còn bỡ ngỡ trong ngày đầu tiên tới trường. Vậy mà giờ đây, tôi đã trở thành một học sinh </a:t>
            </a:r>
            <a:r>
              <a:rPr lang="en-US" sz="2400">
                <a:solidFill>
                  <a:schemeClr val="accent6">
                    <a:lumMod val="50000"/>
                  </a:schemeClr>
                </a:solidFill>
                <a:latin typeface="Nunito Black" pitchFamily="2" charset="0"/>
              </a:rPr>
              <a:t>lớp 3. T </a:t>
            </a:r>
            <a:r>
              <a:rPr lang="vi-VN" sz="2400">
                <a:solidFill>
                  <a:schemeClr val="accent6">
                    <a:lumMod val="50000"/>
                  </a:schemeClr>
                </a:solidFill>
                <a:latin typeface="Nunito Black" pitchFamily="2" charset="0"/>
              </a:rPr>
              <a:t>ôi vẫn còn nhớ mãi khung cảnh ngôi trường đã gắn bó. Những dãy nhà khang trang, với các phòng học đầy đủ trang thiết bị. Sân trường sạch sẽ, những hàng cây phượng vĩ, bằng lăng, xà cừ… thật nhiều kỉ niệm. Tiếng trống trường rộn rã chào đón năm học mới.</a:t>
            </a:r>
            <a:endParaRPr lang="en-US" sz="320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33413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0DF692-8ED7-E0E7-91D3-0689C5ACBDB1}"/>
              </a:ext>
            </a:extLst>
          </p:cNvPr>
          <p:cNvSpPr txBox="1"/>
          <p:nvPr/>
        </p:nvSpPr>
        <p:spPr>
          <a:xfrm>
            <a:off x="476249" y="2348374"/>
            <a:ext cx="11239501" cy="3416320"/>
          </a:xfrm>
          <a:prstGeom prst="rect">
            <a:avLst/>
          </a:prstGeom>
          <a:noFill/>
        </p:spPr>
        <p:txBody>
          <a:bodyPr wrap="square">
            <a:spAutoFit/>
          </a:bodyPr>
          <a:lstStyle/>
          <a:p>
            <a:r>
              <a:rPr lang="vi-VN" sz="2400" b="0" i="0">
                <a:solidFill>
                  <a:schemeClr val="accent6">
                    <a:lumMod val="50000"/>
                  </a:schemeClr>
                </a:solidFill>
                <a:effectLst/>
                <a:latin typeface="Nunito Black" pitchFamily="2" charset="0"/>
              </a:rPr>
              <a:t>Thời gian trôi qua, ngôi trường tiểu học đã trở thành ngôi nhà thứ hai của tôi. Nơi đây đã chứng kiến thật nhiều kỉ niệm đáng quý của một cô học trò nhút nhát, đó chính là tôi. Còn nhớ ngày đầu tiên đi học, mẹ đưa tôi đến trường. Trong lòng tôi cảm thấy háo hức nhưng cũng thật hồi hộp. </a:t>
            </a:r>
            <a:r>
              <a:rPr lang="vi-VN" sz="2400">
                <a:solidFill>
                  <a:schemeClr val="accent6">
                    <a:lumMod val="50000"/>
                  </a:schemeClr>
                </a:solidFill>
                <a:latin typeface="Nunito Black" pitchFamily="2" charset="0"/>
              </a:rPr>
              <a:t>Ngôi trường đã ở đó, như một chứng nhân, chứng kiến bao thế hệ trưởng thành, bao kỉ niệm của tuổi học trò. Ngôi trường còn là nơi chắp cánh ước mơ, ươm mầm những mầm non để một mai đây, trở thành những cây xanh toả bóng cho đời. Ngôi trường còn giáo dục nhân cách và đạo đức của mỗi người, để ta sống ngày một hoàn thiện hơn…</a:t>
            </a:r>
            <a:endParaRPr lang="en-US" sz="3200">
              <a:solidFill>
                <a:schemeClr val="accent6">
                  <a:lumMod val="50000"/>
                </a:schemeClr>
              </a:solidFill>
              <a:latin typeface="Nunito Black" pitchFamily="2" charset="0"/>
            </a:endParaRPr>
          </a:p>
        </p:txBody>
      </p:sp>
      <p:pic>
        <p:nvPicPr>
          <p:cNvPr id="10" name="Picture 9">
            <a:extLst>
              <a:ext uri="{FF2B5EF4-FFF2-40B4-BE49-F238E27FC236}">
                <a16:creationId xmlns:a16="http://schemas.microsoft.com/office/drawing/2014/main" id="{E68604B3-666B-4209-B2F8-4C7EBEA54E92}"/>
              </a:ext>
            </a:extLst>
          </p:cNvPr>
          <p:cNvPicPr>
            <a:picLocks noChangeAspect="1"/>
          </p:cNvPicPr>
          <p:nvPr/>
        </p:nvPicPr>
        <p:blipFill>
          <a:blip r:embed="rId3"/>
          <a:stretch>
            <a:fillRect/>
          </a:stretch>
        </p:blipFill>
        <p:spPr>
          <a:xfrm>
            <a:off x="274749" y="241586"/>
            <a:ext cx="3353268" cy="828791"/>
          </a:xfrm>
          <a:prstGeom prst="rect">
            <a:avLst/>
          </a:prstGeom>
        </p:spPr>
      </p:pic>
      <p:sp>
        <p:nvSpPr>
          <p:cNvPr id="11" name="Title 1">
            <a:extLst>
              <a:ext uri="{FF2B5EF4-FFF2-40B4-BE49-F238E27FC236}">
                <a16:creationId xmlns:a16="http://schemas.microsoft.com/office/drawing/2014/main" id="{01FEE0BB-2185-475A-D2D3-DE123D562908}"/>
              </a:ext>
            </a:extLst>
          </p:cNvPr>
          <p:cNvSpPr txBox="1">
            <a:spLocks/>
          </p:cNvSpPr>
          <p:nvPr/>
        </p:nvSpPr>
        <p:spPr>
          <a:xfrm>
            <a:off x="323850" y="1081526"/>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195928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E5D286-BDB0-847C-975A-ED48CF737F1E}"/>
              </a:ext>
            </a:extLst>
          </p:cNvPr>
          <p:cNvSpPr txBox="1"/>
          <p:nvPr/>
        </p:nvSpPr>
        <p:spPr>
          <a:xfrm>
            <a:off x="3318117" y="450945"/>
            <a:ext cx="5757854"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2</a:t>
            </a:r>
          </a:p>
        </p:txBody>
      </p:sp>
      <p:sp>
        <p:nvSpPr>
          <p:cNvPr id="2" name="TextBox 3">
            <a:extLst>
              <a:ext uri="{FF2B5EF4-FFF2-40B4-BE49-F238E27FC236}">
                <a16:creationId xmlns:a16="http://schemas.microsoft.com/office/drawing/2014/main" id="{D8C980F1-46C8-213D-BB66-E33072A96C1F}"/>
              </a:ext>
            </a:extLst>
          </p:cNvPr>
          <p:cNvSpPr txBox="1">
            <a:spLocks noChangeArrowheads="1"/>
          </p:cNvSpPr>
          <p:nvPr/>
        </p:nvSpPr>
        <p:spPr bwMode="auto">
          <a:xfrm>
            <a:off x="1371600" y="2487927"/>
            <a:ext cx="990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0070C0"/>
                </a:solidFill>
                <a:latin typeface="Sigmar One" panose="00000500000000000000" pitchFamily="2" charset="0"/>
              </a:rPr>
              <a:t>ĐỒ DÙNG CỦA NGƯỜI THÂN </a:t>
            </a:r>
          </a:p>
        </p:txBody>
      </p:sp>
    </p:spTree>
    <p:extLst>
      <p:ext uri="{BB962C8B-B14F-4D97-AF65-F5344CB8AC3E}">
        <p14:creationId xmlns:p14="http://schemas.microsoft.com/office/powerpoint/2010/main" val="901914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0C310E-A169-6F55-A2BB-80543C760182}"/>
              </a:ext>
            </a:extLst>
          </p:cNvPr>
          <p:cNvSpPr txBox="1">
            <a:spLocks noChangeArrowheads="1"/>
          </p:cNvSpPr>
          <p:nvPr/>
        </p:nvSpPr>
        <p:spPr bwMode="auto">
          <a:xfrm>
            <a:off x="3431511" y="965090"/>
            <a:ext cx="5529994"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7200">
                <a:solidFill>
                  <a:srgbClr val="00B050"/>
                </a:solidFill>
                <a:latin typeface="Sigmar One" panose="00000500000000000000" pitchFamily="2" charset="0"/>
              </a:rPr>
              <a:t>Khởi động</a:t>
            </a:r>
          </a:p>
        </p:txBody>
      </p:sp>
    </p:spTree>
    <p:extLst>
      <p:ext uri="{BB962C8B-B14F-4D97-AF65-F5344CB8AC3E}">
        <p14:creationId xmlns:p14="http://schemas.microsoft.com/office/powerpoint/2010/main" val="319167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0D4737-4803-CB13-CB1E-9D349F8D043D}"/>
              </a:ext>
            </a:extLst>
          </p:cNvPr>
          <p:cNvSpPr txBox="1">
            <a:spLocks/>
          </p:cNvSpPr>
          <p:nvPr/>
        </p:nvSpPr>
        <p:spPr>
          <a:xfrm>
            <a:off x="467944" y="0"/>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Nghe bài hát: </a:t>
            </a:r>
            <a:r>
              <a:rPr lang="en-US" sz="9600">
                <a:solidFill>
                  <a:srgbClr val="FFFF00"/>
                </a:solidFill>
                <a:latin typeface="Nunito Black" pitchFamily="2" charset="0"/>
              </a:rPr>
              <a:t>Bé quét nhà </a:t>
            </a:r>
            <a:endParaRPr lang="en-US" sz="5200">
              <a:solidFill>
                <a:srgbClr val="FFFF00"/>
              </a:solidFill>
              <a:latin typeface="Source Sans Pro Black" panose="020B0803030403020204" pitchFamily="34" charset="0"/>
            </a:endParaRPr>
          </a:p>
        </p:txBody>
      </p:sp>
      <p:pic>
        <p:nvPicPr>
          <p:cNvPr id="2" name="Bé Quét Nhà, Một Sợi Rơm Vàng - Bé Minh Vy - Nhạc Thiếu Nhi">
            <a:hlinkClick r:id="" action="ppaction://media"/>
            <a:extLst>
              <a:ext uri="{FF2B5EF4-FFF2-40B4-BE49-F238E27FC236}">
                <a16:creationId xmlns:a16="http://schemas.microsoft.com/office/drawing/2014/main" id="{03661FE5-2FF0-0A25-9826-ECC0FAD405E8}"/>
              </a:ext>
            </a:extLst>
          </p:cNvPr>
          <p:cNvPicPr>
            <a:picLocks noChangeAspect="1"/>
          </p:cNvPicPr>
          <p:nvPr>
            <a:videoFile r:link="rId1"/>
            <p:extLst>
              <p:ext uri="{DAA4B4D4-6D71-4841-9C94-3DE7FCFB9230}">
                <p14:media xmlns:p14="http://schemas.microsoft.com/office/powerpoint/2010/main" r:embed="rId2">
                  <p14:trim st="74352"/>
                </p14:media>
              </p:ext>
            </p:extLst>
          </p:nvPr>
        </p:nvPicPr>
        <p:blipFill>
          <a:blip r:embed="rId6"/>
          <a:stretch>
            <a:fillRect/>
          </a:stretch>
        </p:blipFill>
        <p:spPr>
          <a:xfrm>
            <a:off x="1801964" y="1087981"/>
            <a:ext cx="8832627" cy="496835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9982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1219</Words>
  <Application>Microsoft Office PowerPoint</Application>
  <PresentationFormat>Widescreen</PresentationFormat>
  <Paragraphs>81</Paragraphs>
  <Slides>33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Amazone</vt:lpstr>
      <vt:lpstr>Arial</vt:lpstr>
      <vt:lpstr>Calibri</vt:lpstr>
      <vt:lpstr>Calibri Light</vt:lpstr>
      <vt:lpstr>Gluten</vt:lpstr>
      <vt:lpstr>Nunito Black</vt:lpstr>
      <vt:lpstr>OpenSans</vt:lpstr>
      <vt:lpstr>Sigmar One</vt:lpstr>
      <vt:lpstr>Source Sans Pro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8</cp:revision>
  <dcterms:created xsi:type="dcterms:W3CDTF">2022-09-24T04:28:28Z</dcterms:created>
  <dcterms:modified xsi:type="dcterms:W3CDTF">2022-09-30T14:49:37Z</dcterms:modified>
</cp:coreProperties>
</file>