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5" r:id="rId5"/>
    <p:sldId id="266" r:id="rId6"/>
    <p:sldId id="267" r:id="rId7"/>
    <p:sldId id="269" r:id="rId8"/>
    <p:sldId id="268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ÔN TẬP PHÉP CỘNG, PHÉP TRỪ </a:t>
            </a:r>
          </a:p>
          <a:p>
            <a:pPr algn="ctr" eaLnBrk="1" hangingPunct="1"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 PHẠM VI 1000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5236910" y="136065"/>
            <a:ext cx="5492209" cy="930735"/>
            <a:chOff x="4539228" y="172432"/>
            <a:chExt cx="5399539" cy="930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1478489" y="3036888"/>
            <a:ext cx="26212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501</a:t>
            </a:r>
            <a:r>
              <a:rPr lang="en-US" altLang="en-US" sz="4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…...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499</a:t>
            </a:r>
            <a:endParaRPr lang="en-US" altLang="en-US" sz="4000" b="1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6043613" y="3048000"/>
            <a:ext cx="29583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789</a:t>
            </a:r>
            <a:r>
              <a:rPr lang="en-US" alt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…...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800</a:t>
            </a:r>
            <a:endParaRPr lang="en-US" altLang="en-US" sz="4000" b="1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7071519" y="3055938"/>
            <a:ext cx="76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99519" y="3055938"/>
            <a:ext cx="638969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929313" y="6140450"/>
            <a:ext cx="2944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102</a:t>
            </a:r>
            <a:r>
              <a:rPr lang="en-US" alt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…...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101</a:t>
            </a:r>
            <a:endParaRPr lang="en-US" altLang="en-US" sz="4000" b="1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842919" y="6146800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1350248" y="6130925"/>
            <a:ext cx="274947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658</a:t>
            </a:r>
            <a:r>
              <a:rPr lang="en-US" alt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…...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659</a:t>
            </a:r>
            <a:endParaRPr lang="en-US" altLang="en-US" sz="4000" b="1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270919" y="6149975"/>
            <a:ext cx="820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38" name="Rectangle 95"/>
          <p:cNvSpPr>
            <a:spLocks noChangeArrowheads="1"/>
          </p:cNvSpPr>
          <p:nvPr/>
        </p:nvSpPr>
        <p:spPr bwMode="auto">
          <a:xfrm>
            <a:off x="4460849" y="1182689"/>
            <a:ext cx="690575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</a:t>
            </a:r>
            <a:r>
              <a:rPr lang="en-GB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CHƠI: CHIẾC HỘP BÍ ẨN</a:t>
            </a:r>
            <a:endParaRPr lang="en-GB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9009" y="2572321"/>
            <a:ext cx="2415368" cy="237461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0445" y="2572321"/>
            <a:ext cx="2402742" cy="236220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4" b="5124"/>
          <a:stretch/>
        </p:blipFill>
        <p:spPr>
          <a:xfrm>
            <a:off x="10870446" y="5821578"/>
            <a:ext cx="2325234" cy="205173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3219" y="5821578"/>
            <a:ext cx="2086949" cy="205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2: ÔN TẬP PHÉP CỘNG, PHÉP TRỪ TRONG PHẠM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VI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</a:rPr>
              <a:t>1000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455738" y="1902441"/>
            <a:ext cx="3700072" cy="820274"/>
            <a:chOff x="1470819" y="1943100"/>
            <a:chExt cx="2224704" cy="60960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09600"/>
              <a:chOff x="1737519" y="1943100"/>
              <a:chExt cx="533400" cy="60960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265243" cy="526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577004" cy="526077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endPara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xmlns="" id="{EAFD6EF8-3230-5879-AA5C-88639DDE6C61}"/>
              </a:ext>
            </a:extLst>
          </p:cNvPr>
          <p:cNvSpPr/>
          <p:nvPr/>
        </p:nvSpPr>
        <p:spPr>
          <a:xfrm>
            <a:off x="3509629" y="2922991"/>
            <a:ext cx="4342823" cy="2257200"/>
          </a:xfrm>
          <a:prstGeom prst="roundRect">
            <a:avLst/>
          </a:prstGeom>
          <a:noFill/>
          <a:ln>
            <a:noFill/>
          </a:ln>
          <a:scene3d>
            <a:camera prst="obliqueBottom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4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+ 40 = …..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90 – 50 = …..</a:t>
            </a:r>
          </a:p>
          <a:p>
            <a:pPr>
              <a:lnSpc>
                <a:spcPct val="150000"/>
              </a:lnSpc>
              <a:tabLst>
                <a:tab pos="290513" algn="l"/>
              </a:tabLst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90 – 40 = …..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xmlns="" id="{CEDBE2CC-03D0-C9E2-80F4-3D06415A09D3}"/>
              </a:ext>
            </a:extLst>
          </p:cNvPr>
          <p:cNvSpPr/>
          <p:nvPr/>
        </p:nvSpPr>
        <p:spPr>
          <a:xfrm>
            <a:off x="9648310" y="3100666"/>
            <a:ext cx="4570303" cy="2257200"/>
          </a:xfrm>
          <a:prstGeom prst="roundRect">
            <a:avLst/>
          </a:prstGeom>
          <a:noFill/>
          <a:ln>
            <a:noFill/>
          </a:ln>
          <a:scene3d>
            <a:camera prst="obliqueBottom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500 + 400 = …..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900 – 500 = …..</a:t>
            </a:r>
          </a:p>
          <a:p>
            <a:pPr>
              <a:lnSpc>
                <a:spcPct val="150000"/>
              </a:lnSpc>
              <a:tabLst>
                <a:tab pos="290513" algn="l"/>
              </a:tabLst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900 – 400 = …..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xmlns="" id="{C88C10EC-56AA-12B6-3A3B-6D59B2D69041}"/>
              </a:ext>
            </a:extLst>
          </p:cNvPr>
          <p:cNvSpPr/>
          <p:nvPr/>
        </p:nvSpPr>
        <p:spPr>
          <a:xfrm>
            <a:off x="3428299" y="6288831"/>
            <a:ext cx="4614364" cy="2257200"/>
          </a:xfrm>
          <a:prstGeom prst="roundRect">
            <a:avLst/>
          </a:prstGeom>
          <a:noFill/>
          <a:ln>
            <a:noFill/>
          </a:ln>
          <a:scene3d>
            <a:camera prst="obliqueBottom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c) 80 + 20 = …..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100 – 80 = …..</a:t>
            </a:r>
          </a:p>
          <a:p>
            <a:pPr>
              <a:lnSpc>
                <a:spcPct val="150000"/>
              </a:lnSpc>
              <a:tabLst>
                <a:tab pos="290513" algn="l"/>
              </a:tabLst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100 – 20 = …..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xmlns="" id="{AEE5026A-7864-5E8C-73BA-B67E3BD8F94C}"/>
              </a:ext>
            </a:extLst>
          </p:cNvPr>
          <p:cNvSpPr/>
          <p:nvPr/>
        </p:nvSpPr>
        <p:spPr>
          <a:xfrm>
            <a:off x="9423127" y="6137527"/>
            <a:ext cx="4778887" cy="2257200"/>
          </a:xfrm>
          <a:prstGeom prst="roundRect">
            <a:avLst/>
          </a:prstGeom>
          <a:noFill/>
          <a:ln>
            <a:noFill/>
          </a:ln>
          <a:scene3d>
            <a:camera prst="obliqueBottomLef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d) 300 + 700 = …..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1 000 – 700 = …..</a:t>
            </a:r>
          </a:p>
          <a:p>
            <a:pPr>
              <a:lnSpc>
                <a:spcPct val="150000"/>
              </a:lnSpc>
              <a:tabLst>
                <a:tab pos="290513" algn="l"/>
              </a:tabLst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1 000 – 300 = …..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77BC5C55-364C-B51C-903E-F62BB9B032C2}"/>
              </a:ext>
            </a:extLst>
          </p:cNvPr>
          <p:cNvSpPr txBox="1"/>
          <p:nvPr/>
        </p:nvSpPr>
        <p:spPr>
          <a:xfrm>
            <a:off x="6200744" y="2812687"/>
            <a:ext cx="855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FB9DFCD8-23F5-150F-EE46-A5D2349C6765}"/>
              </a:ext>
            </a:extLst>
          </p:cNvPr>
          <p:cNvSpPr txBox="1"/>
          <p:nvPr/>
        </p:nvSpPr>
        <p:spPr>
          <a:xfrm>
            <a:off x="6207434" y="3767960"/>
            <a:ext cx="855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408925FF-547E-FC3A-1664-CC6BAF5C9ACF}"/>
              </a:ext>
            </a:extLst>
          </p:cNvPr>
          <p:cNvSpPr txBox="1"/>
          <p:nvPr/>
        </p:nvSpPr>
        <p:spPr>
          <a:xfrm>
            <a:off x="6200744" y="4668155"/>
            <a:ext cx="855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0D3AF60D-3EC4-3711-DC50-447DFF2D57D1}"/>
              </a:ext>
            </a:extLst>
          </p:cNvPr>
          <p:cNvSpPr txBox="1"/>
          <p:nvPr/>
        </p:nvSpPr>
        <p:spPr>
          <a:xfrm>
            <a:off x="13066137" y="2970062"/>
            <a:ext cx="1148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900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F5E8D2E0-86B3-0E56-2C07-0ABDAD266559}"/>
              </a:ext>
            </a:extLst>
          </p:cNvPr>
          <p:cNvSpPr txBox="1"/>
          <p:nvPr/>
        </p:nvSpPr>
        <p:spPr>
          <a:xfrm>
            <a:off x="12826486" y="4024686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39CD933A-CCCD-A885-A1E1-5E5940E9AD97}"/>
              </a:ext>
            </a:extLst>
          </p:cNvPr>
          <p:cNvSpPr txBox="1"/>
          <p:nvPr/>
        </p:nvSpPr>
        <p:spPr>
          <a:xfrm>
            <a:off x="12754850" y="4830985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883D137E-ED6B-BD9B-CFEA-91FEE8BDBA7A}"/>
              </a:ext>
            </a:extLst>
          </p:cNvPr>
          <p:cNvSpPr txBox="1"/>
          <p:nvPr/>
        </p:nvSpPr>
        <p:spPr>
          <a:xfrm>
            <a:off x="6181747" y="6170543"/>
            <a:ext cx="1148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7781C93A-AF17-2A7C-2D42-066DA66D7E85}"/>
              </a:ext>
            </a:extLst>
          </p:cNvPr>
          <p:cNvSpPr txBox="1"/>
          <p:nvPr/>
        </p:nvSpPr>
        <p:spPr>
          <a:xfrm>
            <a:off x="6485239" y="7118578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D970E9FC-7186-C414-C10C-BE894332EE65}"/>
              </a:ext>
            </a:extLst>
          </p:cNvPr>
          <p:cNvSpPr txBox="1"/>
          <p:nvPr/>
        </p:nvSpPr>
        <p:spPr>
          <a:xfrm>
            <a:off x="6307657" y="8023290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F56F4351-1C5B-CC3A-9574-3174CD841409}"/>
              </a:ext>
            </a:extLst>
          </p:cNvPr>
          <p:cNvSpPr txBox="1"/>
          <p:nvPr/>
        </p:nvSpPr>
        <p:spPr>
          <a:xfrm>
            <a:off x="12705821" y="5976620"/>
            <a:ext cx="16228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1 000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B9E70503-FA9A-2F7F-E796-7C3C558146CA}"/>
              </a:ext>
            </a:extLst>
          </p:cNvPr>
          <p:cNvSpPr txBox="1"/>
          <p:nvPr/>
        </p:nvSpPr>
        <p:spPr>
          <a:xfrm>
            <a:off x="13119608" y="6959836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60D3607C-1EE4-75A6-ABDF-EBB480A88591}"/>
              </a:ext>
            </a:extLst>
          </p:cNvPr>
          <p:cNvSpPr txBox="1"/>
          <p:nvPr/>
        </p:nvSpPr>
        <p:spPr>
          <a:xfrm>
            <a:off x="13086223" y="7903446"/>
            <a:ext cx="137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18F3A1A-E116-41AF-717B-19B83AB2EF83}"/>
              </a:ext>
            </a:extLst>
          </p:cNvPr>
          <p:cNvSpPr/>
          <p:nvPr/>
        </p:nvSpPr>
        <p:spPr>
          <a:xfrm>
            <a:off x="4709319" y="2803421"/>
            <a:ext cx="6516184" cy="2629662"/>
          </a:xfrm>
          <a:prstGeom prst="rect">
            <a:avLst/>
          </a:prstGeom>
          <a:solidFill>
            <a:srgbClr val="88D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1: ÔN TẬP PHÉP CỘNG, PHÉP TRỪ TRONG PHẠM VI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1000 (T1)</a:t>
            </a:r>
            <a:endParaRPr lang="en-US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94760" y="2007596"/>
            <a:ext cx="6769889" cy="681454"/>
            <a:chOff x="1470819" y="1943100"/>
            <a:chExt cx="6769889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6122189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):</a:t>
              </a:r>
            </a:p>
          </p:txBody>
        </p:sp>
      </p:grp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xmlns="" id="{835E2961-57C0-745F-9A3E-DF89459BB6CE}"/>
              </a:ext>
            </a:extLst>
          </p:cNvPr>
          <p:cNvSpPr/>
          <p:nvPr/>
        </p:nvSpPr>
        <p:spPr>
          <a:xfrm>
            <a:off x="6299188" y="3686101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xmlns="" id="{9D6525AE-FAE1-C118-8CFA-A7E1AE7D2AED}"/>
              </a:ext>
            </a:extLst>
          </p:cNvPr>
          <p:cNvSpPr/>
          <p:nvPr/>
        </p:nvSpPr>
        <p:spPr>
          <a:xfrm>
            <a:off x="9424472" y="3676766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042395C9-D735-16B3-5912-3B9F0AA463C9}"/>
              </a:ext>
            </a:extLst>
          </p:cNvPr>
          <p:cNvSpPr txBox="1"/>
          <p:nvPr/>
        </p:nvSpPr>
        <p:spPr>
          <a:xfrm>
            <a:off x="6784259" y="3429000"/>
            <a:ext cx="879477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84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xmlns="" id="{DC65ACC2-6BD4-3A5A-A6C3-6FF22FF3CD26}"/>
              </a:ext>
            </a:extLst>
          </p:cNvPr>
          <p:cNvCxnSpPr>
            <a:cxnSpLocks/>
          </p:cNvCxnSpPr>
          <p:nvPr/>
        </p:nvCxnSpPr>
        <p:spPr>
          <a:xfrm>
            <a:off x="6557239" y="4734192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257CD13E-96A3-3F1F-B334-58CCD4055CFB}"/>
              </a:ext>
            </a:extLst>
          </p:cNvPr>
          <p:cNvSpPr txBox="1"/>
          <p:nvPr/>
        </p:nvSpPr>
        <p:spPr>
          <a:xfrm>
            <a:off x="6777137" y="4038600"/>
            <a:ext cx="69669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16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xmlns="" id="{3C3419AB-64D5-2B0C-E51B-1179B87696C2}"/>
              </a:ext>
            </a:extLst>
          </p:cNvPr>
          <p:cNvSpPr txBox="1"/>
          <p:nvPr/>
        </p:nvSpPr>
        <p:spPr>
          <a:xfrm>
            <a:off x="6988640" y="465908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xmlns="" id="{0D812C8D-6D1C-20EC-E83F-1EC9D34D6CBD}"/>
              </a:ext>
            </a:extLst>
          </p:cNvPr>
          <p:cNvSpPr txBox="1"/>
          <p:nvPr/>
        </p:nvSpPr>
        <p:spPr>
          <a:xfrm>
            <a:off x="9765390" y="3454175"/>
            <a:ext cx="1076305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100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xmlns="" id="{B339287D-7860-7C81-3D9F-E401A06413E5}"/>
              </a:ext>
            </a:extLst>
          </p:cNvPr>
          <p:cNvCxnSpPr>
            <a:cxnSpLocks/>
          </p:cNvCxnSpPr>
          <p:nvPr/>
        </p:nvCxnSpPr>
        <p:spPr>
          <a:xfrm>
            <a:off x="9675530" y="4759367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F4F0EEC4-6163-BED9-4E24-BC779F66E96D}"/>
              </a:ext>
            </a:extLst>
          </p:cNvPr>
          <p:cNvSpPr txBox="1"/>
          <p:nvPr/>
        </p:nvSpPr>
        <p:spPr>
          <a:xfrm>
            <a:off x="9648896" y="3715785"/>
            <a:ext cx="404061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863FC2F7-791E-2441-618F-EF20A60F9BAA}"/>
              </a:ext>
            </a:extLst>
          </p:cNvPr>
          <p:cNvSpPr txBox="1"/>
          <p:nvPr/>
        </p:nvSpPr>
        <p:spPr>
          <a:xfrm>
            <a:off x="9953368" y="4088209"/>
            <a:ext cx="821696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37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xmlns="" id="{CEF6BE93-2440-2E0C-5924-0403372D5FA2}"/>
              </a:ext>
            </a:extLst>
          </p:cNvPr>
          <p:cNvSpPr txBox="1"/>
          <p:nvPr/>
        </p:nvSpPr>
        <p:spPr>
          <a:xfrm>
            <a:off x="10166514" y="4743333"/>
            <a:ext cx="462371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5835595E-30D2-3A15-15D6-C34B915B4E85}"/>
              </a:ext>
            </a:extLst>
          </p:cNvPr>
          <p:cNvSpPr txBox="1"/>
          <p:nvPr/>
        </p:nvSpPr>
        <p:spPr>
          <a:xfrm>
            <a:off x="5226653" y="2998201"/>
            <a:ext cx="1330586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D386BBCA-F0F8-53D7-D663-AC539224AF3A}"/>
              </a:ext>
            </a:extLst>
          </p:cNvPr>
          <p:cNvSpPr txBox="1"/>
          <p:nvPr/>
        </p:nvSpPr>
        <p:spPr>
          <a:xfrm>
            <a:off x="6529648" y="3705322"/>
            <a:ext cx="43973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xmlns="" id="{5D1B2B50-2075-FE87-6843-1FF4F26444EA}"/>
              </a:ext>
            </a:extLst>
          </p:cNvPr>
          <p:cNvSpPr txBox="1"/>
          <p:nvPr/>
        </p:nvSpPr>
        <p:spPr>
          <a:xfrm>
            <a:off x="6753171" y="465908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5CA1EE38-E6CC-5147-4A40-A435E49D68FF}"/>
              </a:ext>
            </a:extLst>
          </p:cNvPr>
          <p:cNvSpPr txBox="1"/>
          <p:nvPr/>
        </p:nvSpPr>
        <p:spPr>
          <a:xfrm>
            <a:off x="6536247" y="465908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FAFF1A01-8B85-5A20-D1C5-32221965C99B}"/>
              </a:ext>
            </a:extLst>
          </p:cNvPr>
          <p:cNvSpPr txBox="1"/>
          <p:nvPr/>
        </p:nvSpPr>
        <p:spPr>
          <a:xfrm>
            <a:off x="9909159" y="4732256"/>
            <a:ext cx="462372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6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9D4349C1-6E09-3600-82BB-6FD656C68415}"/>
              </a:ext>
            </a:extLst>
          </p:cNvPr>
          <p:cNvCxnSpPr/>
          <p:nvPr/>
        </p:nvCxnSpPr>
        <p:spPr>
          <a:xfrm>
            <a:off x="6557239" y="4702626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xmlns="" id="{ADAE3AD7-ED86-1C7E-3058-4DD1032C8CDE}"/>
              </a:ext>
            </a:extLst>
          </p:cNvPr>
          <p:cNvCxnSpPr/>
          <p:nvPr/>
        </p:nvCxnSpPr>
        <p:spPr>
          <a:xfrm>
            <a:off x="9760610" y="4764894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56461947-AF03-33E5-228D-CE42607C6DC8}"/>
              </a:ext>
            </a:extLst>
          </p:cNvPr>
          <p:cNvSpPr txBox="1"/>
          <p:nvPr/>
        </p:nvSpPr>
        <p:spPr>
          <a:xfrm>
            <a:off x="1469309" y="5624532"/>
            <a:ext cx="1366713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48 + 52 	75 + 25 		100 – 26		100 - 45</a:t>
            </a:r>
          </a:p>
        </p:txBody>
      </p:sp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xmlns="" id="{FCF5C89F-ECF2-C395-9D79-7539A2B062DE}"/>
              </a:ext>
            </a:extLst>
          </p:cNvPr>
          <p:cNvSpPr/>
          <p:nvPr/>
        </p:nvSpPr>
        <p:spPr>
          <a:xfrm>
            <a:off x="1737519" y="6683392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80BD9DAE-F946-7DDC-2134-2C9422C3B0A1}"/>
              </a:ext>
            </a:extLst>
          </p:cNvPr>
          <p:cNvSpPr txBox="1"/>
          <p:nvPr/>
        </p:nvSpPr>
        <p:spPr>
          <a:xfrm>
            <a:off x="2222590" y="6426291"/>
            <a:ext cx="879477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48</a:t>
            </a: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xmlns="" id="{DD706FC1-9397-7F20-5635-135F38B772B2}"/>
              </a:ext>
            </a:extLst>
          </p:cNvPr>
          <p:cNvCxnSpPr>
            <a:cxnSpLocks/>
          </p:cNvCxnSpPr>
          <p:nvPr/>
        </p:nvCxnSpPr>
        <p:spPr>
          <a:xfrm>
            <a:off x="1995570" y="7731483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xmlns="" id="{49B3DDEB-23A8-688D-92D2-B3F3D1EE117F}"/>
              </a:ext>
            </a:extLst>
          </p:cNvPr>
          <p:cNvSpPr txBox="1"/>
          <p:nvPr/>
        </p:nvSpPr>
        <p:spPr>
          <a:xfrm>
            <a:off x="2215468" y="7035891"/>
            <a:ext cx="69669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52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xmlns="" id="{B3D8EACF-3F20-7324-4164-95E0E64E2C20}"/>
              </a:ext>
            </a:extLst>
          </p:cNvPr>
          <p:cNvSpPr txBox="1"/>
          <p:nvPr/>
        </p:nvSpPr>
        <p:spPr>
          <a:xfrm>
            <a:off x="2426971" y="7656375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xmlns="" id="{1A3B166B-3928-87B9-315F-6E8E1741EAA9}"/>
              </a:ext>
            </a:extLst>
          </p:cNvPr>
          <p:cNvSpPr txBox="1"/>
          <p:nvPr/>
        </p:nvSpPr>
        <p:spPr>
          <a:xfrm>
            <a:off x="1967979" y="6702613"/>
            <a:ext cx="43973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xmlns="" id="{09ACCA58-1615-B89C-FC7D-3327A2129616}"/>
              </a:ext>
            </a:extLst>
          </p:cNvPr>
          <p:cNvSpPr txBox="1"/>
          <p:nvPr/>
        </p:nvSpPr>
        <p:spPr>
          <a:xfrm>
            <a:off x="2191502" y="7656375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xmlns="" id="{10CD0C7F-EBEC-DFA3-488E-009DE77835DA}"/>
              </a:ext>
            </a:extLst>
          </p:cNvPr>
          <p:cNvSpPr txBox="1"/>
          <p:nvPr/>
        </p:nvSpPr>
        <p:spPr>
          <a:xfrm>
            <a:off x="1974578" y="7656375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xmlns="" id="{E8B968C4-D767-11EC-BEA7-FBCE63A947B3}"/>
              </a:ext>
            </a:extLst>
          </p:cNvPr>
          <p:cNvCxnSpPr/>
          <p:nvPr/>
        </p:nvCxnSpPr>
        <p:spPr>
          <a:xfrm>
            <a:off x="1995570" y="7699917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xmlns="" id="{B915D71B-4012-873B-4A86-2BE9EEADC6D9}"/>
              </a:ext>
            </a:extLst>
          </p:cNvPr>
          <p:cNvSpPr/>
          <p:nvPr/>
        </p:nvSpPr>
        <p:spPr>
          <a:xfrm>
            <a:off x="4326137" y="6657831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xmlns="" id="{CD22BD76-064E-297D-D925-FEAF85589B1F}"/>
              </a:ext>
            </a:extLst>
          </p:cNvPr>
          <p:cNvSpPr txBox="1"/>
          <p:nvPr/>
        </p:nvSpPr>
        <p:spPr>
          <a:xfrm>
            <a:off x="4811208" y="6400730"/>
            <a:ext cx="879477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75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xmlns="" id="{E6283903-C40B-EAE0-D08F-94957CE440A8}"/>
              </a:ext>
            </a:extLst>
          </p:cNvPr>
          <p:cNvCxnSpPr>
            <a:cxnSpLocks/>
          </p:cNvCxnSpPr>
          <p:nvPr/>
        </p:nvCxnSpPr>
        <p:spPr>
          <a:xfrm>
            <a:off x="4627730" y="7705922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xmlns="" id="{C1EA452E-187D-70E7-0454-CDAADFE9CF4E}"/>
              </a:ext>
            </a:extLst>
          </p:cNvPr>
          <p:cNvSpPr txBox="1"/>
          <p:nvPr/>
        </p:nvSpPr>
        <p:spPr>
          <a:xfrm>
            <a:off x="4804086" y="7010330"/>
            <a:ext cx="69669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25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xmlns="" id="{F5CDC5EE-C308-17DC-1DD1-209411DBC6B3}"/>
              </a:ext>
            </a:extLst>
          </p:cNvPr>
          <p:cNvSpPr txBox="1"/>
          <p:nvPr/>
        </p:nvSpPr>
        <p:spPr>
          <a:xfrm>
            <a:off x="5059131" y="763081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xmlns="" id="{4347E82E-8919-BEBD-68C4-B3CE8D0A73B2}"/>
              </a:ext>
            </a:extLst>
          </p:cNvPr>
          <p:cNvSpPr txBox="1"/>
          <p:nvPr/>
        </p:nvSpPr>
        <p:spPr>
          <a:xfrm>
            <a:off x="4556597" y="6677052"/>
            <a:ext cx="43973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xmlns="" id="{2D2A5E2E-7C15-4445-F2B9-997528BDA6B2}"/>
              </a:ext>
            </a:extLst>
          </p:cNvPr>
          <p:cNvSpPr txBox="1"/>
          <p:nvPr/>
        </p:nvSpPr>
        <p:spPr>
          <a:xfrm>
            <a:off x="4823662" y="763081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0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xmlns="" id="{E350C895-5F92-6C7D-58DF-E3286D9943F8}"/>
              </a:ext>
            </a:extLst>
          </p:cNvPr>
          <p:cNvSpPr txBox="1"/>
          <p:nvPr/>
        </p:nvSpPr>
        <p:spPr>
          <a:xfrm>
            <a:off x="4606738" y="7630814"/>
            <a:ext cx="493823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xmlns="" id="{018C6059-F18F-6DE9-9188-757446677F08}"/>
              </a:ext>
            </a:extLst>
          </p:cNvPr>
          <p:cNvCxnSpPr/>
          <p:nvPr/>
        </p:nvCxnSpPr>
        <p:spPr>
          <a:xfrm>
            <a:off x="4627730" y="7674356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xmlns="" id="{E94EFCAF-407A-5C03-120F-439C0728D24F}"/>
              </a:ext>
            </a:extLst>
          </p:cNvPr>
          <p:cNvSpPr/>
          <p:nvPr/>
        </p:nvSpPr>
        <p:spPr>
          <a:xfrm>
            <a:off x="9074297" y="6586650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xmlns="" id="{CE894A2B-DBF9-3E07-9462-A107B01437EF}"/>
              </a:ext>
            </a:extLst>
          </p:cNvPr>
          <p:cNvSpPr txBox="1"/>
          <p:nvPr/>
        </p:nvSpPr>
        <p:spPr>
          <a:xfrm>
            <a:off x="9415215" y="6364059"/>
            <a:ext cx="1076305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100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xmlns="" id="{EF847F52-F6AF-B334-858D-1B671E846BEE}"/>
              </a:ext>
            </a:extLst>
          </p:cNvPr>
          <p:cNvCxnSpPr>
            <a:cxnSpLocks/>
          </p:cNvCxnSpPr>
          <p:nvPr/>
        </p:nvCxnSpPr>
        <p:spPr>
          <a:xfrm>
            <a:off x="9325355" y="7669251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>
            <a:extLst>
              <a:ext uri="{FF2B5EF4-FFF2-40B4-BE49-F238E27FC236}">
                <a16:creationId xmlns:a16="http://schemas.microsoft.com/office/drawing/2014/main" xmlns="" id="{CD8CE8CC-07CD-BE5A-3D94-CADF16DC1200}"/>
              </a:ext>
            </a:extLst>
          </p:cNvPr>
          <p:cNvSpPr txBox="1"/>
          <p:nvPr/>
        </p:nvSpPr>
        <p:spPr>
          <a:xfrm>
            <a:off x="9298721" y="6625669"/>
            <a:ext cx="404061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xmlns="" id="{6D2C8854-10C4-8DEA-698D-4A55C86559DA}"/>
              </a:ext>
            </a:extLst>
          </p:cNvPr>
          <p:cNvSpPr txBox="1"/>
          <p:nvPr/>
        </p:nvSpPr>
        <p:spPr>
          <a:xfrm>
            <a:off x="9603193" y="6998093"/>
            <a:ext cx="821696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26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xmlns="" id="{A391ED12-EBCD-7A3F-6CC7-9EC0568417E5}"/>
              </a:ext>
            </a:extLst>
          </p:cNvPr>
          <p:cNvSpPr txBox="1"/>
          <p:nvPr/>
        </p:nvSpPr>
        <p:spPr>
          <a:xfrm>
            <a:off x="9558984" y="7642140"/>
            <a:ext cx="888790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74</a:t>
            </a:r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xmlns="" id="{354D0D93-D624-5A5D-B1A6-EE2746ADF14B}"/>
              </a:ext>
            </a:extLst>
          </p:cNvPr>
          <p:cNvCxnSpPr/>
          <p:nvPr/>
        </p:nvCxnSpPr>
        <p:spPr>
          <a:xfrm>
            <a:off x="9410435" y="7674778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: Rounded Corners 129">
            <a:extLst>
              <a:ext uri="{FF2B5EF4-FFF2-40B4-BE49-F238E27FC236}">
                <a16:creationId xmlns:a16="http://schemas.microsoft.com/office/drawing/2014/main" xmlns="" id="{860A70F5-0BCE-4599-E95C-4BB9A33FC25E}"/>
              </a:ext>
            </a:extLst>
          </p:cNvPr>
          <p:cNvSpPr/>
          <p:nvPr/>
        </p:nvSpPr>
        <p:spPr>
          <a:xfrm>
            <a:off x="13206065" y="6648882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38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4830D75A-B0D4-F1AE-E009-8E17B19A840D}"/>
              </a:ext>
            </a:extLst>
          </p:cNvPr>
          <p:cNvSpPr txBox="1"/>
          <p:nvPr/>
        </p:nvSpPr>
        <p:spPr>
          <a:xfrm>
            <a:off x="13546983" y="6426291"/>
            <a:ext cx="1076305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100</a:t>
            </a:r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xmlns="" id="{BAC1C919-71A7-2D0C-3F45-28A8369BE16F}"/>
              </a:ext>
            </a:extLst>
          </p:cNvPr>
          <p:cNvCxnSpPr>
            <a:cxnSpLocks/>
          </p:cNvCxnSpPr>
          <p:nvPr/>
        </p:nvCxnSpPr>
        <p:spPr>
          <a:xfrm>
            <a:off x="13457123" y="7731483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xmlns="" id="{1891F62B-8B25-597E-AE4A-E873BA4C2FC8}"/>
              </a:ext>
            </a:extLst>
          </p:cNvPr>
          <p:cNvSpPr txBox="1"/>
          <p:nvPr/>
        </p:nvSpPr>
        <p:spPr>
          <a:xfrm>
            <a:off x="13430489" y="6687901"/>
            <a:ext cx="404061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xmlns="" id="{626C379A-3A17-35BD-8459-299BEB74810A}"/>
              </a:ext>
            </a:extLst>
          </p:cNvPr>
          <p:cNvSpPr txBox="1"/>
          <p:nvPr/>
        </p:nvSpPr>
        <p:spPr>
          <a:xfrm>
            <a:off x="13734961" y="7060325"/>
            <a:ext cx="821696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45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xmlns="" id="{C526AF39-D9FF-D92C-C9B9-E13704BF8B3D}"/>
              </a:ext>
            </a:extLst>
          </p:cNvPr>
          <p:cNvSpPr txBox="1"/>
          <p:nvPr/>
        </p:nvSpPr>
        <p:spPr>
          <a:xfrm>
            <a:off x="13712523" y="7704372"/>
            <a:ext cx="888790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3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55</a:t>
            </a: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xmlns="" id="{C2CABA42-6BA9-DA44-EACB-FAAC2AE669D4}"/>
              </a:ext>
            </a:extLst>
          </p:cNvPr>
          <p:cNvCxnSpPr/>
          <p:nvPr/>
        </p:nvCxnSpPr>
        <p:spPr>
          <a:xfrm>
            <a:off x="13542203" y="7737010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75" grpId="0" animBg="1"/>
      <p:bldP spid="76" grpId="0" animBg="1"/>
      <p:bldP spid="77" grpId="0"/>
      <p:bldP spid="81" grpId="0"/>
      <p:bldP spid="82" grpId="0"/>
      <p:bldP spid="83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4" grpId="0"/>
      <p:bldP spid="104" grpId="0" animBg="1"/>
      <p:bldP spid="105" grpId="0"/>
      <p:bldP spid="107" grpId="0"/>
      <p:bldP spid="108" grpId="0"/>
      <p:bldP spid="109" grpId="0"/>
      <p:bldP spid="110" grpId="0"/>
      <p:bldP spid="111" grpId="0"/>
      <p:bldP spid="113" grpId="0" animBg="1"/>
      <p:bldP spid="114" grpId="0"/>
      <p:bldP spid="116" grpId="0"/>
      <p:bldP spid="117" grpId="0"/>
      <p:bldP spid="118" grpId="0"/>
      <p:bldP spid="119" grpId="0"/>
      <p:bldP spid="120" grpId="0"/>
      <p:bldP spid="122" grpId="0" animBg="1"/>
      <p:bldP spid="123" grpId="0"/>
      <p:bldP spid="125" grpId="0"/>
      <p:bldP spid="126" grpId="0"/>
      <p:bldP spid="128" grpId="0"/>
      <p:bldP spid="130" grpId="0" animBg="1"/>
      <p:bldP spid="131" grpId="0"/>
      <p:bldP spid="133" grpId="0"/>
      <p:bldP spid="134" grpId="0"/>
      <p:bldP spid="1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1: ÔN TẬP PHÉP CỘNG, PHÉP TRỪ TRONG PHẠM VI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1000 (T1)</a:t>
            </a:r>
            <a:endParaRPr lang="en-US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470819" y="2137946"/>
            <a:ext cx="4540112" cy="712232"/>
            <a:chOff x="1470819" y="1943100"/>
            <a:chExt cx="4540112" cy="71223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707886"/>
              <a:chOff x="1737519" y="1943100"/>
              <a:chExt cx="533400" cy="707886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4114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892412" cy="70788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855142" y="3127373"/>
            <a:ext cx="1509208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 + 48 	146 + 29	       77 – 59 	             394 – 158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BA834740-D9E6-900C-5AA8-1047BC38E1F7}"/>
              </a:ext>
            </a:extLst>
          </p:cNvPr>
          <p:cNvSpPr/>
          <p:nvPr/>
        </p:nvSpPr>
        <p:spPr>
          <a:xfrm>
            <a:off x="2059274" y="4570056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40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7906D7D-C13B-EE75-B458-5AA782664DF1}"/>
              </a:ext>
            </a:extLst>
          </p:cNvPr>
          <p:cNvSpPr txBox="1"/>
          <p:nvPr/>
        </p:nvSpPr>
        <p:spPr>
          <a:xfrm>
            <a:off x="2544345" y="4312955"/>
            <a:ext cx="87947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35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3E06C0D7-A143-3EFB-1538-3E8F1A5A0E87}"/>
              </a:ext>
            </a:extLst>
          </p:cNvPr>
          <p:cNvCxnSpPr>
            <a:cxnSpLocks/>
          </p:cNvCxnSpPr>
          <p:nvPr/>
        </p:nvCxnSpPr>
        <p:spPr>
          <a:xfrm>
            <a:off x="2317325" y="5846747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14EB9B51-4875-85F5-C38D-E8A7C99D0E37}"/>
              </a:ext>
            </a:extLst>
          </p:cNvPr>
          <p:cNvSpPr txBox="1"/>
          <p:nvPr/>
        </p:nvSpPr>
        <p:spPr>
          <a:xfrm>
            <a:off x="2537223" y="5151155"/>
            <a:ext cx="69669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4CF0D30-83EB-7B8D-5F56-25C77B26EDFC}"/>
              </a:ext>
            </a:extLst>
          </p:cNvPr>
          <p:cNvSpPr txBox="1"/>
          <p:nvPr/>
        </p:nvSpPr>
        <p:spPr>
          <a:xfrm>
            <a:off x="2532283" y="5771639"/>
            <a:ext cx="76878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83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1C912C9-6ED6-CA15-4886-99D7468F221D}"/>
              </a:ext>
            </a:extLst>
          </p:cNvPr>
          <p:cNvSpPr txBox="1"/>
          <p:nvPr/>
        </p:nvSpPr>
        <p:spPr>
          <a:xfrm>
            <a:off x="2270919" y="4767548"/>
            <a:ext cx="43973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41C5B4D1-9264-1F85-B2AB-278D4D0C4260}"/>
              </a:ext>
            </a:extLst>
          </p:cNvPr>
          <p:cNvCxnSpPr/>
          <p:nvPr/>
        </p:nvCxnSpPr>
        <p:spPr>
          <a:xfrm>
            <a:off x="2317325" y="5815181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FA535D53-FFB3-5FCE-99C0-0F3904EBC71F}"/>
              </a:ext>
            </a:extLst>
          </p:cNvPr>
          <p:cNvSpPr/>
          <p:nvPr/>
        </p:nvSpPr>
        <p:spPr>
          <a:xfrm>
            <a:off x="4647892" y="4544495"/>
            <a:ext cx="1801031" cy="1710734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40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27DC89C5-B132-20F1-F3A8-189EB1DBB940}"/>
              </a:ext>
            </a:extLst>
          </p:cNvPr>
          <p:cNvSpPr txBox="1"/>
          <p:nvPr/>
        </p:nvSpPr>
        <p:spPr>
          <a:xfrm>
            <a:off x="5132963" y="4287394"/>
            <a:ext cx="119208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146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1C4D48E7-5B81-111B-9B83-D3797D6E542C}"/>
              </a:ext>
            </a:extLst>
          </p:cNvPr>
          <p:cNvCxnSpPr>
            <a:cxnSpLocks/>
          </p:cNvCxnSpPr>
          <p:nvPr/>
        </p:nvCxnSpPr>
        <p:spPr>
          <a:xfrm>
            <a:off x="4949485" y="5821186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37AE1DF1-6DD4-E14A-4F50-678A5A0A6BD7}"/>
              </a:ext>
            </a:extLst>
          </p:cNvPr>
          <p:cNvSpPr txBox="1"/>
          <p:nvPr/>
        </p:nvSpPr>
        <p:spPr>
          <a:xfrm>
            <a:off x="5339846" y="5125594"/>
            <a:ext cx="69669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29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C8932C78-C02D-7E16-D533-B7728E68646F}"/>
              </a:ext>
            </a:extLst>
          </p:cNvPr>
          <p:cNvSpPr txBox="1"/>
          <p:nvPr/>
        </p:nvSpPr>
        <p:spPr>
          <a:xfrm>
            <a:off x="5074598" y="5746078"/>
            <a:ext cx="95184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175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454E4409-2C40-2F0C-9B47-413D1A8D6429}"/>
              </a:ext>
            </a:extLst>
          </p:cNvPr>
          <p:cNvSpPr txBox="1"/>
          <p:nvPr/>
        </p:nvSpPr>
        <p:spPr>
          <a:xfrm>
            <a:off x="4878352" y="4741987"/>
            <a:ext cx="43973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+ 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A1D54D9A-6A88-EE4A-8EA5-0ABE7B6A91BB}"/>
              </a:ext>
            </a:extLst>
          </p:cNvPr>
          <p:cNvCxnSpPr/>
          <p:nvPr/>
        </p:nvCxnSpPr>
        <p:spPr>
          <a:xfrm>
            <a:off x="5066215" y="5789620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0B194DCD-FE4E-BF56-C2F4-F0C6C14C4554}"/>
              </a:ext>
            </a:extLst>
          </p:cNvPr>
          <p:cNvSpPr/>
          <p:nvPr/>
        </p:nvSpPr>
        <p:spPr>
          <a:xfrm>
            <a:off x="8440481" y="4498992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40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5A533692-D5B6-2212-00EF-EAD1C70485BB}"/>
              </a:ext>
            </a:extLst>
          </p:cNvPr>
          <p:cNvSpPr txBox="1"/>
          <p:nvPr/>
        </p:nvSpPr>
        <p:spPr>
          <a:xfrm>
            <a:off x="8839764" y="4276401"/>
            <a:ext cx="107630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77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3B1A839A-3FD0-24B9-D9A7-66802B88661B}"/>
              </a:ext>
            </a:extLst>
          </p:cNvPr>
          <p:cNvCxnSpPr>
            <a:cxnSpLocks/>
          </p:cNvCxnSpPr>
          <p:nvPr/>
        </p:nvCxnSpPr>
        <p:spPr>
          <a:xfrm>
            <a:off x="8691539" y="5810193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04329CCD-A966-62CD-204E-B94A3CD6509B}"/>
              </a:ext>
            </a:extLst>
          </p:cNvPr>
          <p:cNvSpPr txBox="1"/>
          <p:nvPr/>
        </p:nvSpPr>
        <p:spPr>
          <a:xfrm>
            <a:off x="8664905" y="4659749"/>
            <a:ext cx="404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62CE0C7-610F-7C3E-E88D-CF82EC599F3C}"/>
              </a:ext>
            </a:extLst>
          </p:cNvPr>
          <p:cNvSpPr txBox="1"/>
          <p:nvPr/>
        </p:nvSpPr>
        <p:spPr>
          <a:xfrm>
            <a:off x="8969377" y="5139035"/>
            <a:ext cx="82169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59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141B0182-9D44-7F7B-C635-1C14055FAA38}"/>
              </a:ext>
            </a:extLst>
          </p:cNvPr>
          <p:cNvSpPr txBox="1"/>
          <p:nvPr/>
        </p:nvSpPr>
        <p:spPr>
          <a:xfrm>
            <a:off x="8925168" y="5783082"/>
            <a:ext cx="88879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18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B4FA5224-4A88-A37F-279E-D109E2876727}"/>
              </a:ext>
            </a:extLst>
          </p:cNvPr>
          <p:cNvCxnSpPr/>
          <p:nvPr/>
        </p:nvCxnSpPr>
        <p:spPr>
          <a:xfrm>
            <a:off x="8776619" y="5815720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xmlns="" id="{7C12A97C-27DA-B8DB-5961-E8BC5C532A0B}"/>
              </a:ext>
            </a:extLst>
          </p:cNvPr>
          <p:cNvSpPr/>
          <p:nvPr/>
        </p:nvSpPr>
        <p:spPr>
          <a:xfrm>
            <a:off x="12572249" y="4561224"/>
            <a:ext cx="1801031" cy="1756317"/>
          </a:xfrm>
          <a:prstGeom prst="roundRect">
            <a:avLst/>
          </a:prstGeom>
          <a:noFill/>
          <a:ln w="28575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4000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FAB9485E-4D2F-087F-F66D-FF9A0882C6AD}"/>
              </a:ext>
            </a:extLst>
          </p:cNvPr>
          <p:cNvSpPr txBox="1"/>
          <p:nvPr/>
        </p:nvSpPr>
        <p:spPr>
          <a:xfrm>
            <a:off x="12913167" y="4338633"/>
            <a:ext cx="107630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394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DAA4A652-9312-3A7B-4999-CA2ADFCC30ED}"/>
              </a:ext>
            </a:extLst>
          </p:cNvPr>
          <p:cNvCxnSpPr>
            <a:cxnSpLocks/>
          </p:cNvCxnSpPr>
          <p:nvPr/>
        </p:nvCxnSpPr>
        <p:spPr>
          <a:xfrm>
            <a:off x="12823307" y="5872425"/>
            <a:ext cx="986777" cy="0"/>
          </a:xfrm>
          <a:prstGeom prst="line">
            <a:avLst/>
          </a:prstGeom>
          <a:ln w="381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DD347F55-9182-FFDD-4726-A1A5148EC812}"/>
              </a:ext>
            </a:extLst>
          </p:cNvPr>
          <p:cNvSpPr txBox="1"/>
          <p:nvPr/>
        </p:nvSpPr>
        <p:spPr>
          <a:xfrm>
            <a:off x="12706356" y="4741987"/>
            <a:ext cx="404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74387FA1-F6B8-95F5-CEDD-B935FEC0CAE7}"/>
              </a:ext>
            </a:extLst>
          </p:cNvPr>
          <p:cNvSpPr txBox="1"/>
          <p:nvPr/>
        </p:nvSpPr>
        <p:spPr>
          <a:xfrm>
            <a:off x="12970582" y="5201267"/>
            <a:ext cx="95225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158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D59D7D4C-D939-B729-306B-8EB8910E113B}"/>
              </a:ext>
            </a:extLst>
          </p:cNvPr>
          <p:cNvSpPr txBox="1"/>
          <p:nvPr/>
        </p:nvSpPr>
        <p:spPr>
          <a:xfrm>
            <a:off x="12981432" y="5845314"/>
            <a:ext cx="106751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236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ED4F8F91-D2B6-D92C-F4B3-8B518CA9977A}"/>
              </a:ext>
            </a:extLst>
          </p:cNvPr>
          <p:cNvCxnSpPr/>
          <p:nvPr/>
        </p:nvCxnSpPr>
        <p:spPr>
          <a:xfrm>
            <a:off x="12908387" y="5877952"/>
            <a:ext cx="9522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4" grpId="0" animBg="1"/>
      <p:bldP spid="15" grpId="0"/>
      <p:bldP spid="17" grpId="0"/>
      <p:bldP spid="18" grpId="0"/>
      <p:bldP spid="19" grpId="0"/>
      <p:bldP spid="24" grpId="0" animBg="1"/>
      <p:bldP spid="25" grpId="0"/>
      <p:bldP spid="27" grpId="0"/>
      <p:bldP spid="28" grpId="0"/>
      <p:bldP spid="29" grpId="0"/>
      <p:bldP spid="33" grpId="0" animBg="1"/>
      <p:bldP spid="34" grpId="0"/>
      <p:bldP spid="36" grpId="0"/>
      <p:bldP spid="37" grpId="0"/>
      <p:bldP spid="38" grpId="0"/>
      <p:bldP spid="40" grpId="0" animBg="1"/>
      <p:bldP spid="41" grpId="0"/>
      <p:bldP spid="43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1: ÔN TẬP PHÉP CỘNG, PHÉP TRỪ TRONG PHẠM VI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1000 (T1)</a:t>
            </a:r>
            <a:endParaRPr lang="en-US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470819" y="2137946"/>
            <a:ext cx="1590587" cy="681454"/>
            <a:chOff x="1470819" y="1943100"/>
            <a:chExt cx="1590587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942887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graphicFrame>
        <p:nvGraphicFramePr>
          <p:cNvPr id="30" name="Table 15">
            <a:extLst>
              <a:ext uri="{FF2B5EF4-FFF2-40B4-BE49-F238E27FC236}">
                <a16:creationId xmlns:a16="http://schemas.microsoft.com/office/drawing/2014/main" xmlns="" id="{62D61220-7D78-F0BF-4E2D-B9DA97556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87740"/>
              </p:ext>
            </p:extLst>
          </p:nvPr>
        </p:nvGraphicFramePr>
        <p:xfrm>
          <a:off x="1707039" y="3352800"/>
          <a:ext cx="12984480" cy="2743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xmlns="" val="248829885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262092116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249632073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3025733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188232583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3820890783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D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2922273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D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3200501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D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36858395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97D83D73-263D-DC93-52A5-F9C7EA22D2FE}"/>
              </a:ext>
            </a:extLst>
          </p:cNvPr>
          <p:cNvSpPr txBox="1"/>
          <p:nvPr/>
        </p:nvSpPr>
        <p:spPr>
          <a:xfrm>
            <a:off x="4595186" y="5255797"/>
            <a:ext cx="12731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69E6F71-61C4-79D2-B886-6B1161E93D42}"/>
              </a:ext>
            </a:extLst>
          </p:cNvPr>
          <p:cNvSpPr txBox="1"/>
          <p:nvPr/>
        </p:nvSpPr>
        <p:spPr>
          <a:xfrm>
            <a:off x="6712558" y="5255797"/>
            <a:ext cx="127315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1FA4DE1D-7741-DC1A-C686-C645AAC76B50}"/>
              </a:ext>
            </a:extLst>
          </p:cNvPr>
          <p:cNvSpPr txBox="1"/>
          <p:nvPr/>
        </p:nvSpPr>
        <p:spPr>
          <a:xfrm>
            <a:off x="8741406" y="5210790"/>
            <a:ext cx="127315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5173481B-C796-7C54-4C52-725D8AC3BFBF}"/>
              </a:ext>
            </a:extLst>
          </p:cNvPr>
          <p:cNvSpPr txBox="1"/>
          <p:nvPr/>
        </p:nvSpPr>
        <p:spPr>
          <a:xfrm>
            <a:off x="11034583" y="5210790"/>
            <a:ext cx="127315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1B0A15CD-A289-2E39-1F3E-3E5468D5E3E9}"/>
              </a:ext>
            </a:extLst>
          </p:cNvPr>
          <p:cNvSpPr txBox="1"/>
          <p:nvPr/>
        </p:nvSpPr>
        <p:spPr>
          <a:xfrm>
            <a:off x="12989484" y="5255797"/>
            <a:ext cx="127315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210</a:t>
            </a:r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1: ÔN TẬP PHÉP CỘNG, PHÉP TRỪ TRONG PHẠM VI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1000 (T1)</a:t>
            </a:r>
            <a:endParaRPr lang="en-US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53F866F4-59D2-FCCB-6C08-7F85085DEB32}"/>
              </a:ext>
            </a:extLst>
          </p:cNvPr>
          <p:cNvGrpSpPr/>
          <p:nvPr/>
        </p:nvGrpSpPr>
        <p:grpSpPr>
          <a:xfrm>
            <a:off x="793094" y="2272899"/>
            <a:ext cx="1646698" cy="1134551"/>
            <a:chOff x="1470819" y="1947447"/>
            <a:chExt cx="1050373" cy="926587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A0642E0D-3FC5-4EBC-5C64-50EB4B04399A}"/>
                </a:ext>
              </a:extLst>
            </p:cNvPr>
            <p:cNvGrpSpPr/>
            <p:nvPr/>
          </p:nvGrpSpPr>
          <p:grpSpPr>
            <a:xfrm>
              <a:off x="1470819" y="1970076"/>
              <a:ext cx="1050373" cy="903958"/>
              <a:chOff x="1737519" y="1970076"/>
              <a:chExt cx="1050373" cy="903958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xmlns="" id="{EBC9B9D8-16D9-0E1F-61C0-8ECDF0A91161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695EE22E-2247-0F79-FCBA-5C6533DA0FD0}"/>
                  </a:ext>
                </a:extLst>
              </p:cNvPr>
              <p:cNvSpPr txBox="1"/>
              <p:nvPr/>
            </p:nvSpPr>
            <p:spPr>
              <a:xfrm>
                <a:off x="1865268" y="1970076"/>
                <a:ext cx="922625" cy="9039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b="1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883A24E1-D6F1-800E-4690-E047A64CC4DC}"/>
                </a:ext>
              </a:extLst>
            </p:cNvPr>
            <p:cNvSpPr txBox="1"/>
            <p:nvPr/>
          </p:nvSpPr>
          <p:spPr>
            <a:xfrm>
              <a:off x="2118519" y="1947447"/>
              <a:ext cx="182313" cy="9039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3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C5426026-B52E-1317-1A69-768050D678B4}"/>
              </a:ext>
            </a:extLst>
          </p:cNvPr>
          <p:cNvSpPr txBox="1"/>
          <p:nvPr/>
        </p:nvSpPr>
        <p:spPr>
          <a:xfrm>
            <a:off x="1736360" y="2272899"/>
            <a:ext cx="1493635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trâu cân nặng 650 kg, con nghé cân nặng 150 kg. Hỏi:</a:t>
            </a:r>
          </a:p>
          <a:p>
            <a:r>
              <a:rPr lang="vi-VN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Con trâu và con nghé cân nặng tất cả bao nhiêu ki-lô-gam?</a:t>
            </a:r>
          </a:p>
          <a:p>
            <a:r>
              <a:rPr lang="vi-VN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Con trâu nặng hơn con nghé bao nhiêu ki-lô-gam?</a:t>
            </a:r>
          </a:p>
        </p:txBody>
      </p:sp>
      <p:sp>
        <p:nvSpPr>
          <p:cNvPr id="46" name="Text Box 14">
            <a:extLst>
              <a:ext uri="{FF2B5EF4-FFF2-40B4-BE49-F238E27FC236}">
                <a16:creationId xmlns:a16="http://schemas.microsoft.com/office/drawing/2014/main" xmlns="" id="{B1BE4D19-7492-AD33-7CC7-EB58EB6F4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33" y="4084935"/>
            <a:ext cx="14361186" cy="4202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1" tIns="53815" rIns="107631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giải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  <a:defRPr/>
            </a:pP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trâu và con nghé cân nặng tất cả số ki-lô-gam là: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650 + 150 = 800 (kg)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Con trâu nặng hơn con nghé số ki-lô-gam là: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650 - 150 = 500 (kg)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sz="3800" b="1" i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</a:t>
            </a:r>
            <a:r>
              <a:rPr lang="vi-VN" sz="3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800kg.</a:t>
            </a:r>
            <a:endParaRPr lang="en-US" sz="3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sz="38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500kg.</a:t>
            </a:r>
            <a:endParaRPr lang="en-US" sz="3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11912B1F-1FBB-DD10-3467-515789F4F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9333" l="9735" r="90708">
                        <a14:foregroundMark x1="42478" y1="10667" x2="52212" y2="13333"/>
                        <a14:foregroundMark x1="5752" y1="90667" x2="42035" y2="86000"/>
                        <a14:foregroundMark x1="42035" y1="86000" x2="50885" y2="92000"/>
                        <a14:foregroundMark x1="41593" y1="94667" x2="91150" y2="86000"/>
                        <a14:foregroundMark x1="50442" y1="84000" x2="72566" y2="84667"/>
                        <a14:foregroundMark x1="72566" y1="84667" x2="86726" y2="82000"/>
                        <a14:foregroundMark x1="57965" y1="99333" x2="76106" y2="94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562557" y="3810000"/>
            <a:ext cx="4724400" cy="313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2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432</Words>
  <Application>Microsoft Office PowerPoint</Application>
  <PresentationFormat>Custom</PresentationFormat>
  <Paragraphs>150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157</cp:revision>
  <dcterms:created xsi:type="dcterms:W3CDTF">2022-07-10T01:37:20Z</dcterms:created>
  <dcterms:modified xsi:type="dcterms:W3CDTF">2022-08-02T03:40:31Z</dcterms:modified>
</cp:coreProperties>
</file>