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3" r:id="rId2"/>
    <p:sldId id="294" r:id="rId3"/>
    <p:sldId id="281" r:id="rId4"/>
    <p:sldId id="296" r:id="rId5"/>
    <p:sldId id="298" r:id="rId6"/>
    <p:sldId id="300" r:id="rId7"/>
    <p:sldId id="304" r:id="rId8"/>
    <p:sldId id="282" r:id="rId9"/>
    <p:sldId id="283" r:id="rId10"/>
    <p:sldId id="284" r:id="rId11"/>
    <p:sldId id="302" r:id="rId12"/>
  </p:sldIdLst>
  <p:sldSz cx="9144000" cy="5143500" type="screen16x9"/>
  <p:notesSz cx="6858000" cy="9144000"/>
  <p:custDataLst>
    <p:tags r:id="rId1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3"/>
            <p14:sldId id="294"/>
          </p14:sldIdLst>
        </p14:section>
        <p14:section name="Tiết 1" id="{29C178FB-5098-4551-BE1B-302196ADB65A}">
          <p14:sldIdLst>
            <p14:sldId id="281"/>
            <p14:sldId id="296"/>
            <p14:sldId id="298"/>
            <p14:sldId id="300"/>
            <p14:sldId id="304"/>
            <p14:sldId id="282"/>
            <p14:sldId id="283"/>
            <p14:sldId id="284"/>
            <p14:sldId id="302"/>
          </p14:sldIdLst>
        </p14:section>
        <p14:section name="Tiết 2" id="{9F60823D-ED45-406B-A127-289E07A3A26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885" autoAdjust="0"/>
  </p:normalViewPr>
  <p:slideViewPr>
    <p:cSldViewPr snapToGrid="0">
      <p:cViewPr varScale="1">
        <p:scale>
          <a:sx n="79" d="100"/>
          <a:sy n="79" d="100"/>
        </p:scale>
        <p:origin x="24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20/10/2022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E1C6B-BA87-4840-A5B3-4366DC747EA6}" type="slidenum">
              <a:rPr lang="en-US"/>
              <a:pPr/>
              <a:t>6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65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1039-A180-4540-83C0-8A8A2FD9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6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5320D7-F4EB-4CB6-BBF2-ECFB9F450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5626" r="5053" b="13662"/>
          <a:stretch/>
        </p:blipFill>
        <p:spPr>
          <a:xfrm>
            <a:off x="255950" y="1281083"/>
            <a:ext cx="8565321" cy="38624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sp>
        <p:nvSpPr>
          <p:cNvPr id="3" name="Hình tự do: Hình 2">
            <a:extLst>
              <a:ext uri="{FF2B5EF4-FFF2-40B4-BE49-F238E27FC236}">
                <a16:creationId xmlns:a16="http://schemas.microsoft.com/office/drawing/2014/main" id="{EA8060EE-6E07-430F-9777-208CC91FF45C}"/>
              </a:ext>
            </a:extLst>
          </p:cNvPr>
          <p:cNvSpPr/>
          <p:nvPr/>
        </p:nvSpPr>
        <p:spPr>
          <a:xfrm>
            <a:off x="3523129" y="3509682"/>
            <a:ext cx="2030506" cy="820271"/>
          </a:xfrm>
          <a:custGeom>
            <a:avLst/>
            <a:gdLst>
              <a:gd name="connsiteX0" fmla="*/ 2030506 w 2030506"/>
              <a:gd name="connsiteY0" fmla="*/ 0 h 820271"/>
              <a:gd name="connsiteX1" fmla="*/ 1438836 w 2030506"/>
              <a:gd name="connsiteY1" fmla="*/ 201706 h 820271"/>
              <a:gd name="connsiteX2" fmla="*/ 712695 w 2030506"/>
              <a:gd name="connsiteY2" fmla="*/ 161365 h 820271"/>
              <a:gd name="connsiteX3" fmla="*/ 537883 w 2030506"/>
              <a:gd name="connsiteY3" fmla="*/ 497542 h 820271"/>
              <a:gd name="connsiteX4" fmla="*/ 0 w 2030506"/>
              <a:gd name="connsiteY4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06" h="820271">
                <a:moveTo>
                  <a:pt x="2030506" y="0"/>
                </a:moveTo>
                <a:cubicBezTo>
                  <a:pt x="1844488" y="87406"/>
                  <a:pt x="1658471" y="174812"/>
                  <a:pt x="1438836" y="201706"/>
                </a:cubicBezTo>
                <a:cubicBezTo>
                  <a:pt x="1219201" y="228600"/>
                  <a:pt x="862854" y="112059"/>
                  <a:pt x="712695" y="161365"/>
                </a:cubicBezTo>
                <a:cubicBezTo>
                  <a:pt x="562536" y="210671"/>
                  <a:pt x="656665" y="387724"/>
                  <a:pt x="537883" y="497542"/>
                </a:cubicBezTo>
                <a:cubicBezTo>
                  <a:pt x="419101" y="607360"/>
                  <a:pt x="209550" y="713815"/>
                  <a:pt x="0" y="82027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BA738385-45DF-4F6B-9A87-2C2D79372B30}"/>
              </a:ext>
            </a:extLst>
          </p:cNvPr>
          <p:cNvSpPr/>
          <p:nvPr/>
        </p:nvSpPr>
        <p:spPr>
          <a:xfrm>
            <a:off x="3859306" y="3119718"/>
            <a:ext cx="1707776" cy="1277470"/>
          </a:xfrm>
          <a:custGeom>
            <a:avLst/>
            <a:gdLst>
              <a:gd name="connsiteX0" fmla="*/ 0 w 1707776"/>
              <a:gd name="connsiteY0" fmla="*/ 0 h 1277470"/>
              <a:gd name="connsiteX1" fmla="*/ 605118 w 1707776"/>
              <a:gd name="connsiteY1" fmla="*/ 376517 h 1277470"/>
              <a:gd name="connsiteX2" fmla="*/ 753035 w 1707776"/>
              <a:gd name="connsiteY2" fmla="*/ 927847 h 1277470"/>
              <a:gd name="connsiteX3" fmla="*/ 1707776 w 1707776"/>
              <a:gd name="connsiteY3" fmla="*/ 1277470 h 12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76" h="1277470">
                <a:moveTo>
                  <a:pt x="0" y="0"/>
                </a:moveTo>
                <a:cubicBezTo>
                  <a:pt x="239806" y="110938"/>
                  <a:pt x="479612" y="221876"/>
                  <a:pt x="605118" y="376517"/>
                </a:cubicBezTo>
                <a:cubicBezTo>
                  <a:pt x="730624" y="531158"/>
                  <a:pt x="569259" y="777688"/>
                  <a:pt x="753035" y="927847"/>
                </a:cubicBezTo>
                <a:cubicBezTo>
                  <a:pt x="936811" y="1078006"/>
                  <a:pt x="1322293" y="1177738"/>
                  <a:pt x="1707776" y="127747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E5C12036-F9BA-4A03-850A-7567835A3969}"/>
              </a:ext>
            </a:extLst>
          </p:cNvPr>
          <p:cNvSpPr/>
          <p:nvPr/>
        </p:nvSpPr>
        <p:spPr>
          <a:xfrm>
            <a:off x="7001816" y="3267635"/>
            <a:ext cx="743690" cy="1125442"/>
          </a:xfrm>
          <a:custGeom>
            <a:avLst/>
            <a:gdLst>
              <a:gd name="connsiteX0" fmla="*/ 743690 w 743690"/>
              <a:gd name="connsiteY0" fmla="*/ 0 h 1125442"/>
              <a:gd name="connsiteX1" fmla="*/ 434408 w 743690"/>
              <a:gd name="connsiteY1" fmla="*/ 376518 h 1125442"/>
              <a:gd name="connsiteX2" fmla="*/ 4102 w 743690"/>
              <a:gd name="connsiteY2" fmla="*/ 712694 h 1125442"/>
              <a:gd name="connsiteX3" fmla="*/ 205808 w 743690"/>
              <a:gd name="connsiteY3" fmla="*/ 1089212 h 1125442"/>
              <a:gd name="connsiteX4" fmla="*/ 219255 w 743690"/>
              <a:gd name="connsiteY4" fmla="*/ 1089212 h 112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690" h="1125442">
                <a:moveTo>
                  <a:pt x="743690" y="0"/>
                </a:moveTo>
                <a:cubicBezTo>
                  <a:pt x="650681" y="128868"/>
                  <a:pt x="557673" y="257736"/>
                  <a:pt x="434408" y="376518"/>
                </a:cubicBezTo>
                <a:cubicBezTo>
                  <a:pt x="311143" y="495300"/>
                  <a:pt x="42202" y="593912"/>
                  <a:pt x="4102" y="712694"/>
                </a:cubicBezTo>
                <a:cubicBezTo>
                  <a:pt x="-33998" y="831476"/>
                  <a:pt x="205808" y="1089212"/>
                  <a:pt x="205808" y="1089212"/>
                </a:cubicBezTo>
                <a:cubicBezTo>
                  <a:pt x="241667" y="1151965"/>
                  <a:pt x="230461" y="1120588"/>
                  <a:pt x="219255" y="10892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9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3b) Em hãy nêu tên một số đồ vật có dạng khối lập phương hoặc khối hộp chữ nhật quanh </a:t>
            </a:r>
            <a:r>
              <a:rPr lang="vi-VN" sz="3600">
                <a:solidFill>
                  <a:srgbClr val="FF0000"/>
                </a:solidFill>
                <a:latin typeface="+mj-lt"/>
              </a:rPr>
              <a:t>ta </a:t>
            </a:r>
            <a:r>
              <a:rPr lang="vi-VN" sz="3600" smtClean="0">
                <a:solidFill>
                  <a:srgbClr val="FF0000"/>
                </a:solidFill>
                <a:latin typeface="+mj-lt"/>
              </a:rPr>
              <a:t>nhé!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69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2927" y="683265"/>
            <a:ext cx="8362621" cy="2556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7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806390" y="762110"/>
            <a:ext cx="7515694" cy="399342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599" dirty="0" err="1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Khởi</a:t>
            </a:r>
            <a:r>
              <a:rPr lang="en-GB" sz="3599" dirty="0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599" dirty="0" err="1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động</a:t>
            </a:r>
            <a:endParaRPr lang="en-GB" sz="3599" dirty="0">
              <a:solidFill>
                <a:srgbClr val="FF0000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2" name="hình dạng bài hát - học hình dạng hình học - nhac thieu nhi hay nhất - Shape Song in Vietnamese 00_00_00-00_01_4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141" y="1337098"/>
            <a:ext cx="6008189" cy="30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tủ lạnh&#10;&#10;Mô tả được tạo tự động">
            <a:extLst>
              <a:ext uri="{FF2B5EF4-FFF2-40B4-BE49-F238E27FC236}">
                <a16:creationId xmlns:a16="http://schemas.microsoft.com/office/drawing/2014/main" id="{34B82C2E-7A36-4A15-9419-706F9D5E5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t="36129" r="8273" b="33668"/>
          <a:stretch/>
        </p:blipFill>
        <p:spPr>
          <a:xfrm>
            <a:off x="1390130" y="1139678"/>
            <a:ext cx="6822485" cy="376906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Hình ảnh 6" descr="Ảnh có chứa tủ lạnh&#10;&#10;Mô tả được tạo tự động">
            <a:extLst>
              <a:ext uri="{FF2B5EF4-FFF2-40B4-BE49-F238E27FC236}">
                <a16:creationId xmlns:a16="http://schemas.microsoft.com/office/drawing/2014/main" id="{AA8D5AA7-3250-43C5-9D73-D28465290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65561" r="7058" b="6204"/>
          <a:stretch/>
        </p:blipFill>
        <p:spPr>
          <a:xfrm>
            <a:off x="445770" y="1253265"/>
            <a:ext cx="8255809" cy="37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1257300" y="1720453"/>
            <a:ext cx="2782110" cy="1079897"/>
            <a:chOff x="480" y="528"/>
            <a:chExt cx="2256" cy="907"/>
          </a:xfrm>
        </p:grpSpPr>
        <p:pic>
          <p:nvPicPr>
            <p:cNvPr id="22540" name="Picture 12" descr="nhonhinh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3" t="19380" r="68376" b="72314"/>
            <a:stretch>
              <a:fillRect/>
            </a:stretch>
          </p:blipFill>
          <p:spPr bwMode="auto">
            <a:xfrm>
              <a:off x="480" y="528"/>
              <a:ext cx="1392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541" name="Group 13"/>
            <p:cNvGrpSpPr>
              <a:grpSpLocks/>
            </p:cNvGrpSpPr>
            <p:nvPr/>
          </p:nvGrpSpPr>
          <p:grpSpPr bwMode="auto">
            <a:xfrm>
              <a:off x="2112" y="672"/>
              <a:ext cx="624" cy="672"/>
              <a:chOff x="3264" y="2736"/>
              <a:chExt cx="624" cy="672"/>
            </a:xfrm>
          </p:grpSpPr>
          <p:sp>
            <p:nvSpPr>
              <p:cNvPr id="22542" name="AutoShape 14"/>
              <p:cNvSpPr>
                <a:spLocks noChangeArrowheads="1"/>
              </p:cNvSpPr>
              <p:nvPr/>
            </p:nvSpPr>
            <p:spPr bwMode="auto">
              <a:xfrm>
                <a:off x="3264" y="2736"/>
                <a:ext cx="624" cy="672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22543" name="Oval 15"/>
              <p:cNvSpPr>
                <a:spLocks noChangeArrowheads="1"/>
              </p:cNvSpPr>
              <p:nvPr/>
            </p:nvSpPr>
            <p:spPr bwMode="auto">
              <a:xfrm>
                <a:off x="3264" y="2928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44" name="Oval 16"/>
              <p:cNvSpPr>
                <a:spLocks noChangeArrowheads="1"/>
              </p:cNvSpPr>
              <p:nvPr/>
            </p:nvSpPr>
            <p:spPr bwMode="auto">
              <a:xfrm>
                <a:off x="3552" y="3216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45" name="Oval 17"/>
              <p:cNvSpPr>
                <a:spLocks noChangeArrowheads="1"/>
              </p:cNvSpPr>
              <p:nvPr/>
            </p:nvSpPr>
            <p:spPr bwMode="auto">
              <a:xfrm>
                <a:off x="3408" y="3072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46" name="Oval 18"/>
              <p:cNvSpPr>
                <a:spLocks noChangeArrowheads="1"/>
              </p:cNvSpPr>
              <p:nvPr/>
            </p:nvSpPr>
            <p:spPr bwMode="auto">
              <a:xfrm>
                <a:off x="3264" y="3216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47" name="Oval 19"/>
              <p:cNvSpPr>
                <a:spLocks noChangeArrowheads="1"/>
              </p:cNvSpPr>
              <p:nvPr/>
            </p:nvSpPr>
            <p:spPr bwMode="auto">
              <a:xfrm>
                <a:off x="3552" y="2928"/>
                <a:ext cx="144" cy="14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auto">
              <a:xfrm>
                <a:off x="3744" y="3216"/>
                <a:ext cx="48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49" name="Oval 21"/>
              <p:cNvSpPr>
                <a:spLocks noChangeArrowheads="1"/>
              </p:cNvSpPr>
              <p:nvPr/>
            </p:nvSpPr>
            <p:spPr bwMode="auto">
              <a:xfrm>
                <a:off x="3792" y="3024"/>
                <a:ext cx="48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auto">
              <a:xfrm>
                <a:off x="3840" y="2784"/>
                <a:ext cx="48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51" name="Oval 23"/>
              <p:cNvSpPr>
                <a:spLocks noChangeArrowheads="1"/>
              </p:cNvSpPr>
              <p:nvPr/>
            </p:nvSpPr>
            <p:spPr bwMode="auto">
              <a:xfrm>
                <a:off x="3312" y="2832"/>
                <a:ext cx="96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52" name="Oval 24"/>
              <p:cNvSpPr>
                <a:spLocks noChangeArrowheads="1"/>
              </p:cNvSpPr>
              <p:nvPr/>
            </p:nvSpPr>
            <p:spPr bwMode="auto">
              <a:xfrm>
                <a:off x="3600" y="2832"/>
                <a:ext cx="96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53" name="Oval 25"/>
              <p:cNvSpPr>
                <a:spLocks noChangeArrowheads="1"/>
              </p:cNvSpPr>
              <p:nvPr/>
            </p:nvSpPr>
            <p:spPr bwMode="auto">
              <a:xfrm>
                <a:off x="3408" y="2736"/>
                <a:ext cx="96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  <p:sp>
            <p:nvSpPr>
              <p:cNvPr id="22554" name="Oval 26"/>
              <p:cNvSpPr>
                <a:spLocks noChangeArrowheads="1"/>
              </p:cNvSpPr>
              <p:nvPr/>
            </p:nvSpPr>
            <p:spPr bwMode="auto">
              <a:xfrm>
                <a:off x="3696" y="2736"/>
                <a:ext cx="96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013">
                  <a:solidFill>
                    <a:schemeClr val="bg1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1789510" y="50006"/>
            <a:ext cx="51256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solidFill>
                  <a:schemeClr val="bg1"/>
                </a:solidFill>
              </a:rPr>
              <a:t>Thứ</a:t>
            </a:r>
            <a:r>
              <a:rPr lang="en-US" sz="2100" b="1" dirty="0">
                <a:solidFill>
                  <a:schemeClr val="bg1"/>
                </a:solidFill>
              </a:rPr>
              <a:t> </a:t>
            </a:r>
            <a:r>
              <a:rPr lang="en-US" sz="2100" b="1" dirty="0" err="1">
                <a:solidFill>
                  <a:schemeClr val="bg1"/>
                </a:solidFill>
              </a:rPr>
              <a:t>năm</a:t>
            </a:r>
            <a:r>
              <a:rPr lang="en-US" sz="2100" b="1" dirty="0">
                <a:solidFill>
                  <a:schemeClr val="bg1"/>
                </a:solidFill>
              </a:rPr>
              <a:t> </a:t>
            </a:r>
            <a:r>
              <a:rPr lang="en-US" sz="2100" b="1" dirty="0" err="1">
                <a:solidFill>
                  <a:schemeClr val="bg1"/>
                </a:solidFill>
              </a:rPr>
              <a:t>ngày</a:t>
            </a:r>
            <a:r>
              <a:rPr lang="en-US" sz="2100" b="1" dirty="0">
                <a:solidFill>
                  <a:schemeClr val="bg1"/>
                </a:solidFill>
              </a:rPr>
              <a:t> 24 </a:t>
            </a:r>
            <a:r>
              <a:rPr lang="en-US" sz="2100" b="1" dirty="0" err="1">
                <a:solidFill>
                  <a:schemeClr val="bg1"/>
                </a:solidFill>
              </a:rPr>
              <a:t>tháng</a:t>
            </a:r>
            <a:r>
              <a:rPr lang="en-US" sz="2100" b="1" dirty="0">
                <a:solidFill>
                  <a:schemeClr val="bg1"/>
                </a:solidFill>
              </a:rPr>
              <a:t> 1 </a:t>
            </a:r>
            <a:r>
              <a:rPr lang="en-US" sz="2100" b="1" dirty="0" err="1">
                <a:solidFill>
                  <a:schemeClr val="bg1"/>
                </a:solidFill>
              </a:rPr>
              <a:t>năm</a:t>
            </a:r>
            <a:r>
              <a:rPr lang="en-US" sz="2100" b="1" dirty="0">
                <a:solidFill>
                  <a:schemeClr val="bg1"/>
                </a:solidFill>
              </a:rPr>
              <a:t> 2013.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2971800" y="342900"/>
            <a:ext cx="83939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u="sng" dirty="0" smtClean="0">
                <a:solidFill>
                  <a:schemeClr val="bg1"/>
                </a:solidFill>
              </a:rPr>
              <a:t>Ton</a:t>
            </a:r>
            <a:endParaRPr lang="en-US" sz="2100" b="1" u="sng" dirty="0">
              <a:solidFill>
                <a:schemeClr val="bg1"/>
              </a:solidFill>
            </a:endParaRP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1257300" y="1200150"/>
            <a:ext cx="2800350" cy="41549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4343400" y="1828800"/>
            <a:ext cx="914400" cy="914400"/>
            <a:chOff x="336" y="1104"/>
            <a:chExt cx="768" cy="768"/>
          </a:xfrm>
        </p:grpSpPr>
        <p:sp>
          <p:nvSpPr>
            <p:cNvPr id="22561" name="AutoShape 33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22563" name="Line 35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</p:grpSp>
      <p:grpSp>
        <p:nvGrpSpPr>
          <p:cNvPr id="32" name="Group 35"/>
          <p:cNvGrpSpPr>
            <a:grpSpLocks/>
          </p:cNvGrpSpPr>
          <p:nvPr/>
        </p:nvGrpSpPr>
        <p:grpSpPr bwMode="auto">
          <a:xfrm>
            <a:off x="5372100" y="1371600"/>
            <a:ext cx="2571750" cy="1828800"/>
            <a:chOff x="2640" y="768"/>
            <a:chExt cx="2304" cy="1728"/>
          </a:xfrm>
        </p:grpSpPr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2640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vi-VN" sz="1013" dirty="0"/>
                <a:t>1</a:t>
              </a:r>
              <a:endParaRPr lang="en-US" sz="1013" dirty="0"/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3216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vi-VN" sz="1013" dirty="0"/>
                <a:t>3</a:t>
              </a:r>
              <a:endParaRPr lang="en-US" sz="1013" dirty="0"/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3216" y="768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vi-VN" sz="1013" dirty="0"/>
                <a:t>2</a:t>
              </a:r>
              <a:endParaRPr lang="en-US" sz="1013" dirty="0"/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vi-VN" sz="1013" dirty="0"/>
                <a:t>6</a:t>
              </a:r>
              <a:endParaRPr lang="en-US" sz="1013" dirty="0"/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4368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vi-VN" sz="1013" dirty="0"/>
                <a:t>5</a:t>
              </a:r>
              <a:endParaRPr lang="en-US" sz="1013" dirty="0"/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3792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vi-VN" sz="1013" dirty="0"/>
                <a:t>4</a:t>
              </a:r>
              <a:endParaRPr lang="en-US" sz="1013" dirty="0"/>
            </a:p>
          </p:txBody>
        </p:sp>
      </p:grp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1657350" y="2800350"/>
            <a:ext cx="19431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1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3714750" y="2800350"/>
            <a:ext cx="262890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vi-VN" sz="225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5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5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25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1371600" y="3429000"/>
            <a:ext cx="65151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Khối lập phương có mấy mặt ? </a:t>
            </a:r>
          </a:p>
          <a:p>
            <a:pPr marL="257175" indent="-257175">
              <a:spcBef>
                <a:spcPct val="50000"/>
              </a:spcBef>
              <a:buFont typeface="Symbol"/>
              <a:buChar char="Þ"/>
            </a:pPr>
            <a:r>
              <a:rPr lang="vi-VN" sz="1800" b="1" i="1" dirty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vi-VN" sz="18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mặt có đặc điểm gì ?</a:t>
            </a:r>
          </a:p>
          <a:p>
            <a:pPr algn="l">
              <a:spcBef>
                <a:spcPct val="50000"/>
              </a:spcBef>
            </a:pPr>
            <a:r>
              <a:rPr lang="vi-VN" sz="1800" b="1" i="1" dirty="0">
                <a:latin typeface="Times New Roman" pitchFamily="18" charset="0"/>
                <a:cs typeface="Times New Roman" pitchFamily="18" charset="0"/>
              </a:rPr>
              <a:t>=&gt; C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8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9" grpId="0" animBg="1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89510" y="50006"/>
            <a:ext cx="51256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>
                <a:solidFill>
                  <a:schemeClr val="bg1"/>
                </a:solidFill>
              </a:rPr>
              <a:t>Thứ năm ngày 24 tháng 1 năm 2013.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971800" y="342900"/>
            <a:ext cx="83939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u="sng">
                <a:solidFill>
                  <a:schemeClr val="bg1"/>
                </a:solidFill>
              </a:rPr>
              <a:t>Toán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257300" y="1200150"/>
            <a:ext cx="2800350" cy="41549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3143250" y="1428750"/>
            <a:ext cx="4800600" cy="2171700"/>
            <a:chOff x="288" y="96"/>
            <a:chExt cx="5256" cy="2976"/>
          </a:xfrm>
        </p:grpSpPr>
        <p:grpSp>
          <p:nvGrpSpPr>
            <p:cNvPr id="16394" name="Group 10"/>
            <p:cNvGrpSpPr>
              <a:grpSpLocks/>
            </p:cNvGrpSpPr>
            <p:nvPr/>
          </p:nvGrpSpPr>
          <p:grpSpPr bwMode="auto">
            <a:xfrm>
              <a:off x="288" y="96"/>
              <a:ext cx="5256" cy="2976"/>
              <a:chOff x="204" y="1104"/>
              <a:chExt cx="5256" cy="2976"/>
            </a:xfrm>
          </p:grpSpPr>
          <p:sp>
            <p:nvSpPr>
              <p:cNvPr id="16395" name="AutoShape 11"/>
              <p:cNvSpPr>
                <a:spLocks noChangeArrowheads="1"/>
              </p:cNvSpPr>
              <p:nvPr/>
            </p:nvSpPr>
            <p:spPr bwMode="auto">
              <a:xfrm>
                <a:off x="204" y="2208"/>
                <a:ext cx="1102" cy="820"/>
              </a:xfrm>
              <a:prstGeom prst="parallelogram">
                <a:avLst>
                  <a:gd name="adj" fmla="val 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396" name="Rectangle 12"/>
              <p:cNvSpPr>
                <a:spLocks noChangeArrowheads="1"/>
              </p:cNvSpPr>
              <p:nvPr/>
            </p:nvSpPr>
            <p:spPr bwMode="auto">
              <a:xfrm>
                <a:off x="1296" y="2208"/>
                <a:ext cx="1536" cy="8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397" name="AutoShape 13"/>
              <p:cNvSpPr>
                <a:spLocks noChangeArrowheads="1"/>
              </p:cNvSpPr>
              <p:nvPr/>
            </p:nvSpPr>
            <p:spPr bwMode="auto">
              <a:xfrm>
                <a:off x="1296" y="3024"/>
                <a:ext cx="1547" cy="1056"/>
              </a:xfrm>
              <a:prstGeom prst="parallelogram">
                <a:avLst>
                  <a:gd name="adj" fmla="val 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398" name="Rectangle 14"/>
              <p:cNvSpPr>
                <a:spLocks noChangeArrowheads="1"/>
              </p:cNvSpPr>
              <p:nvPr/>
            </p:nvSpPr>
            <p:spPr bwMode="auto">
              <a:xfrm>
                <a:off x="3924" y="2208"/>
                <a:ext cx="1536" cy="8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399" name="AutoShape 15"/>
              <p:cNvSpPr>
                <a:spLocks noChangeArrowheads="1"/>
              </p:cNvSpPr>
              <p:nvPr/>
            </p:nvSpPr>
            <p:spPr bwMode="auto">
              <a:xfrm flipV="1">
                <a:off x="1296" y="1104"/>
                <a:ext cx="1536" cy="1104"/>
              </a:xfrm>
              <a:prstGeom prst="parallelogram">
                <a:avLst>
                  <a:gd name="adj" fmla="val 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400" name="AutoShape 16"/>
              <p:cNvSpPr>
                <a:spLocks noChangeArrowheads="1"/>
              </p:cNvSpPr>
              <p:nvPr/>
            </p:nvSpPr>
            <p:spPr bwMode="auto">
              <a:xfrm>
                <a:off x="2832" y="2208"/>
                <a:ext cx="1102" cy="820"/>
              </a:xfrm>
              <a:prstGeom prst="parallelogram">
                <a:avLst>
                  <a:gd name="adj" fmla="val 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738" y="1488"/>
              <a:ext cx="295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4721" y="1538"/>
              <a:ext cx="301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6403" name="Text Box 19"/>
            <p:cNvSpPr txBox="1">
              <a:spLocks noChangeArrowheads="1"/>
            </p:cNvSpPr>
            <p:nvPr/>
          </p:nvSpPr>
          <p:spPr bwMode="auto">
            <a:xfrm>
              <a:off x="1938" y="1488"/>
              <a:ext cx="299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6404" name="Text Box 20"/>
            <p:cNvSpPr txBox="1">
              <a:spLocks noChangeArrowheads="1"/>
            </p:cNvSpPr>
            <p:nvPr/>
          </p:nvSpPr>
          <p:spPr bwMode="auto">
            <a:xfrm>
              <a:off x="3328" y="1488"/>
              <a:ext cx="298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1987" y="579"/>
              <a:ext cx="298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1987" y="2449"/>
              <a:ext cx="298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16410" name="Group 26"/>
          <p:cNvGrpSpPr>
            <a:grpSpLocks/>
          </p:cNvGrpSpPr>
          <p:nvPr/>
        </p:nvGrpSpPr>
        <p:grpSpPr bwMode="auto">
          <a:xfrm>
            <a:off x="1357313" y="1628776"/>
            <a:ext cx="1600200" cy="1592823"/>
            <a:chOff x="1104" y="720"/>
            <a:chExt cx="1776" cy="1989"/>
          </a:xfrm>
        </p:grpSpPr>
        <p:grpSp>
          <p:nvGrpSpPr>
            <p:cNvPr id="16411" name="Group 27"/>
            <p:cNvGrpSpPr>
              <a:grpSpLocks/>
            </p:cNvGrpSpPr>
            <p:nvPr/>
          </p:nvGrpSpPr>
          <p:grpSpPr bwMode="auto">
            <a:xfrm>
              <a:off x="1104" y="1152"/>
              <a:ext cx="1776" cy="1056"/>
              <a:chOff x="1344" y="1632"/>
              <a:chExt cx="1776" cy="1056"/>
            </a:xfrm>
          </p:grpSpPr>
          <p:sp>
            <p:nvSpPr>
              <p:cNvPr id="16412" name="AutoShape 28"/>
              <p:cNvSpPr>
                <a:spLocks noChangeArrowheads="1"/>
              </p:cNvSpPr>
              <p:nvPr/>
            </p:nvSpPr>
            <p:spPr bwMode="auto">
              <a:xfrm>
                <a:off x="1344" y="1632"/>
                <a:ext cx="1776" cy="1056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  <p:sp>
            <p:nvSpPr>
              <p:cNvPr id="16413" name="Line 29"/>
              <p:cNvSpPr>
                <a:spLocks noChangeShapeType="1"/>
              </p:cNvSpPr>
              <p:nvPr/>
            </p:nvSpPr>
            <p:spPr bwMode="auto">
              <a:xfrm>
                <a:off x="1612" y="164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16414" name="Line 30"/>
              <p:cNvSpPr>
                <a:spLocks noChangeShapeType="1"/>
              </p:cNvSpPr>
              <p:nvPr/>
            </p:nvSpPr>
            <p:spPr bwMode="auto">
              <a:xfrm>
                <a:off x="1626" y="2420"/>
                <a:ext cx="1489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  <p:sp>
            <p:nvSpPr>
              <p:cNvPr id="16415" name="Line 31"/>
              <p:cNvSpPr>
                <a:spLocks noChangeShapeType="1"/>
              </p:cNvSpPr>
              <p:nvPr/>
            </p:nvSpPr>
            <p:spPr bwMode="auto">
              <a:xfrm flipH="1">
                <a:off x="1344" y="2400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/>
              </a:p>
            </p:txBody>
          </p:sp>
        </p:grpSp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1152" y="1632"/>
              <a:ext cx="24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2114" y="1777"/>
              <a:ext cx="23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6418" name="Text Box 34"/>
            <p:cNvSpPr txBox="1">
              <a:spLocks noChangeArrowheads="1"/>
            </p:cNvSpPr>
            <p:nvPr/>
          </p:nvSpPr>
          <p:spPr bwMode="auto">
            <a:xfrm>
              <a:off x="1633" y="1584"/>
              <a:ext cx="23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2640" y="1584"/>
              <a:ext cx="24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1921" y="720"/>
              <a:ext cx="24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421" name="Text Box 37"/>
            <p:cNvSpPr txBox="1">
              <a:spLocks noChangeArrowheads="1"/>
            </p:cNvSpPr>
            <p:nvPr/>
          </p:nvSpPr>
          <p:spPr bwMode="auto">
            <a:xfrm>
              <a:off x="1823" y="2399"/>
              <a:ext cx="24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13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6422" name="Line 38"/>
            <p:cNvSpPr>
              <a:spLocks noChangeShapeType="1"/>
            </p:cNvSpPr>
            <p:nvPr/>
          </p:nvSpPr>
          <p:spPr bwMode="auto">
            <a:xfrm flipV="1">
              <a:off x="1920" y="208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16423" name="Line 39"/>
            <p:cNvSpPr>
              <a:spLocks noChangeShapeType="1"/>
            </p:cNvSpPr>
            <p:nvPr/>
          </p:nvSpPr>
          <p:spPr bwMode="auto">
            <a:xfrm flipH="1">
              <a:off x="2016" y="924"/>
              <a:ext cx="0" cy="3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21558" y="3420935"/>
            <a:ext cx="523815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vi-VN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Khối hộp chữ nhật có mấy mặt ? </a:t>
            </a:r>
          </a:p>
          <a:p>
            <a:pPr marL="257175" indent="-257175">
              <a:spcBef>
                <a:spcPct val="50000"/>
              </a:spcBef>
              <a:buFont typeface="Symbol"/>
              <a:buChar char="Þ"/>
            </a:pPr>
            <a:r>
              <a:rPr lang="vi-VN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 chữ nhật 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vi-VN" sz="1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50000"/>
              </a:spcBef>
            </a:pPr>
            <a:r>
              <a:rPr lang="vi-VN" sz="1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mặt có đặc điểm gì ?</a:t>
            </a:r>
          </a:p>
          <a:p>
            <a:pPr lvl="0">
              <a:spcBef>
                <a:spcPct val="50000"/>
              </a:spcBef>
            </a:pPr>
            <a:r>
              <a:rPr lang="vi-VN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=&gt; C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 nhật</a:t>
            </a:r>
            <a:r>
              <a:rPr 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07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6" name="Group 6"/>
          <p:cNvGrpSpPr>
            <a:grpSpLocks/>
          </p:cNvGrpSpPr>
          <p:nvPr/>
        </p:nvGrpSpPr>
        <p:grpSpPr bwMode="auto">
          <a:xfrm>
            <a:off x="2171700" y="1371600"/>
            <a:ext cx="1143000" cy="971550"/>
            <a:chOff x="720" y="1824"/>
            <a:chExt cx="1008" cy="912"/>
          </a:xfrm>
        </p:grpSpPr>
        <p:sp>
          <p:nvSpPr>
            <p:cNvPr id="71687" name="AutoShape 7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71689" name="Line 9"/>
            <p:cNvSpPr>
              <a:spLocks noChangeShapeType="1"/>
            </p:cNvSpPr>
            <p:nvPr/>
          </p:nvSpPr>
          <p:spPr bwMode="auto">
            <a:xfrm>
              <a:off x="972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71690" name="Line 10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2286000" y="3714750"/>
            <a:ext cx="5143500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13">
              <a:solidFill>
                <a:srgbClr val="000000"/>
              </a:solidFill>
            </a:endParaRPr>
          </a:p>
        </p:txBody>
      </p:sp>
      <p:grpSp>
        <p:nvGrpSpPr>
          <p:cNvPr id="71705" name="Group 25"/>
          <p:cNvGrpSpPr>
            <a:grpSpLocks/>
          </p:cNvGrpSpPr>
          <p:nvPr/>
        </p:nvGrpSpPr>
        <p:grpSpPr bwMode="auto">
          <a:xfrm>
            <a:off x="4743450" y="1371600"/>
            <a:ext cx="1714500" cy="914400"/>
            <a:chOff x="2736" y="1536"/>
            <a:chExt cx="1440" cy="768"/>
          </a:xfrm>
        </p:grpSpPr>
        <p:sp>
          <p:nvSpPr>
            <p:cNvPr id="71701" name="AutoShape 21"/>
            <p:cNvSpPr>
              <a:spLocks noChangeArrowheads="1"/>
            </p:cNvSpPr>
            <p:nvPr/>
          </p:nvSpPr>
          <p:spPr bwMode="auto">
            <a:xfrm>
              <a:off x="2736" y="1536"/>
              <a:ext cx="1440" cy="76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71702" name="Line 22"/>
            <p:cNvSpPr>
              <a:spLocks noChangeShapeType="1"/>
            </p:cNvSpPr>
            <p:nvPr/>
          </p:nvSpPr>
          <p:spPr bwMode="auto">
            <a:xfrm>
              <a:off x="2928" y="153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71703" name="Line 23"/>
            <p:cNvSpPr>
              <a:spLocks noChangeShapeType="1"/>
            </p:cNvSpPr>
            <p:nvPr/>
          </p:nvSpPr>
          <p:spPr bwMode="auto">
            <a:xfrm flipH="1">
              <a:off x="2928" y="2112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71704" name="Line 24"/>
            <p:cNvSpPr>
              <a:spLocks noChangeShapeType="1"/>
            </p:cNvSpPr>
            <p:nvPr/>
          </p:nvSpPr>
          <p:spPr bwMode="auto">
            <a:xfrm flipH="1">
              <a:off x="2736" y="211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</p:grp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1428750" y="2800351"/>
            <a:ext cx="64579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(THẢO LUẬN NHÓM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1600200" y="2343150"/>
            <a:ext cx="24574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4457700" y="2350785"/>
            <a:ext cx="26289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100" b="1" dirty="0"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1718" name="Text Box 38"/>
          <p:cNvSpPr txBox="1">
            <a:spLocks noChangeArrowheads="1"/>
          </p:cNvSpPr>
          <p:nvPr/>
        </p:nvSpPr>
        <p:spPr bwMode="auto">
          <a:xfrm>
            <a:off x="1143000" y="3429000"/>
            <a:ext cx="6858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1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1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361009" y="685800"/>
            <a:ext cx="461129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vi-VN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Khối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8745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6" grpId="0"/>
      <p:bldP spid="71707" grpId="0"/>
      <p:bldP spid="717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1600200" y="971550"/>
            <a:ext cx="6000750" cy="2057400"/>
          </a:xfrm>
          <a:prstGeom prst="horizontalScroll">
            <a:avLst>
              <a:gd name="adj" fmla="val 12500"/>
            </a:avLst>
          </a:prstGeom>
          <a:solidFill>
            <a:srgbClr val="FFFF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>
              <a:spcBef>
                <a:spcPct val="50000"/>
              </a:spcBef>
            </a:pPr>
            <a:endParaRPr lang="en-US" sz="18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18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1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vi-VN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sz="21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1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1343025" y="3467531"/>
            <a:ext cx="6515100" cy="1485900"/>
          </a:xfrm>
          <a:prstGeom prst="horizontalScroll">
            <a:avLst>
              <a:gd name="adj" fmla="val 12500"/>
            </a:avLst>
          </a:prstGeom>
          <a:solidFill>
            <a:srgbClr val="00FF00">
              <a:alpha val="2392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vi-VN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100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44" name="Text Box 16"/>
          <p:cNvSpPr txBox="1">
            <a:spLocks noChangeArrowheads="1"/>
          </p:cNvSpPr>
          <p:nvPr/>
        </p:nvSpPr>
        <p:spPr bwMode="auto">
          <a:xfrm>
            <a:off x="1485899" y="799776"/>
            <a:ext cx="2600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2400" b="1" dirty="0">
                <a:solidFill>
                  <a:srgbClr val="FF0000"/>
                </a:solidFill>
                <a:cs typeface="Times New Roman" pitchFamily="18" charset="0"/>
              </a:rPr>
              <a:t>Khối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phương</a:t>
            </a:r>
            <a:r>
              <a:rPr lang="vi-VN" sz="2400" b="1" dirty="0">
                <a:solidFill>
                  <a:srgbClr val="FF0000"/>
                </a:solidFill>
                <a:cs typeface="Times New Roman" pitchFamily="18" charset="0"/>
              </a:rPr>
              <a:t> :</a:t>
            </a:r>
            <a:endParaRPr lang="en-US" sz="24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556310" y="3028950"/>
            <a:ext cx="28328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2400" b="1" dirty="0">
                <a:solidFill>
                  <a:srgbClr val="FF0000"/>
                </a:solidFill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nhật</a:t>
            </a:r>
            <a:r>
              <a:rPr lang="vi-VN" sz="2400" b="1" dirty="0">
                <a:solidFill>
                  <a:srgbClr val="FF0000"/>
                </a:solidFill>
                <a:cs typeface="Times New Roman" pitchFamily="18" charset="0"/>
              </a:rPr>
              <a:t> :</a:t>
            </a:r>
            <a:endParaRPr lang="en-US" sz="2400" b="1" dirty="0">
              <a:solidFill>
                <a:srgbClr val="FF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5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5" grpId="0" animBg="1"/>
      <p:bldP spid="124936" grpId="0" animBg="1"/>
      <p:bldP spid="124944" grpId="0"/>
      <p:bldP spid="1249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7595A1-4BA1-4B1A-B0B5-561E5B4A1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1106" r="8901" b="66661"/>
          <a:stretch/>
        </p:blipFill>
        <p:spPr>
          <a:xfrm>
            <a:off x="534704" y="1398815"/>
            <a:ext cx="8407900" cy="311939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1597025" y="3646714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24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02572022-98E1-43B6-9ED5-3DCF01C95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2022" r="9974" b="45745"/>
          <a:stretch/>
        </p:blipFill>
        <p:spPr>
          <a:xfrm>
            <a:off x="323909" y="1398815"/>
            <a:ext cx="8496182" cy="3152150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1825625" y="3744685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82BF2A2-1DD3-47E8-AA61-161A34FF34F0}"/>
              </a:ext>
            </a:extLst>
          </p:cNvPr>
          <p:cNvSpPr/>
          <p:nvPr/>
        </p:nvSpPr>
        <p:spPr>
          <a:xfrm>
            <a:off x="3717306" y="3744685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271</Words>
  <Application>Microsoft Office PowerPoint</Application>
  <PresentationFormat>On-screen Show (16:9)</PresentationFormat>
  <Paragraphs>54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AvantGarde Md BT</vt:lpstr>
      <vt:lpstr>Calibri</vt:lpstr>
      <vt:lpstr>Calibri Light</vt:lpstr>
      <vt:lpstr>Lato</vt:lpstr>
      <vt:lpstr>Lato Heavy</vt:lpstr>
      <vt:lpstr>Symbol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user</cp:lastModifiedBy>
  <cp:revision>34</cp:revision>
  <dcterms:created xsi:type="dcterms:W3CDTF">2017-01-10T13:46:13Z</dcterms:created>
  <dcterms:modified xsi:type="dcterms:W3CDTF">2022-10-20T05:24:01Z</dcterms:modified>
</cp:coreProperties>
</file>