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9" r:id="rId5"/>
    <p:sldId id="260" r:id="rId6"/>
    <p:sldId id="261" r:id="rId7"/>
    <p:sldId id="262" r:id="rId8"/>
    <p:sldId id="267" r:id="rId9"/>
    <p:sldId id="269" r:id="rId10"/>
    <p:sldId id="265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8" autoAdjust="0"/>
    <p:restoredTop sz="94660"/>
  </p:normalViewPr>
  <p:slideViewPr>
    <p:cSldViewPr snapToGrid="0">
      <p:cViewPr varScale="1">
        <p:scale>
          <a:sx n="73" d="100"/>
          <a:sy n="73" d="100"/>
        </p:scale>
        <p:origin x="3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C20E9-5C3F-4CE3-B495-94162D2AC30D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A30FE-2BA2-41DB-A935-FC5B1F248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863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C20E9-5C3F-4CE3-B495-94162D2AC30D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A30FE-2BA2-41DB-A935-FC5B1F248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473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C20E9-5C3F-4CE3-B495-94162D2AC30D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A30FE-2BA2-41DB-A935-FC5B1F248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886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C20E9-5C3F-4CE3-B495-94162D2AC30D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A30FE-2BA2-41DB-A935-FC5B1F248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318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C20E9-5C3F-4CE3-B495-94162D2AC30D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A30FE-2BA2-41DB-A935-FC5B1F248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186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C20E9-5C3F-4CE3-B495-94162D2AC30D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A30FE-2BA2-41DB-A935-FC5B1F248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767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C20E9-5C3F-4CE3-B495-94162D2AC30D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A30FE-2BA2-41DB-A935-FC5B1F248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502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C20E9-5C3F-4CE3-B495-94162D2AC30D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A30FE-2BA2-41DB-A935-FC5B1F248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27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C20E9-5C3F-4CE3-B495-94162D2AC30D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A30FE-2BA2-41DB-A935-FC5B1F248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442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C20E9-5C3F-4CE3-B495-94162D2AC30D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A30FE-2BA2-41DB-A935-FC5B1F248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184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C20E9-5C3F-4CE3-B495-94162D2AC30D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A30FE-2BA2-41DB-A935-FC5B1F248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10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C20E9-5C3F-4CE3-B495-94162D2AC30D}" type="datetimeFigureOut">
              <a:rPr lang="en-US" smtClean="0"/>
              <a:t>8/10/2023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A30FE-2BA2-41DB-A935-FC5B1F248F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35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461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794" y="1071154"/>
            <a:ext cx="55909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Hãy viết một biểu thức?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44946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942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5576" y="470263"/>
            <a:ext cx="20116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solidFill>
                  <a:srgbClr val="FF0000"/>
                </a:solidFill>
              </a:rPr>
              <a:t>KHỞI ĐỘNG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6102" y="904203"/>
            <a:ext cx="4167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chemeClr val="accent4"/>
                </a:solidFill>
              </a:rPr>
              <a:t>a. 9 000 – 4000 x 2 = ?</a:t>
            </a:r>
            <a:endParaRPr lang="en-US" sz="2800" b="1" dirty="0">
              <a:solidFill>
                <a:schemeClr val="accent4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81051" y="1424039"/>
            <a:ext cx="31873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00B0F0"/>
                </a:solidFill>
              </a:rPr>
              <a:t>A. 2 000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81051" y="1907012"/>
            <a:ext cx="2834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00B0F0"/>
                </a:solidFill>
              </a:rPr>
              <a:t>B. 3 000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81051" y="2357056"/>
            <a:ext cx="3448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00B0F0"/>
                </a:solidFill>
              </a:rPr>
              <a:t>C. 4 000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81051" y="2846289"/>
            <a:ext cx="2194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00B0F0"/>
                </a:solidFill>
              </a:rPr>
              <a:t>D. 1 000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881051" y="2835040"/>
            <a:ext cx="2194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chemeClr val="accent2"/>
                </a:solidFill>
              </a:rPr>
              <a:t>D. 1 000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00199" y="3435529"/>
            <a:ext cx="5153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FFC000"/>
                </a:solidFill>
              </a:rPr>
              <a:t>b. 6 000 + 3 000 – 4 000 =  ?</a:t>
            </a:r>
            <a:endParaRPr lang="en-US" sz="2800" b="1" dirty="0">
              <a:solidFill>
                <a:srgbClr val="FFC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33451" y="3927762"/>
            <a:ext cx="31873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92D050"/>
                </a:solidFill>
              </a:rPr>
              <a:t>A. 4 000</a:t>
            </a:r>
            <a:endParaRPr lang="en-US" sz="2800" dirty="0">
              <a:solidFill>
                <a:srgbClr val="92D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33451" y="4410735"/>
            <a:ext cx="2834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92D050"/>
                </a:solidFill>
              </a:rPr>
              <a:t>B. 5 000</a:t>
            </a:r>
            <a:endParaRPr lang="en-US" sz="2800" dirty="0">
              <a:solidFill>
                <a:srgbClr val="92D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33451" y="4860779"/>
            <a:ext cx="34485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92D050"/>
                </a:solidFill>
              </a:rPr>
              <a:t>C. </a:t>
            </a:r>
            <a:r>
              <a:rPr lang="vi-VN" sz="2800" dirty="0">
                <a:solidFill>
                  <a:srgbClr val="92D050"/>
                </a:solidFill>
              </a:rPr>
              <a:t>3</a:t>
            </a:r>
            <a:r>
              <a:rPr lang="vi-VN" sz="2800" dirty="0" smtClean="0">
                <a:solidFill>
                  <a:srgbClr val="92D050"/>
                </a:solidFill>
              </a:rPr>
              <a:t> 000</a:t>
            </a:r>
            <a:endParaRPr lang="en-US" sz="2800" dirty="0">
              <a:solidFill>
                <a:srgbClr val="92D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033451" y="5350012"/>
            <a:ext cx="2194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92D050"/>
                </a:solidFill>
              </a:rPr>
              <a:t>D. 2 000</a:t>
            </a:r>
            <a:endParaRPr lang="en-US" sz="2800" dirty="0">
              <a:solidFill>
                <a:srgbClr val="92D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33451" y="4404993"/>
            <a:ext cx="2194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B. 5 000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60467" y="404156"/>
            <a:ext cx="3583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Chọn đáp án đúng.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61484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53144"/>
            <a:ext cx="12192000" cy="62048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25783" y="129924"/>
            <a:ext cx="5538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chemeClr val="accent2"/>
                </a:solidFill>
              </a:rPr>
              <a:t>Bài 4 : BIỂU THỨC CHỨA CHỮ</a:t>
            </a:r>
            <a:endParaRPr lang="en-US" sz="2800" b="1" dirty="0">
              <a:solidFill>
                <a:schemeClr val="accent2"/>
              </a:solidFill>
            </a:endParaRPr>
          </a:p>
        </p:txBody>
      </p:sp>
      <p:sp>
        <p:nvSpPr>
          <p:cNvPr id="6" name="Rectangular Callout 5"/>
          <p:cNvSpPr/>
          <p:nvPr/>
        </p:nvSpPr>
        <p:spPr>
          <a:xfrm>
            <a:off x="365761" y="2325188"/>
            <a:ext cx="1593668" cy="966651"/>
          </a:xfrm>
          <a:prstGeom prst="wedgeRectCallout">
            <a:avLst>
              <a:gd name="adj1" fmla="val 36999"/>
              <a:gd name="adj2" fmla="val 69558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 smtClean="0">
                <a:solidFill>
                  <a:schemeClr val="tx1"/>
                </a:solidFill>
              </a:rPr>
              <a:t>Tớ gấp được 2 cái thuyền.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ular Callout 6"/>
          <p:cNvSpPr/>
          <p:nvPr/>
        </p:nvSpPr>
        <p:spPr>
          <a:xfrm>
            <a:off x="2885442" y="1957342"/>
            <a:ext cx="3474720" cy="1045029"/>
          </a:xfrm>
          <a:prstGeom prst="wedgeRectCallout">
            <a:avLst>
              <a:gd name="adj1" fmla="val -3331"/>
              <a:gd name="adj2" fmla="val 72917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 smtClean="0">
                <a:solidFill>
                  <a:schemeClr val="tx1"/>
                </a:solidFill>
              </a:rPr>
              <a:t>Tớ gấp được 4 cái thuyền, cả Nam và tớ gấp được 2 + 4 cái thuyền. Còn Mai gấp được bao nhiêu cái thuyền nhỉ?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6583681" y="2076994"/>
            <a:ext cx="1854926" cy="1045029"/>
          </a:xfrm>
          <a:prstGeom prst="wedgeRectCallout">
            <a:avLst>
              <a:gd name="adj1" fmla="val 294"/>
              <a:gd name="adj2" fmla="val 7875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dirty="0" smtClean="0"/>
              <a:t>Tớ chưa đếm, có vẻ như tớ gấp được cũng nhiều đấy!</a:t>
            </a:r>
            <a:endParaRPr lang="en-US" dirty="0"/>
          </a:p>
        </p:txBody>
      </p:sp>
      <p:sp>
        <p:nvSpPr>
          <p:cNvPr id="9" name="Rectangular Callout 8"/>
          <p:cNvSpPr/>
          <p:nvPr/>
        </p:nvSpPr>
        <p:spPr>
          <a:xfrm>
            <a:off x="9065623" y="2586446"/>
            <a:ext cx="2329542" cy="1371600"/>
          </a:xfrm>
          <a:prstGeom prst="wedgeRectCallout">
            <a:avLst>
              <a:gd name="adj1" fmla="val -51363"/>
              <a:gd name="adj2" fmla="val 95304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 smtClean="0">
                <a:solidFill>
                  <a:schemeClr val="tx1"/>
                </a:solidFill>
              </a:rPr>
              <a:t>Coi số thuyền của Mai gấp được là a. Vậy thì Nam và Mai gấp được  2 + a cái thuyền!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82942" y="2159708"/>
            <a:ext cx="773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>
                <a:solidFill>
                  <a:srgbClr val="FF0000"/>
                </a:solidFill>
              </a:rPr>
              <a:t>2 + 4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59859" y="3371039"/>
            <a:ext cx="10631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 smtClean="0">
                <a:solidFill>
                  <a:srgbClr val="FF0000"/>
                </a:solidFill>
              </a:rPr>
              <a:t>2 + 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61552" y="1340769"/>
            <a:ext cx="5190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2 + a là biểu thức chứa chữ.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731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36215" y="1308794"/>
            <a:ext cx="5190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rgbClr val="FF0000"/>
                </a:solidFill>
              </a:rPr>
              <a:t>a. 2 + a là biểu thức chứa chữ.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38406" y="385857"/>
            <a:ext cx="5538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</a:rPr>
              <a:t>Bài 4 : BIỂU THỨC CHỨA CHỮ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23671" y="1997613"/>
            <a:ext cx="91191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dirty="0" smtClean="0"/>
              <a:t>Mỗi lần thay chữ a bằng một số ta tính được một giá trị của biểu thức 2 + a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136215" y="3277772"/>
            <a:ext cx="79233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/>
              <a:t>b. Tính giá trị của biểu thức 40 – b với b = 15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17703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9144" y="0"/>
            <a:ext cx="8145194" cy="6963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9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88920" y="385857"/>
            <a:ext cx="55881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</a:rPr>
              <a:t>Bài 4 : BIỂU THỨC CHỨA CHỮ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255" y="909077"/>
            <a:ext cx="4538574" cy="273546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19352" y="1972491"/>
            <a:ext cx="3840478" cy="1672046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vi-VN" sz="2400" dirty="0">
                <a:solidFill>
                  <a:schemeClr val="tx1"/>
                </a:solidFill>
              </a:rPr>
              <a:t>Tính giá trị của biểu thức.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vi-VN" sz="2400" dirty="0">
                <a:solidFill>
                  <a:schemeClr val="tx1"/>
                </a:solidFill>
              </a:rPr>
              <a:t>125 : m với m = 5.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vi-VN" sz="2400" dirty="0">
                <a:solidFill>
                  <a:schemeClr val="tx1"/>
                </a:solidFill>
              </a:rPr>
              <a:t>( b + 4) x 3 với b = 27.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795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400" y="950438"/>
            <a:ext cx="9077440" cy="357148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38406" y="385857"/>
            <a:ext cx="5538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solidFill>
                  <a:schemeClr val="tx2"/>
                </a:solidFill>
              </a:rPr>
              <a:t>Bài 4 : BIỂU THỨC CHỨA CHỮ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03721" y="1517102"/>
            <a:ext cx="1524588" cy="4951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solidFill>
                  <a:srgbClr val="FF0000"/>
                </a:solidFill>
              </a:rPr>
              <a:t>P = a x 4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04731" y="3869507"/>
            <a:ext cx="6624424" cy="600164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200" dirty="0" smtClean="0"/>
              <a:t>Hãy tính chu vi hình vuông với a = 5 cm; a = 9 cm.</a:t>
            </a:r>
            <a:endParaRPr lang="en-US" sz="2200" dirty="0"/>
          </a:p>
        </p:txBody>
      </p:sp>
      <p:sp>
        <p:nvSpPr>
          <p:cNvPr id="7" name="Rectangular Callout 6"/>
          <p:cNvSpPr/>
          <p:nvPr/>
        </p:nvSpPr>
        <p:spPr>
          <a:xfrm>
            <a:off x="2838406" y="2873828"/>
            <a:ext cx="2168435" cy="705394"/>
          </a:xfrm>
          <a:prstGeom prst="wedgeRectCallout">
            <a:avLst>
              <a:gd name="adj1" fmla="val -49146"/>
              <a:gd name="adj2" fmla="val -11141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dirty="0" smtClean="0">
                <a:solidFill>
                  <a:schemeClr val="tx1"/>
                </a:solidFill>
              </a:rPr>
              <a:t>a x 4 là biểu thức chứa một chữ.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134305" y="3553096"/>
            <a:ext cx="617809" cy="2902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dirty="0" smtClean="0">
                <a:solidFill>
                  <a:schemeClr val="tx1"/>
                </a:solidFill>
              </a:rPr>
              <a:t>a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90705" y="1203594"/>
            <a:ext cx="447992" cy="3396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dirty="0" smtClean="0">
                <a:solidFill>
                  <a:srgbClr val="FF0000"/>
                </a:solidFill>
              </a:rPr>
              <a:t>P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413863" y="1173236"/>
            <a:ext cx="292082" cy="4180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dirty="0" smtClean="0">
                <a:solidFill>
                  <a:srgbClr val="FF0000"/>
                </a:solidFill>
              </a:rPr>
              <a:t>a</a:t>
            </a:r>
            <a:endParaRPr lang="en-US" sz="2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138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2" grpId="0" animBg="1"/>
      <p:bldP spid="7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09077"/>
            <a:ext cx="12192000" cy="594892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21735" y="385857"/>
            <a:ext cx="5538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</a:rPr>
              <a:t>Bài 4 : BIỂU THỨC CHỨA CHỮ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1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9035"/>
            <a:ext cx="12192000" cy="59489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26674" y="315815"/>
            <a:ext cx="55386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 smtClean="0">
                <a:solidFill>
                  <a:srgbClr val="FF0000"/>
                </a:solidFill>
              </a:rPr>
              <a:t>Bài 4 : BIỂU THỨC CHỨA CHỮ</a:t>
            </a:r>
            <a:endParaRPr lang="en-US" sz="2800" b="1" dirty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460274" y="1972491"/>
            <a:ext cx="4898572" cy="27432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773783" y="1572381"/>
            <a:ext cx="4715692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vi-VN" sz="2000" b="1" dirty="0" smtClean="0"/>
              <a:t>35 + 5 x a = 35 + 5 x 2 = 35 + 10 = 45</a:t>
            </a:r>
            <a:endParaRPr lang="en-US" sz="2000" b="1" dirty="0"/>
          </a:p>
        </p:txBody>
      </p:sp>
      <p:sp>
        <p:nvSpPr>
          <p:cNvPr id="9" name="Rectangle 8"/>
          <p:cNvSpPr/>
          <p:nvPr/>
        </p:nvSpPr>
        <p:spPr>
          <a:xfrm>
            <a:off x="5538652" y="1464546"/>
            <a:ext cx="5185953" cy="46724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9575074" y="2847703"/>
            <a:ext cx="1045029" cy="36576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538652" y="1449976"/>
            <a:ext cx="5185953" cy="4963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chemeClr val="tx1"/>
                </a:solidFill>
              </a:rPr>
              <a:t>35 + 5 x a = 35 + 5 x 5 = 35 + 25 = 60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538652" y="1439927"/>
            <a:ext cx="5185953" cy="5232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6021977" y="4271555"/>
            <a:ext cx="4702628" cy="95358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538651" y="1434543"/>
            <a:ext cx="5185953" cy="5232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chemeClr val="accent2"/>
                </a:solidFill>
              </a:rPr>
              <a:t>35 + 5 x a = 35 + 5 x 7 = 35 + 35 = 70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538650" y="1436208"/>
            <a:ext cx="5166360" cy="52322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9274629" y="4480560"/>
            <a:ext cx="927462" cy="74458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538649" y="1428528"/>
            <a:ext cx="5185955" cy="5178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chemeClr val="tx1"/>
                </a:solidFill>
              </a:rPr>
              <a:t>35 + 5 x a = 35 + 5 x 6 = 35 + 30 = 65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519056" y="1426707"/>
            <a:ext cx="5185954" cy="54578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987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4" grpId="0" animBg="1"/>
      <p:bldP spid="15" grpId="0" animBg="1"/>
      <p:bldP spid="20" grpId="0" animBg="1"/>
      <p:bldP spid="21" grpId="0" animBg="1"/>
      <p:bldP spid="24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1088</TotalTime>
  <Words>381</Words>
  <Application>Microsoft Office PowerPoint</Application>
  <PresentationFormat>Widescreen</PresentationFormat>
  <Paragraphs>44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40</cp:revision>
  <dcterms:created xsi:type="dcterms:W3CDTF">2023-08-05T08:47:37Z</dcterms:created>
  <dcterms:modified xsi:type="dcterms:W3CDTF">2023-08-10T05:55:57Z</dcterms:modified>
</cp:coreProperties>
</file>