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62" r:id="rId4"/>
    <p:sldId id="261" r:id="rId5"/>
    <p:sldId id="263" r:id="rId6"/>
    <p:sldId id="268" r:id="rId7"/>
    <p:sldId id="260" r:id="rId8"/>
    <p:sldId id="265" r:id="rId9"/>
    <p:sldId id="267" r:id="rId10"/>
    <p:sldId id="270" r:id="rId11"/>
    <p:sldId id="271" r:id="rId12"/>
    <p:sldId id="274" r:id="rId13"/>
    <p:sldId id="275" r:id="rId14"/>
    <p:sldId id="277" r:id="rId15"/>
    <p:sldId id="279" r:id="rId16"/>
    <p:sldId id="280" r:id="rId17"/>
    <p:sldId id="282" r:id="rId1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D0D583-554A-4D3E-96B5-8E2F2BB20EC4}" type="datetimeFigureOut">
              <a:rPr lang="vi-VN" smtClean="0"/>
              <a:t>09/11/2024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15A06-8E32-41B0-9B2C-2941C2DD041E}" type="slidenum">
              <a:rPr lang="vi-VN" smtClean="0"/>
              <a:t>‹#›</a:t>
            </a:fld>
            <a:endParaRPr lang="vi-VN"/>
          </a:p>
        </p:txBody>
      </p:sp>
    </p:spTree>
    <p:extLst>
      <p:ext uri="{BB962C8B-B14F-4D97-AF65-F5344CB8AC3E}">
        <p14:creationId xmlns:p14="http://schemas.microsoft.com/office/powerpoint/2010/main" val="102955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28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09/11/2024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261760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09/11/2024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71183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09/11/2024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17729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09/11/2024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33415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05A2B7-AB0E-48EC-8763-77447985B536}" type="datetimeFigureOut">
              <a:rPr lang="vi-VN" smtClean="0"/>
              <a:t>09/11/2024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97879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B05A2B7-AB0E-48EC-8763-77447985B536}" type="datetimeFigureOut">
              <a:rPr lang="vi-VN" smtClean="0"/>
              <a:t>09/11/2024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79723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B05A2B7-AB0E-48EC-8763-77447985B536}" type="datetimeFigureOut">
              <a:rPr lang="vi-VN" smtClean="0"/>
              <a:t>09/11/2024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408609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B05A2B7-AB0E-48EC-8763-77447985B536}" type="datetimeFigureOut">
              <a:rPr lang="vi-VN" smtClean="0"/>
              <a:t>09/11/2024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192782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5A2B7-AB0E-48EC-8763-77447985B536}" type="datetimeFigureOut">
              <a:rPr lang="vi-VN" smtClean="0"/>
              <a:t>09/11/2024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889693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05A2B7-AB0E-48EC-8763-77447985B536}" type="datetimeFigureOut">
              <a:rPr lang="vi-VN" smtClean="0"/>
              <a:t>09/11/2024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82880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05A2B7-AB0E-48EC-8763-77447985B536}" type="datetimeFigureOut">
              <a:rPr lang="vi-VN" smtClean="0"/>
              <a:t>09/11/2024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84994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5A2B7-AB0E-48EC-8763-77447985B536}" type="datetimeFigureOut">
              <a:rPr lang="vi-VN" smtClean="0"/>
              <a:t>09/11/2024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F57BC-56B1-4213-A438-91F2AEF1EFF9}" type="slidenum">
              <a:rPr lang="vi-VN" smtClean="0"/>
              <a:t>‹#›</a:t>
            </a:fld>
            <a:endParaRPr lang="vi-VN"/>
          </a:p>
        </p:txBody>
      </p:sp>
    </p:spTree>
    <p:extLst>
      <p:ext uri="{BB962C8B-B14F-4D97-AF65-F5344CB8AC3E}">
        <p14:creationId xmlns:p14="http://schemas.microsoft.com/office/powerpoint/2010/main" val="253456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2.gif"/><Relationship Id="rId4" Type="http://schemas.openxmlformats.org/officeDocument/2006/relationships/image" Target="../media/image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34"/>
            <a:ext cx="9144000" cy="6843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563708-0776-4076-A940-BF5C7287EF01}"/>
              </a:ext>
            </a:extLst>
          </p:cNvPr>
          <p:cNvSpPr txBox="1"/>
          <p:nvPr/>
        </p:nvSpPr>
        <p:spPr>
          <a:xfrm>
            <a:off x="185201" y="1916832"/>
            <a:ext cx="8792386" cy="2696444"/>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TỪ VÀ CÂU: SÁCH VÀ THƯ VIỆN </a:t>
            </a:r>
          </a:p>
        </p:txBody>
      </p:sp>
    </p:spTree>
    <p:extLst>
      <p:ext uri="{BB962C8B-B14F-4D97-AF65-F5344CB8AC3E}">
        <p14:creationId xmlns:p14="http://schemas.microsoft.com/office/powerpoint/2010/main" val="276473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2555776" y="836712"/>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latin typeface="Atm"/>
                <a:ea typeface="Calibri" panose="020F0502020204030204" pitchFamily="34" charset="0"/>
                <a:cs typeface="Times New Roman" panose="02020603050405020304" pitchFamily="18" charset="0"/>
              </a:rPr>
              <a:t>Hoạt động của em ở thư viện</a:t>
            </a:r>
          </a:p>
        </p:txBody>
      </p:sp>
      <p:sp>
        <p:nvSpPr>
          <p:cNvPr id="6" name="TextBox 5">
            <a:extLst>
              <a:ext uri="{FF2B5EF4-FFF2-40B4-BE49-F238E27FC236}">
                <a16:creationId xmlns:a16="http://schemas.microsoft.com/office/drawing/2014/main" id="{42563708-0776-4076-A940-BF5C7287EF01}"/>
              </a:ext>
            </a:extLst>
          </p:cNvPr>
          <p:cNvSpPr txBox="1"/>
          <p:nvPr/>
        </p:nvSpPr>
        <p:spPr>
          <a:xfrm>
            <a:off x="1131699" y="2780928"/>
            <a:ext cx="6845696" cy="1446550"/>
          </a:xfrm>
          <a:prstGeom prst="rect">
            <a:avLst/>
          </a:prstGeom>
          <a:noFill/>
        </p:spPr>
        <p:txBody>
          <a:bodyPr wrap="square">
            <a:spAutoFit/>
          </a:bodyPr>
          <a:lstStyle/>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Đọc sách, mượn sách, </a:t>
            </a:r>
            <a:endParaRPr lang="en-US" sz="4400" b="1" kern="0">
              <a:solidFill>
                <a:srgbClr val="0070C0"/>
              </a:solidFill>
              <a:latin typeface="Atm"/>
              <a:ea typeface="Times New Roman" panose="02020603050405020304" pitchFamily="18" charset="0"/>
              <a:cs typeface="Times New Roman" panose="02020603050405020304" pitchFamily="18" charset="0"/>
            </a:endParaRPr>
          </a:p>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trả sách.</a:t>
            </a:r>
            <a:endParaRPr lang="vi-VN" sz="4400" b="1" ker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0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2627784" y="860519"/>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pt-BR" sz="3600" b="1" kern="0">
                <a:latin typeface="Times New Roman" panose="02020603050405020304" pitchFamily="18" charset="0"/>
                <a:ea typeface="Calibri" panose="020F0502020204030204" pitchFamily="34" charset="0"/>
                <a:cs typeface="Times New Roman" panose="02020603050405020304" pitchFamily="18" charset="0"/>
              </a:rPr>
              <a:t>Nhận xét của em về sách</a:t>
            </a:r>
            <a:endParaRPr lang="vi-VN" sz="3600" b="1" ker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563708-0776-4076-A940-BF5C7287EF01}"/>
              </a:ext>
            </a:extLst>
          </p:cNvPr>
          <p:cNvSpPr txBox="1"/>
          <p:nvPr/>
        </p:nvSpPr>
        <p:spPr>
          <a:xfrm>
            <a:off x="1403648" y="2790532"/>
            <a:ext cx="6801752" cy="1569660"/>
          </a:xfrm>
          <a:prstGeom prst="rect">
            <a:avLst/>
          </a:prstGeom>
          <a:noFill/>
        </p:spPr>
        <p:txBody>
          <a:bodyPr wrap="square">
            <a:spAutoFit/>
          </a:bodyPr>
          <a:lstStyle/>
          <a:p>
            <a:pPr marL="180340" marR="0" algn="ctr">
              <a:spcBef>
                <a:spcPts val="0"/>
              </a:spcBef>
              <a:spcAft>
                <a:spcPts val="0"/>
              </a:spcAft>
              <a:tabLst>
                <a:tab pos="270510" algn="l"/>
              </a:tabLst>
            </a:pPr>
            <a:r>
              <a:rPr lang="vi-VN" sz="4800" b="1" kern="0">
                <a:solidFill>
                  <a:srgbClr val="0070C0"/>
                </a:solidFill>
                <a:latin typeface="Atm"/>
                <a:ea typeface="Times New Roman" panose="02020603050405020304" pitchFamily="18" charset="0"/>
                <a:cs typeface="Times New Roman" panose="02020603050405020304" pitchFamily="18" charset="0"/>
              </a:rPr>
              <a:t>Hay, thú vị, hấp dẫn, </a:t>
            </a:r>
            <a:endParaRPr lang="en-US" sz="4800" b="1" kern="0">
              <a:solidFill>
                <a:srgbClr val="0070C0"/>
              </a:solidFill>
              <a:latin typeface="Atm"/>
              <a:ea typeface="Times New Roman" panose="02020603050405020304" pitchFamily="18" charset="0"/>
              <a:cs typeface="Times New Roman" panose="02020603050405020304" pitchFamily="18" charset="0"/>
            </a:endParaRPr>
          </a:p>
          <a:p>
            <a:pPr marL="180340" marR="0" algn="ctr">
              <a:spcBef>
                <a:spcPts val="0"/>
              </a:spcBef>
              <a:spcAft>
                <a:spcPts val="0"/>
              </a:spcAft>
              <a:tabLst>
                <a:tab pos="270510" algn="l"/>
              </a:tabLst>
            </a:pPr>
            <a:r>
              <a:rPr lang="vi-VN" sz="4800" b="1" kern="0">
                <a:solidFill>
                  <a:srgbClr val="0070C0"/>
                </a:solidFill>
                <a:latin typeface="Atm"/>
                <a:ea typeface="Times New Roman" panose="02020603050405020304" pitchFamily="18" charset="0"/>
                <a:cs typeface="Times New Roman" panose="02020603050405020304" pitchFamily="18" charset="0"/>
              </a:rPr>
              <a:t>bổ ích..</a:t>
            </a:r>
            <a:endParaRPr lang="vi-VN" sz="4800" b="1" ker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4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1" name="TextBox 10">
            <a:extLst>
              <a:ext uri="{FF2B5EF4-FFF2-40B4-BE49-F238E27FC236}">
                <a16:creationId xmlns:a16="http://schemas.microsoft.com/office/drawing/2014/main" id="{42563708-0776-4076-A940-BF5C7287EF01}"/>
              </a:ext>
            </a:extLst>
          </p:cNvPr>
          <p:cNvSpPr txBox="1"/>
          <p:nvPr/>
        </p:nvSpPr>
        <p:spPr>
          <a:xfrm>
            <a:off x="107504" y="1106984"/>
            <a:ext cx="8795270" cy="1754326"/>
          </a:xfrm>
          <a:prstGeom prst="rect">
            <a:avLst/>
          </a:prstGeom>
          <a:noFill/>
        </p:spPr>
        <p:txBody>
          <a:bodyPr wrap="square">
            <a:spAutoFit/>
          </a:bodyPr>
          <a:lstStyle/>
          <a:p>
            <a:pPr marL="180340" marR="0">
              <a:spcBef>
                <a:spcPts val="0"/>
              </a:spcBef>
              <a:spcAft>
                <a:spcPts val="0"/>
              </a:spcAft>
              <a:tabLst>
                <a:tab pos="270510" algn="l"/>
              </a:tabLst>
            </a:pPr>
            <a:r>
              <a:rPr lang="vi-VN" sz="3600" b="1" kern="0">
                <a:solidFill>
                  <a:srgbClr val="0070C0"/>
                </a:solidFill>
                <a:latin typeface="+mj-lt"/>
                <a:ea typeface="Times New Roman" panose="02020603050405020304" pitchFamily="18" charset="0"/>
                <a:cs typeface="Times New Roman" panose="02020603050405020304" pitchFamily="18" charset="0"/>
              </a:rPr>
              <a:t>3. Viết đoạn văn: </a:t>
            </a:r>
            <a:r>
              <a:rPr lang="vi-VN" sz="3600" b="1" kern="0">
                <a:solidFill>
                  <a:srgbClr val="0070C0"/>
                </a:solidFill>
                <a:effectLst/>
                <a:latin typeface="+mj-lt"/>
                <a:ea typeface="Times New Roman" panose="02020603050405020304" pitchFamily="18" charset="0"/>
                <a:cs typeface="Times New Roman" panose="02020603050405020304" pitchFamily="18" charset="0"/>
              </a:rPr>
              <a:t>Viết một đoạn văn ngắn từ 4-5 câu kể chuyện em đến đọc sách hoặc mượn sách ở thư viện.</a:t>
            </a:r>
          </a:p>
        </p:txBody>
      </p:sp>
      <p:pic>
        <p:nvPicPr>
          <p:cNvPr id="12" name="Picture 11" descr="C:\Users\ITTran\Downloads\tu the viet - chu Thao v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3284984"/>
            <a:ext cx="3024336" cy="2960437"/>
          </a:xfrm>
          <a:prstGeom prst="rect">
            <a:avLst/>
          </a:prstGeom>
          <a:noFill/>
        </p:spPr>
      </p:pic>
    </p:spTree>
    <p:extLst>
      <p:ext uri="{BB962C8B-B14F-4D97-AF65-F5344CB8AC3E}">
        <p14:creationId xmlns:p14="http://schemas.microsoft.com/office/powerpoint/2010/main" val="34194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1" name="TextBox 10">
            <a:extLst>
              <a:ext uri="{FF2B5EF4-FFF2-40B4-BE49-F238E27FC236}">
                <a16:creationId xmlns:a16="http://schemas.microsoft.com/office/drawing/2014/main" id="{42563708-0776-4076-A940-BF5C7287EF01}"/>
              </a:ext>
            </a:extLst>
          </p:cNvPr>
          <p:cNvSpPr txBox="1"/>
          <p:nvPr/>
        </p:nvSpPr>
        <p:spPr>
          <a:xfrm>
            <a:off x="-12276" y="1645593"/>
            <a:ext cx="9156275" cy="353943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a:solidFill>
                  <a:srgbClr val="0070C0"/>
                </a:solidFill>
                <a:latin typeface="+mj-lt"/>
                <a:ea typeface="Times New Roman" panose="02020603050405020304" pitchFamily="18" charset="0"/>
                <a:cs typeface="Times New Roman" panose="02020603050405020304" pitchFamily="18" charset="0"/>
              </a:rPr>
              <a:t>	Vào chủ nhật tuần trước, em đã được chị gái đưa đến tham quan và làm thẻ thành viên ở thư viện tỉnh. Nơi đây được bày trí rất gọn gàng và ngăn nắp, những cuốn sách, truyện được phân ra theo từng chủ đề và thể loại khác nhau. Sau khi đã chọn được sách và truyện mình cần, em và chị gái đã mang ra chỗ cô thủ thư để đăng kí mượn. Vậy là từ bây giờ, em sẽ tha hồ được đọc những cuốn truyện mà mình yêu thích.</a:t>
            </a:r>
          </a:p>
        </p:txBody>
      </p:sp>
      <p:sp>
        <p:nvSpPr>
          <p:cNvPr id="10" name="TextBox 9">
            <a:extLst>
              <a:ext uri="{FF2B5EF4-FFF2-40B4-BE49-F238E27FC236}">
                <a16:creationId xmlns:a16="http://schemas.microsoft.com/office/drawing/2014/main" id="{42563708-0776-4076-A940-BF5C7287EF01}"/>
              </a:ext>
            </a:extLst>
          </p:cNvPr>
          <p:cNvSpPr txBox="1"/>
          <p:nvPr/>
        </p:nvSpPr>
        <p:spPr>
          <a:xfrm>
            <a:off x="328443" y="800896"/>
            <a:ext cx="8252834" cy="646331"/>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solidFill>
                  <a:srgbClr val="0070C0"/>
                </a:solidFill>
                <a:latin typeface="Atm"/>
                <a:ea typeface="Calibri" panose="020F0502020204030204" pitchFamily="34" charset="0"/>
                <a:cs typeface="Times New Roman" panose="02020603050405020304" pitchFamily="18" charset="0"/>
              </a:rPr>
              <a:t>GỢI Ý:</a:t>
            </a:r>
            <a:endParaRPr lang="en-US" sz="3600" kern="100" dirty="0">
              <a:solidFill>
                <a:srgbClr val="0070C0"/>
              </a:solidFill>
              <a:effectLst/>
              <a:latin typeface="At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94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 y="-27384"/>
            <a:ext cx="9144000" cy="68853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6CD6FF-92FD-4E82-8F2E-23D737CC9BE7}"/>
              </a:ext>
            </a:extLst>
          </p:cNvPr>
          <p:cNvGrpSpPr/>
          <p:nvPr/>
        </p:nvGrpSpPr>
        <p:grpSpPr>
          <a:xfrm>
            <a:off x="952938" y="764702"/>
            <a:ext cx="7417139" cy="5256587"/>
            <a:chOff x="330147" y="2065132"/>
            <a:chExt cx="5562853" cy="2092208"/>
          </a:xfrm>
        </p:grpSpPr>
        <p:grpSp>
          <p:nvGrpSpPr>
            <p:cNvPr id="9" name="Group 8">
              <a:extLst>
                <a:ext uri="{FF2B5EF4-FFF2-40B4-BE49-F238E27FC236}">
                  <a16:creationId xmlns:a16="http://schemas.microsoft.com/office/drawing/2014/main" id="{AF51371B-B7B2-421F-88DA-BD4431EB4DC2}"/>
                </a:ext>
              </a:extLst>
            </p:cNvPr>
            <p:cNvGrpSpPr/>
            <p:nvPr/>
          </p:nvGrpSpPr>
          <p:grpSpPr>
            <a:xfrm>
              <a:off x="330147" y="2065132"/>
              <a:ext cx="5487682" cy="2086974"/>
              <a:chOff x="2949136" y="1899324"/>
              <a:chExt cx="6167666" cy="2074589"/>
            </a:xfrm>
          </p:grpSpPr>
          <p:sp>
            <p:nvSpPr>
              <p:cNvPr id="23"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sp>
            <p:nvSpPr>
              <p:cNvPr id="22" name="Rectangle: Rounded Corners 42">
                <a:extLst>
                  <a:ext uri="{FF2B5EF4-FFF2-40B4-BE49-F238E27FC236}">
                    <a16:creationId xmlns:a16="http://schemas.microsoft.com/office/drawing/2014/main" id="{C67F14C4-AE0A-4D82-B5D2-5A3062FFC0C9}"/>
                  </a:ext>
                </a:extLst>
              </p:cNvPr>
              <p:cNvSpPr/>
              <p:nvPr/>
            </p:nvSpPr>
            <p:spPr>
              <a:xfrm>
                <a:off x="2949136" y="2518574"/>
                <a:ext cx="6167666" cy="1455339"/>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endParaRPr lang="en-US" sz="3600" kern="0" dirty="0">
                  <a:solidFill>
                    <a:srgbClr val="FFC000"/>
                  </a:solidFill>
                  <a:latin typeface="Calibri" panose="020F0502020204030204" pitchFamily="34" charset="0"/>
                  <a:cs typeface="Calibri" panose="020F0502020204030204" pitchFamily="34" charset="0"/>
                  <a:sym typeface="Arial"/>
                </a:endParaRPr>
              </a:p>
            </p:txBody>
          </p:sp>
        </p:grpSp>
        <p:grpSp>
          <p:nvGrpSpPr>
            <p:cNvPr id="10" name="Group 9">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19" name="Picture 18"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0" name="Picture 19"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1" name="Picture 20"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1" name="Group 10">
              <a:extLst>
                <a:ext uri="{FF2B5EF4-FFF2-40B4-BE49-F238E27FC236}">
                  <a16:creationId xmlns:a16="http://schemas.microsoft.com/office/drawing/2014/main" id="{04430194-5115-4E75-9D93-8F5B5356A375}"/>
                </a:ext>
              </a:extLst>
            </p:cNvPr>
            <p:cNvGrpSpPr/>
            <p:nvPr/>
          </p:nvGrpSpPr>
          <p:grpSpPr>
            <a:xfrm>
              <a:off x="4124563" y="3109916"/>
              <a:ext cx="1768437" cy="533485"/>
              <a:chOff x="3877653" y="2578198"/>
              <a:chExt cx="1768437" cy="533485"/>
            </a:xfrm>
          </p:grpSpPr>
          <p:pic>
            <p:nvPicPr>
              <p:cNvPr id="16" name="Picture 15"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877653" y="2617723"/>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5119791" y="2578198"/>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4478079" y="2639307"/>
                <a:ext cx="604846" cy="451529"/>
              </a:xfrm>
              <a:prstGeom prst="rect">
                <a:avLst/>
              </a:prstGeom>
            </p:spPr>
          </p:pic>
        </p:grpSp>
        <p:grpSp>
          <p:nvGrpSpPr>
            <p:cNvPr id="12" name="Group 11">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3" name="Picture 12"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875" y="2577552"/>
            <a:ext cx="30051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1126454" y="3415308"/>
            <a:ext cx="4885706" cy="1200329"/>
          </a:xfrm>
          <a:prstGeom prst="rect">
            <a:avLst/>
          </a:prstGeom>
        </p:spPr>
        <p:txBody>
          <a:bodyPr wrap="square">
            <a:spAutoFit/>
          </a:bodyPr>
          <a:lstStyle/>
          <a:p>
            <a:r>
              <a:rPr kumimoji="0" lang="en-US" sz="3600" b="0" i="0" u="none" strike="noStrike" kern="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2. </a:t>
            </a:r>
            <a:r>
              <a:rPr kumimoji="0" lang="vi-VN" sz="3600" b="0" i="0" u="none" strike="noStrike" kern="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Sử dụng được các từ ngữ phù hợp </a:t>
            </a:r>
            <a:endParaRPr lang="vi-VN"/>
          </a:p>
        </p:txBody>
      </p:sp>
      <p:sp>
        <p:nvSpPr>
          <p:cNvPr id="27" name="Rectangle 26"/>
          <p:cNvSpPr/>
          <p:nvPr/>
        </p:nvSpPr>
        <p:spPr>
          <a:xfrm>
            <a:off x="1187624" y="4494136"/>
            <a:ext cx="4572000" cy="1311128"/>
          </a:xfrm>
          <a:prstGeom prst="rect">
            <a:avLst/>
          </a:prstGeom>
        </p:spPr>
        <p:txBody>
          <a:bodyPr>
            <a:spAutoFit/>
          </a:bodyPr>
          <a:lstStyle/>
          <a:p>
            <a:pPr lvl="0" algn="just" defTabSz="1219170">
              <a:lnSpc>
                <a:spcPct val="110000"/>
              </a:lnSpc>
              <a:buClr>
                <a:srgbClr val="000000"/>
              </a:buClr>
            </a:pPr>
            <a:r>
              <a:rPr kumimoji="0" lang="en-US" sz="3600" b="0" i="0" u="none" strike="noStrike" kern="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3. Chữ</a:t>
            </a:r>
            <a:r>
              <a:rPr kumimoji="0" lang="en-US" sz="3600" b="0" i="0" u="none" strike="noStrike" kern="0" cap="none" spc="0" normalizeH="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 viết sạch, đẹp, sáng tạo.</a:t>
            </a:r>
            <a:endParaRPr kumimoji="0" lang="en-US" sz="3600" b="0" i="0" u="none" strike="noStrike" kern="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388957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333">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85333">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1043607" y="1291650"/>
            <a:ext cx="6912769" cy="2123658"/>
          </a:xfrm>
          <a:prstGeom prst="rect">
            <a:avLst/>
          </a:prstGeom>
          <a:noFill/>
        </p:spPr>
        <p:txBody>
          <a:bodyPr wrap="square" rtlCol="0">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4754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82302" y="1563294"/>
            <a:ext cx="8820472" cy="3046988"/>
          </a:xfrm>
          <a:prstGeom prst="rect">
            <a:avLst/>
          </a:prstGeom>
          <a:noFill/>
        </p:spPr>
        <p:txBody>
          <a:bodyPr wrap="square" rtlCol="0">
            <a:spAutoFit/>
          </a:bodyPr>
          <a:lstStyle/>
          <a:p>
            <a:pPr algn="just"/>
            <a:r>
              <a:rPr lang="vi-VN" sz="4800" b="1">
                <a:solidFill>
                  <a:srgbClr val="0070C0"/>
                </a:solidFill>
                <a:latin typeface="+mj-lt"/>
                <a:cs typeface="Times New Roman" panose="02020603050405020304" pitchFamily="18" charset="0"/>
              </a:rPr>
              <a:t>Luyện nói một câu về một việc làm của người thân trong gia đình nhân ngày sinh nhật của mình</a:t>
            </a:r>
            <a:endParaRPr lang="en-US" sz="4800" b="1" dirty="0">
              <a:solidFill>
                <a:srgbClr val="0070C0"/>
              </a:solidFill>
              <a:latin typeface="+mj-lt"/>
              <a:cs typeface="Times New Roman" panose="02020603050405020304" pitchFamily="18" charset="0"/>
            </a:endParaRPr>
          </a:p>
        </p:txBody>
      </p:sp>
    </p:spTree>
    <p:extLst>
      <p:ext uri="{BB962C8B-B14F-4D97-AF65-F5344CB8AC3E}">
        <p14:creationId xmlns:p14="http://schemas.microsoft.com/office/powerpoint/2010/main" val="38511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5">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6">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7">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35271" y="2025734"/>
            <a:ext cx="9144000" cy="2696444"/>
          </a:xfrm>
          <a:prstGeom prst="rect">
            <a:avLst/>
          </a:prstGeom>
          <a:noFill/>
        </p:spPr>
        <p:txBody>
          <a:bodyPr wrap="square" rtlCol="0">
            <a:spAutoFit/>
          </a:bodyPr>
          <a:lstStyle/>
          <a:p>
            <a:pPr algn="ctr">
              <a:lnSpc>
                <a:spcPct val="150000"/>
              </a:lnSpc>
            </a:pPr>
            <a:r>
              <a:rPr lang="en-US" sz="6000" b="1">
                <a:solidFill>
                  <a:srgbClr val="FF0000"/>
                </a:solidFill>
                <a:latin typeface="Times New Roman" panose="02020603050405020304" pitchFamily="18" charset="0"/>
                <a:cs typeface="Times New Roman" panose="02020603050405020304" pitchFamily="18" charset="0"/>
              </a:rPr>
              <a:t>HẸN GẶP LẠI CÁC EM </a:t>
            </a:r>
          </a:p>
          <a:p>
            <a:pPr algn="ctr">
              <a:lnSpc>
                <a:spcPct val="150000"/>
              </a:lnSpc>
            </a:pPr>
            <a:r>
              <a:rPr lang="en-US" sz="6000" b="1">
                <a:solidFill>
                  <a:srgbClr val="FF0000"/>
                </a:solidFill>
                <a:latin typeface="Times New Roman" panose="02020603050405020304" pitchFamily="18" charset="0"/>
                <a:cs typeface="Times New Roman" panose="02020603050405020304" pitchFamily="18" charset="0"/>
              </a:rPr>
              <a:t>TRONG BÀI HỌC SAU!</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3" name="GiaDinhNhoHanhPhucTo-Beat_3yxy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871" y="2690430"/>
            <a:ext cx="609600" cy="609600"/>
          </a:xfrm>
          <a:prstGeom prst="rect">
            <a:avLst/>
          </a:prstGeom>
        </p:spPr>
      </p:pic>
    </p:spTree>
    <p:extLst>
      <p:ext uri="{BB962C8B-B14F-4D97-AF65-F5344CB8AC3E}">
        <p14:creationId xmlns:p14="http://schemas.microsoft.com/office/powerpoint/2010/main" val="9721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 presetClass="mediacall" presetSubtype="0" fill="hold" nodeType="withEffect">
                                  <p:stCondLst>
                                    <p:cond delay="0"/>
                                  </p:stCondLst>
                                  <p:childTnLst>
                                    <p:cmd type="call" cmd="playFrom(0.0)">
                                      <p:cBhvr>
                                        <p:cTn id="11" dur="266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11"/>
            <a:ext cx="9144000" cy="6843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bwMode="auto">
          <a:xfrm>
            <a:off x="2021489" y="1124744"/>
            <a:ext cx="6366935" cy="2621379"/>
            <a:chOff x="-926092" y="76200"/>
            <a:chExt cx="4149146" cy="2435750"/>
          </a:xfrm>
        </p:grpSpPr>
        <p:sp>
          <p:nvSpPr>
            <p:cNvPr id="11" name="Rectangle 10"/>
            <p:cNvSpPr/>
            <p:nvPr/>
          </p:nvSpPr>
          <p:spPr>
            <a:xfrm>
              <a:off x="-926092" y="1574358"/>
              <a:ext cx="2927304" cy="937592"/>
            </a:xfrm>
            <a:prstGeom prst="rect">
              <a:avLst/>
            </a:prstGeom>
            <a:solidFill>
              <a:srgbClr val="00FF00"/>
            </a:solidFill>
            <a:ln w="25400" cap="flat" cmpd="sng" algn="ctr">
              <a:solidFill>
                <a:srgbClr val="4F81BD">
                  <a:shade val="50000"/>
                </a:srgbClr>
              </a:solidFill>
              <a:prstDash val="solid"/>
            </a:ln>
            <a:effectLst/>
          </p:spPr>
          <p:txBody>
            <a:bodyPr anchor="ctr"/>
            <a:lstStyle/>
            <a:p>
              <a:pPr>
                <a:lnSpc>
                  <a:spcPct val="115000"/>
                </a:lnSpc>
                <a:spcAft>
                  <a:spcPts val="1000"/>
                </a:spcAft>
              </a:pPr>
              <a:r>
                <a:rPr lang="en-US" sz="1100">
                  <a:effectLst/>
                  <a:latin typeface="Calibri"/>
                  <a:ea typeface="Times New Roman"/>
                  <a:cs typeface="Times New Roman"/>
                </a:rPr>
                <a:t> </a:t>
              </a:r>
              <a:endParaRPr lang="vi-VN" sz="1100">
                <a:effectLst/>
                <a:latin typeface="Calibri"/>
                <a:ea typeface="Calibri"/>
                <a:cs typeface="Times New Roman"/>
              </a:endParaRPr>
            </a:p>
          </p:txBody>
        </p:sp>
        <p:grpSp>
          <p:nvGrpSpPr>
            <p:cNvPr id="12" name="Group 11"/>
            <p:cNvGrpSpPr>
              <a:grpSpLocks/>
            </p:cNvGrpSpPr>
            <p:nvPr/>
          </p:nvGrpSpPr>
          <p:grpSpPr bwMode="auto">
            <a:xfrm>
              <a:off x="242808" y="76200"/>
              <a:ext cx="2980246" cy="1066800"/>
              <a:chOff x="242808" y="76200"/>
              <a:chExt cx="2980246" cy="1066800"/>
            </a:xfrm>
          </p:grpSpPr>
          <p:pic>
            <p:nvPicPr>
              <p:cNvPr id="13" name="Picture 12" descr="Smiley-09-june"/>
              <p:cNvPicPr>
                <a:picLocks noChangeAspect="1" noChangeArrowheads="1" noCrop="1"/>
              </p:cNvPicPr>
              <p:nvPr/>
            </p:nvPicPr>
            <p:blipFill>
              <a:blip r:embed="rId6"/>
              <a:srcRect/>
              <a:stretch>
                <a:fillRect/>
              </a:stretch>
            </p:blipFill>
            <p:spPr bwMode="auto">
              <a:xfrm>
                <a:off x="242808" y="76200"/>
                <a:ext cx="1097694" cy="1066800"/>
              </a:xfrm>
              <a:prstGeom prst="rect">
                <a:avLst/>
              </a:prstGeom>
              <a:noFill/>
              <a:ln w="9525">
                <a:noFill/>
                <a:miter lim="800000"/>
                <a:headEnd/>
                <a:tailEnd/>
              </a:ln>
            </p:spPr>
          </p:pic>
          <p:pic>
            <p:nvPicPr>
              <p:cNvPr id="14" name="Picture 13" descr="Smiley-09-june"/>
              <p:cNvPicPr>
                <a:picLocks noChangeAspect="1" noChangeArrowheads="1" noCrop="1"/>
              </p:cNvPicPr>
              <p:nvPr/>
            </p:nvPicPr>
            <p:blipFill>
              <a:blip r:embed="rId6"/>
              <a:srcRect/>
              <a:stretch>
                <a:fillRect/>
              </a:stretch>
            </p:blipFill>
            <p:spPr bwMode="auto">
              <a:xfrm>
                <a:off x="1165654" y="76200"/>
                <a:ext cx="1097692" cy="1066800"/>
              </a:xfrm>
              <a:prstGeom prst="rect">
                <a:avLst/>
              </a:prstGeom>
              <a:noFill/>
              <a:ln w="9525">
                <a:noFill/>
                <a:miter lim="800000"/>
                <a:headEnd/>
                <a:tailEnd/>
              </a:ln>
            </p:spPr>
          </p:pic>
          <p:pic>
            <p:nvPicPr>
              <p:cNvPr id="15" name="Picture 14" descr="Smiley-09-june"/>
              <p:cNvPicPr>
                <a:picLocks noChangeAspect="1" noChangeArrowheads="1" noCrop="1"/>
              </p:cNvPicPr>
              <p:nvPr/>
            </p:nvPicPr>
            <p:blipFill>
              <a:blip r:embed="rId6"/>
              <a:srcRect/>
              <a:stretch>
                <a:fillRect/>
              </a:stretch>
            </p:blipFill>
            <p:spPr bwMode="auto">
              <a:xfrm>
                <a:off x="2125362" y="76200"/>
                <a:ext cx="1097692" cy="1066800"/>
              </a:xfrm>
              <a:prstGeom prst="rect">
                <a:avLst/>
              </a:prstGeom>
              <a:noFill/>
              <a:ln w="9525">
                <a:noFill/>
                <a:miter lim="800000"/>
                <a:headEnd/>
                <a:tailEnd/>
              </a:ln>
            </p:spPr>
          </p:pic>
        </p:grpSp>
      </p:grpSp>
      <p:sp>
        <p:nvSpPr>
          <p:cNvPr id="16" name="TextBox 15">
            <a:extLst>
              <a:ext uri="{FF2B5EF4-FFF2-40B4-BE49-F238E27FC236}">
                <a16:creationId xmlns:a16="http://schemas.microsoft.com/office/drawing/2014/main" id="{42563708-0776-4076-A940-BF5C7287EF01}"/>
              </a:ext>
            </a:extLst>
          </p:cNvPr>
          <p:cNvSpPr txBox="1"/>
          <p:nvPr/>
        </p:nvSpPr>
        <p:spPr>
          <a:xfrm>
            <a:off x="-187938" y="2420888"/>
            <a:ext cx="8792386" cy="132933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KHỞI ĐỘNG</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p:nvPr/>
        </p:nvPicPr>
        <p:blipFill>
          <a:blip r:embed="rId7" cstate="print">
            <a:extLst>
              <a:ext uri="{BEBA8EAE-BF5A-486C-A8C5-ECC9F3942E4B}">
                <a14:imgProps xmlns:a14="http://schemas.microsoft.com/office/drawing/2010/main">
                  <a14:imgLayer r:embed="rId8">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2021489" y="3241600"/>
            <a:ext cx="2814627" cy="2851696"/>
          </a:xfrm>
          <a:prstGeom prst="rect">
            <a:avLst/>
          </a:prstGeom>
          <a:noFill/>
          <a:ln>
            <a:noFill/>
          </a:ln>
          <a:effectLst/>
        </p:spPr>
      </p:pic>
      <p:pic>
        <p:nvPicPr>
          <p:cNvPr id="18" name="Picture 17"/>
          <p:cNvPicPr/>
          <p:nvPr/>
        </p:nvPicPr>
        <p:blipFill>
          <a:blip r:embed="rId7" cstate="print">
            <a:extLst>
              <a:ext uri="{BEBA8EAE-BF5A-486C-A8C5-ECC9F3942E4B}">
                <a14:imgProps xmlns:a14="http://schemas.microsoft.com/office/drawing/2010/main">
                  <a14:imgLayer r:embed="rId8">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4208255" y="3258453"/>
            <a:ext cx="2814627" cy="2618819"/>
          </a:xfrm>
          <a:prstGeom prst="rect">
            <a:avLst/>
          </a:prstGeom>
          <a:noFill/>
          <a:ln>
            <a:noFill/>
          </a:ln>
          <a:effectLst/>
        </p:spPr>
      </p:pic>
    </p:spTree>
    <p:extLst>
      <p:ext uri="{BB962C8B-B14F-4D97-AF65-F5344CB8AC3E}">
        <p14:creationId xmlns:p14="http://schemas.microsoft.com/office/powerpoint/2010/main" val="22572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4" name="Google Shape;1434;p30"/>
          <p:cNvSpPr/>
          <p:nvPr/>
        </p:nvSpPr>
        <p:spPr>
          <a:xfrm rot="-8603968">
            <a:off x="1624155" y="5127009"/>
            <a:ext cx="1395677"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6" y="-18735"/>
            <a:ext cx="404657" cy="241112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7" y="5555366"/>
            <a:ext cx="404651"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9" name="Google Shape;1449;p30"/>
          <p:cNvGrpSpPr/>
          <p:nvPr/>
        </p:nvGrpSpPr>
        <p:grpSpPr>
          <a:xfrm rot="-616622">
            <a:off x="4252775" y="1345518"/>
            <a:ext cx="1080711" cy="1733071"/>
            <a:chOff x="3368409" y="1154615"/>
            <a:chExt cx="994364" cy="1195950"/>
          </a:xfrm>
        </p:grpSpPr>
        <p:sp>
          <p:nvSpPr>
            <p:cNvPr id="1450" name="Google Shape;1450;p30"/>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0"/>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0"/>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0"/>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0"/>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0"/>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0"/>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0"/>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0"/>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0"/>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0"/>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0"/>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0"/>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0"/>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0"/>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0"/>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0"/>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0"/>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0"/>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0"/>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0"/>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0"/>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0"/>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0"/>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0"/>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0"/>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0"/>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0"/>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0"/>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0"/>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0"/>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0"/>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2" name="Google Shape;1482;p30"/>
          <p:cNvGrpSpPr/>
          <p:nvPr/>
        </p:nvGrpSpPr>
        <p:grpSpPr>
          <a:xfrm rot="407631">
            <a:off x="7522560" y="5078114"/>
            <a:ext cx="1238351" cy="1447495"/>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3149759"/>
            <a:ext cx="2022274" cy="438728"/>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 name="Google Shape;588;p23"/>
          <p:cNvGrpSpPr/>
          <p:nvPr/>
        </p:nvGrpSpPr>
        <p:grpSpPr>
          <a:xfrm>
            <a:off x="2494101" y="289395"/>
            <a:ext cx="630937" cy="773965"/>
            <a:chOff x="1327725" y="574025"/>
            <a:chExt cx="2215064" cy="1893151"/>
          </a:xfrm>
        </p:grpSpPr>
        <p:sp>
          <p:nvSpPr>
            <p:cNvPr id="116"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3" name="Picture 132"/>
          <p:cNvPicPr>
            <a:picLocks noChangeAspect="1"/>
          </p:cNvPicPr>
          <p:nvPr/>
        </p:nvPicPr>
        <p:blipFill>
          <a:blip r:embed="rId5"/>
          <a:stretch>
            <a:fillRect/>
          </a:stretch>
        </p:blipFill>
        <p:spPr>
          <a:xfrm>
            <a:off x="1471221" y="2477929"/>
            <a:ext cx="664522" cy="942929"/>
          </a:xfrm>
          <a:prstGeom prst="rect">
            <a:avLst/>
          </a:prstGeom>
        </p:spPr>
      </p:pic>
      <p:pic>
        <p:nvPicPr>
          <p:cNvPr id="2" name="8914889194757163378">
            <a:hlinkClick r:id="" action="ppaction://media"/>
            <a:extLst>
              <a:ext uri="{FF2B5EF4-FFF2-40B4-BE49-F238E27FC236}">
                <a16:creationId xmlns:a16="http://schemas.microsoft.com/office/drawing/2014/main" id="{00ACA145-3864-4195-BAD4-C3991C7530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9850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2563708-0776-4076-A940-BF5C7287EF01}"/>
              </a:ext>
            </a:extLst>
          </p:cNvPr>
          <p:cNvSpPr txBox="1"/>
          <p:nvPr/>
        </p:nvSpPr>
        <p:spPr>
          <a:xfrm>
            <a:off x="351614" y="1130745"/>
            <a:ext cx="8792386" cy="132933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47847520-FB81-4AF5-A287-C46AD6DAE8D9}"/>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838543" y="4101550"/>
            <a:ext cx="3539938" cy="2346512"/>
          </a:xfrm>
          <a:prstGeom prst="rect">
            <a:avLst/>
          </a:prstGeom>
        </p:spPr>
      </p:pic>
      <p:pic>
        <p:nvPicPr>
          <p:cNvPr id="23" name="Picture 22">
            <a:extLst>
              <a:ext uri="{FF2B5EF4-FFF2-40B4-BE49-F238E27FC236}">
                <a16:creationId xmlns:a16="http://schemas.microsoft.com/office/drawing/2014/main" id="{588C63C8-7F24-48E1-974E-3174EE6FC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459" y="5136717"/>
            <a:ext cx="3654299" cy="1902373"/>
          </a:xfrm>
          <a:prstGeom prst="rect">
            <a:avLst/>
          </a:prstGeom>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25" name="Picture 24" descr="sunflowers_wave_hb"/>
          <p:cNvPicPr/>
          <p:nvPr/>
        </p:nvPicPr>
        <p:blipFill>
          <a:blip r:embed="rId10"/>
          <a:srcRect/>
          <a:stretch>
            <a:fillRect/>
          </a:stretch>
        </p:blipFill>
        <p:spPr bwMode="auto">
          <a:xfrm rot="-3062172">
            <a:off x="2281372" y="5483128"/>
            <a:ext cx="1285213" cy="1389445"/>
          </a:xfrm>
          <a:prstGeom prst="rect">
            <a:avLst/>
          </a:prstGeom>
          <a:noFill/>
          <a:ln w="9525">
            <a:noFill/>
            <a:miter lim="800000"/>
            <a:headEnd/>
            <a:tailEnd/>
          </a:ln>
        </p:spPr>
      </p:pic>
      <p:pic>
        <p:nvPicPr>
          <p:cNvPr id="26" name="Picture 25" descr="sunflowers_wave_hb"/>
          <p:cNvPicPr/>
          <p:nvPr/>
        </p:nvPicPr>
        <p:blipFill>
          <a:blip r:embed="rId10"/>
          <a:srcRect/>
          <a:stretch>
            <a:fillRect/>
          </a:stretch>
        </p:blipFill>
        <p:spPr bwMode="auto">
          <a:xfrm rot="-3062172">
            <a:off x="3496901" y="5563391"/>
            <a:ext cx="1246505" cy="1309370"/>
          </a:xfrm>
          <a:prstGeom prst="rect">
            <a:avLst/>
          </a:prstGeom>
          <a:noFill/>
          <a:ln w="9525">
            <a:noFill/>
            <a:miter lim="800000"/>
            <a:headEnd/>
            <a:tailEnd/>
          </a:ln>
        </p:spPr>
      </p:pic>
      <p:pic>
        <p:nvPicPr>
          <p:cNvPr id="27" name="Picture 26" descr="sunflowers_wave_hb"/>
          <p:cNvPicPr/>
          <p:nvPr/>
        </p:nvPicPr>
        <p:blipFill>
          <a:blip r:embed="rId10"/>
          <a:srcRect/>
          <a:stretch>
            <a:fillRect/>
          </a:stretch>
        </p:blipFill>
        <p:spPr bwMode="auto">
          <a:xfrm rot="-3062172">
            <a:off x="4705698" y="5610474"/>
            <a:ext cx="1246505" cy="1309370"/>
          </a:xfrm>
          <a:prstGeom prst="rect">
            <a:avLst/>
          </a:prstGeom>
          <a:noFill/>
          <a:ln w="9525">
            <a:noFill/>
            <a:miter lim="800000"/>
            <a:headEnd/>
            <a:tailEnd/>
          </a:ln>
        </p:spPr>
      </p:pic>
      <p:pic>
        <p:nvPicPr>
          <p:cNvPr id="28" name="Picture 27" descr="sunflowers_wave_hb"/>
          <p:cNvPicPr/>
          <p:nvPr/>
        </p:nvPicPr>
        <p:blipFill>
          <a:blip r:embed="rId10"/>
          <a:srcRect/>
          <a:stretch>
            <a:fillRect/>
          </a:stretch>
        </p:blipFill>
        <p:spPr bwMode="auto">
          <a:xfrm rot="-3062172">
            <a:off x="5820954" y="5500682"/>
            <a:ext cx="1246505" cy="1309370"/>
          </a:xfrm>
          <a:prstGeom prst="rect">
            <a:avLst/>
          </a:prstGeom>
          <a:noFill/>
          <a:ln w="9525">
            <a:noFill/>
            <a:miter lim="800000"/>
            <a:headEnd/>
            <a:tailEnd/>
          </a:ln>
        </p:spPr>
      </p:pic>
    </p:spTree>
    <p:extLst>
      <p:ext uri="{BB962C8B-B14F-4D97-AF65-F5344CB8AC3E}">
        <p14:creationId xmlns:p14="http://schemas.microsoft.com/office/powerpoint/2010/main" val="1144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16"/>
            <a:ext cx="9144000" cy="6912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563708-0776-4076-A940-BF5C7287EF01}"/>
              </a:ext>
            </a:extLst>
          </p:cNvPr>
          <p:cNvSpPr txBox="1"/>
          <p:nvPr/>
        </p:nvSpPr>
        <p:spPr>
          <a:xfrm>
            <a:off x="-108520" y="566678"/>
            <a:ext cx="8792386" cy="754694"/>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3200" kern="100">
                <a:latin typeface="Atm"/>
                <a:ea typeface="Calibri" panose="020F0502020204030204" pitchFamily="34" charset="0"/>
                <a:cs typeface="Times New Roman" panose="02020603050405020304" pitchFamily="18" charset="0"/>
              </a:rPr>
              <a:t>Thứ </a:t>
            </a:r>
            <a:r>
              <a:rPr lang="en-US" sz="3200" kern="100">
                <a:latin typeface="Atm"/>
                <a:ea typeface="Calibri" panose="020F0502020204030204" pitchFamily="34" charset="0"/>
                <a:cs typeface="Times New Roman" panose="02020603050405020304" pitchFamily="18" charset="0"/>
              </a:rPr>
              <a:t>Năm </a:t>
            </a:r>
            <a:r>
              <a:rPr lang="vi-VN" sz="3200" kern="100">
                <a:latin typeface="Atm"/>
                <a:ea typeface="Calibri" panose="020F0502020204030204" pitchFamily="34" charset="0"/>
                <a:cs typeface="Times New Roman" panose="02020603050405020304" pitchFamily="18" charset="0"/>
              </a:rPr>
              <a:t>ngày</a:t>
            </a:r>
            <a:r>
              <a:rPr lang="en-US" sz="3200" kern="100">
                <a:latin typeface="Atm"/>
                <a:ea typeface="Calibri" panose="020F0502020204030204" pitchFamily="34" charset="0"/>
                <a:cs typeface="Times New Roman" panose="02020603050405020304" pitchFamily="18" charset="0"/>
              </a:rPr>
              <a:t> 7 </a:t>
            </a:r>
            <a:r>
              <a:rPr lang="vi-VN" sz="3200" kern="100">
                <a:latin typeface="Atm"/>
                <a:ea typeface="Calibri" panose="020F0502020204030204" pitchFamily="34" charset="0"/>
                <a:cs typeface="Times New Roman" panose="02020603050405020304" pitchFamily="18" charset="0"/>
              </a:rPr>
              <a:t>tháng </a:t>
            </a:r>
            <a:r>
              <a:rPr lang="en-US" sz="3200" kern="100">
                <a:latin typeface="Atm"/>
                <a:ea typeface="Calibri" panose="020F0502020204030204" pitchFamily="34" charset="0"/>
                <a:cs typeface="Times New Roman" panose="02020603050405020304" pitchFamily="18" charset="0"/>
              </a:rPr>
              <a:t>11 </a:t>
            </a:r>
            <a:r>
              <a:rPr lang="vi-VN" sz="3200" kern="100">
                <a:latin typeface="Atm"/>
                <a:ea typeface="Calibri" panose="020F0502020204030204" pitchFamily="34" charset="0"/>
                <a:cs typeface="Times New Roman" panose="02020603050405020304" pitchFamily="18" charset="0"/>
              </a:rPr>
              <a:t>năm</a:t>
            </a:r>
            <a:r>
              <a:rPr lang="en-US" sz="3200" kern="100">
                <a:latin typeface="Atm"/>
                <a:ea typeface="Calibri" panose="020F0502020204030204" pitchFamily="34" charset="0"/>
                <a:cs typeface="Times New Roman" panose="02020603050405020304" pitchFamily="18" charset="0"/>
              </a:rPr>
              <a:t> 2024</a:t>
            </a:r>
            <a:endParaRPr lang="en-US" sz="3200" kern="100" dirty="0">
              <a:effectLst/>
              <a:latin typeface="Atm"/>
              <a:ea typeface="Calibri" panose="020F0502020204030204" pitchFamily="34" charset="0"/>
              <a:cs typeface="Times New Roman" panose="02020603050405020304" pitchFamily="18" charset="0"/>
            </a:endParaRPr>
          </a:p>
        </p:txBody>
      </p:sp>
      <p:pic>
        <p:nvPicPr>
          <p:cNvPr id="11" name="Picture 10"/>
          <p:cNvPicPr/>
          <p:nvPr/>
        </p:nvPicPr>
        <p:blipFill>
          <a:blip r:embed="rId6"/>
          <a:stretch>
            <a:fillRect/>
          </a:stretch>
        </p:blipFill>
        <p:spPr>
          <a:xfrm flipH="1">
            <a:off x="-1" y="3429000"/>
            <a:ext cx="1948617" cy="3497450"/>
          </a:xfrm>
          <a:prstGeom prst="rect">
            <a:avLst/>
          </a:prstGeom>
        </p:spPr>
      </p:pic>
      <p:sp>
        <p:nvSpPr>
          <p:cNvPr id="12" name="TextBox 11">
            <a:extLst>
              <a:ext uri="{FF2B5EF4-FFF2-40B4-BE49-F238E27FC236}">
                <a16:creationId xmlns:a16="http://schemas.microsoft.com/office/drawing/2014/main" id="{42563708-0776-4076-A940-BF5C7287EF01}"/>
              </a:ext>
            </a:extLst>
          </p:cNvPr>
          <p:cNvSpPr txBox="1"/>
          <p:nvPr/>
        </p:nvSpPr>
        <p:spPr>
          <a:xfrm>
            <a:off x="525133" y="1326586"/>
            <a:ext cx="7848873" cy="176080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kern="100">
                <a:solidFill>
                  <a:srgbClr val="FF0000"/>
                </a:solidFill>
                <a:latin typeface="Atm"/>
                <a:ea typeface="Calibri" panose="020F0502020204030204" pitchFamily="34" charset="0"/>
                <a:cs typeface="Times New Roman" panose="02020603050405020304" pitchFamily="18" charset="0"/>
              </a:rPr>
              <a:t>Luyện từ và câu</a:t>
            </a:r>
          </a:p>
          <a:p>
            <a:pPr marL="180340" marR="0" algn="ctr">
              <a:lnSpc>
                <a:spcPct val="150000"/>
              </a:lnSpc>
              <a:spcBef>
                <a:spcPts val="0"/>
              </a:spcBef>
              <a:spcAft>
                <a:spcPts val="0"/>
              </a:spcAft>
              <a:tabLst>
                <a:tab pos="270510" algn="l"/>
              </a:tabLst>
            </a:pPr>
            <a:r>
              <a:rPr lang="vi-VN" sz="3600" kern="100">
                <a:solidFill>
                  <a:srgbClr val="FF0000"/>
                </a:solidFill>
                <a:effectLst/>
                <a:latin typeface="Atm"/>
                <a:ea typeface="Calibri" panose="020F0502020204030204" pitchFamily="34" charset="0"/>
                <a:cs typeface="Times New Roman" panose="02020603050405020304" pitchFamily="18" charset="0"/>
              </a:rPr>
              <a:t>Mở rộng vốn từ: Sách và thư viện</a:t>
            </a:r>
            <a:endParaRPr lang="en-US" sz="3600" kern="100" dirty="0">
              <a:solidFill>
                <a:srgbClr val="FF0000"/>
              </a:solidFill>
              <a:effectLst/>
              <a:latin typeface="At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4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4654"/>
          <a:stretch/>
        </p:blipFill>
        <p:spPr bwMode="auto">
          <a:xfrm>
            <a:off x="-6020" y="1812097"/>
            <a:ext cx="9088635" cy="27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28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428130" y="861349"/>
            <a:ext cx="8252834"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latin typeface="Times New Roman" panose="02020603050405020304" pitchFamily="18" charset="0"/>
                <a:ea typeface="Calibri" panose="020F0502020204030204" pitchFamily="34" charset="0"/>
                <a:cs typeface="Times New Roman" panose="02020603050405020304" pitchFamily="18" charset="0"/>
              </a:rPr>
              <a:t>THẢO LUẬN </a:t>
            </a:r>
          </a:p>
          <a:p>
            <a:pPr marL="180340" marR="0" algn="ctr">
              <a:spcBef>
                <a:spcPts val="0"/>
              </a:spcBef>
              <a:spcAft>
                <a:spcPts val="0"/>
              </a:spcAft>
              <a:tabLst>
                <a:tab pos="270510" algn="l"/>
              </a:tabLst>
            </a:pPr>
            <a:r>
              <a:rPr lang="vi-VN" sz="3600" b="1" kern="0">
                <a:latin typeface="Times New Roman" panose="02020603050405020304" pitchFamily="18" charset="0"/>
                <a:ea typeface="Calibri" panose="020F0502020204030204" pitchFamily="34" charset="0"/>
                <a:cs typeface="Times New Roman" panose="02020603050405020304" pitchFamily="18" charset="0"/>
              </a:rPr>
              <a:t>NHÓM 2</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563708-0776-4076-A940-BF5C7287EF01}"/>
              </a:ext>
            </a:extLst>
          </p:cNvPr>
          <p:cNvSpPr txBox="1"/>
          <p:nvPr/>
        </p:nvSpPr>
        <p:spPr>
          <a:xfrm>
            <a:off x="1259632" y="2708920"/>
            <a:ext cx="7488832" cy="2334293"/>
          </a:xfrm>
          <a:prstGeom prst="rect">
            <a:avLst/>
          </a:prstGeom>
          <a:noFill/>
        </p:spPr>
        <p:txBody>
          <a:bodyPr wrap="square">
            <a:spAutoFit/>
          </a:bodyPr>
          <a:lstStyle/>
          <a:p>
            <a:pPr marL="180340" marR="0">
              <a:spcBef>
                <a:spcPts val="0"/>
              </a:spcBef>
              <a:spcAft>
                <a:spcPts val="0"/>
              </a:spcAft>
              <a:tabLst>
                <a:tab pos="270510" algn="l"/>
              </a:tabLst>
            </a:pPr>
            <a:r>
              <a:rPr lang="vi-VN" sz="2400" b="1" kern="0">
                <a:effectLst/>
                <a:latin typeface="+mj-lt"/>
                <a:ea typeface="Times New Roman" panose="02020603050405020304" pitchFamily="18" charset="0"/>
                <a:cs typeface="Times New Roman" panose="02020603050405020304" pitchFamily="18" charset="0"/>
              </a:rPr>
              <a:t>	a.</a:t>
            </a:r>
            <a:r>
              <a:rPr lang="en-US" sz="2400" b="1" kern="0">
                <a:effectLst/>
                <a:latin typeface="+mj-lt"/>
                <a:ea typeface="Times New Roman" panose="02020603050405020304" pitchFamily="18" charset="0"/>
                <a:cs typeface="Times New Roman" panose="02020603050405020304" pitchFamily="18" charset="0"/>
              </a:rPr>
              <a:t> </a:t>
            </a:r>
            <a:r>
              <a:rPr lang="vi-VN" sz="2400" b="1" kern="0">
                <a:solidFill>
                  <a:srgbClr val="FF0000"/>
                </a:solidFill>
                <a:effectLst/>
                <a:latin typeface="+mj-lt"/>
                <a:ea typeface="Times New Roman" panose="02020603050405020304" pitchFamily="18" charset="0"/>
                <a:cs typeface="Times New Roman" panose="02020603050405020304" pitchFamily="18" charset="0"/>
              </a:rPr>
              <a:t>Truyện</a:t>
            </a:r>
            <a:r>
              <a:rPr lang="vi-VN" sz="2400" b="1" kern="0">
                <a:effectLst/>
                <a:latin typeface="+mj-lt"/>
                <a:ea typeface="Times New Roman" panose="02020603050405020304" pitchFamily="18" charset="0"/>
                <a:cs typeface="Times New Roman" panose="02020603050405020304" pitchFamily="18" charset="0"/>
              </a:rPr>
              <a:t>: Dế Mèn phiêu lưu ký, nghìn lẻ một đêm</a:t>
            </a:r>
          </a:p>
          <a:p>
            <a:pPr marL="180340" marR="0">
              <a:lnSpc>
                <a:spcPct val="130000"/>
              </a:lnSpc>
              <a:spcBef>
                <a:spcPts val="0"/>
              </a:spcBef>
              <a:spcAft>
                <a:spcPts val="0"/>
              </a:spcAft>
              <a:tabLst>
                <a:tab pos="270510" algn="l"/>
              </a:tabLst>
            </a:pPr>
            <a:r>
              <a:rPr lang="vi-VN" sz="2400" b="1" kern="0">
                <a:effectLst/>
                <a:latin typeface="+mj-lt"/>
                <a:ea typeface="Times New Roman" panose="02020603050405020304" pitchFamily="18" charset="0"/>
                <a:cs typeface="Times New Roman" panose="02020603050405020304" pitchFamily="18" charset="0"/>
              </a:rPr>
              <a:t>	b. </a:t>
            </a:r>
            <a:r>
              <a:rPr lang="vi-VN" sz="2400" b="1" kern="0">
                <a:solidFill>
                  <a:srgbClr val="FF0000"/>
                </a:solidFill>
                <a:effectLst/>
                <a:latin typeface="+mj-lt"/>
                <a:ea typeface="Times New Roman" panose="02020603050405020304" pitchFamily="18" charset="0"/>
                <a:cs typeface="Times New Roman" panose="02020603050405020304" pitchFamily="18" charset="0"/>
              </a:rPr>
              <a:t>Thơ: </a:t>
            </a:r>
            <a:r>
              <a:rPr lang="vi-VN" sz="2400" b="1" kern="0">
                <a:effectLst/>
                <a:latin typeface="+mj-lt"/>
                <a:ea typeface="Times New Roman" panose="02020603050405020304" pitchFamily="18" charset="0"/>
                <a:cs typeface="Times New Roman" panose="02020603050405020304" pitchFamily="18" charset="0"/>
              </a:rPr>
              <a:t>Đất nước, Truyện Kiều</a:t>
            </a:r>
          </a:p>
          <a:p>
            <a:pPr marL="180340" marR="0">
              <a:lnSpc>
                <a:spcPct val="130000"/>
              </a:lnSpc>
              <a:spcBef>
                <a:spcPts val="0"/>
              </a:spcBef>
              <a:spcAft>
                <a:spcPts val="0"/>
              </a:spcAft>
              <a:tabLst>
                <a:tab pos="270510" algn="l"/>
              </a:tabLst>
            </a:pPr>
            <a:r>
              <a:rPr lang="vi-VN" sz="2400" b="1" kern="0">
                <a:effectLst/>
                <a:latin typeface="+mj-lt"/>
                <a:ea typeface="Times New Roman" panose="02020603050405020304" pitchFamily="18" charset="0"/>
                <a:cs typeface="Times New Roman" panose="02020603050405020304" pitchFamily="18" charset="0"/>
              </a:rPr>
              <a:t>	c. </a:t>
            </a:r>
            <a:r>
              <a:rPr lang="vi-VN" sz="2400" b="1" kern="0">
                <a:solidFill>
                  <a:srgbClr val="FF0000"/>
                </a:solidFill>
                <a:effectLst/>
                <a:latin typeface="+mj-lt"/>
                <a:ea typeface="Times New Roman" panose="02020603050405020304" pitchFamily="18" charset="0"/>
                <a:cs typeface="Times New Roman" panose="02020603050405020304" pitchFamily="18" charset="0"/>
              </a:rPr>
              <a:t>Sách giáo khoa</a:t>
            </a:r>
            <a:r>
              <a:rPr lang="vi-VN" sz="2400" b="1" kern="0">
                <a:effectLst/>
                <a:latin typeface="+mj-lt"/>
                <a:ea typeface="Times New Roman" panose="02020603050405020304" pitchFamily="18" charset="0"/>
                <a:cs typeface="Times New Roman" panose="02020603050405020304" pitchFamily="18" charset="0"/>
              </a:rPr>
              <a:t>: Toán, Tiếng Việt lớp 3</a:t>
            </a:r>
          </a:p>
          <a:p>
            <a:pPr marL="180340" marR="0">
              <a:lnSpc>
                <a:spcPct val="130000"/>
              </a:lnSpc>
              <a:spcBef>
                <a:spcPts val="0"/>
              </a:spcBef>
              <a:spcAft>
                <a:spcPts val="0"/>
              </a:spcAft>
              <a:tabLst>
                <a:tab pos="270510" algn="l"/>
              </a:tabLst>
            </a:pPr>
            <a:r>
              <a:rPr lang="vi-VN" sz="2400" b="1" kern="0">
                <a:effectLst/>
                <a:latin typeface="+mj-lt"/>
                <a:ea typeface="Times New Roman" panose="02020603050405020304" pitchFamily="18" charset="0"/>
                <a:cs typeface="Times New Roman" panose="02020603050405020304" pitchFamily="18" charset="0"/>
              </a:rPr>
              <a:t>	d. </a:t>
            </a:r>
            <a:r>
              <a:rPr lang="vi-VN" sz="2400" b="1" kern="0">
                <a:solidFill>
                  <a:srgbClr val="FF0000"/>
                </a:solidFill>
                <a:effectLst/>
                <a:latin typeface="+mj-lt"/>
                <a:ea typeface="Times New Roman" panose="02020603050405020304" pitchFamily="18" charset="0"/>
                <a:cs typeface="Times New Roman" panose="02020603050405020304" pitchFamily="18" charset="0"/>
              </a:rPr>
              <a:t>Sách phổ biến kiến thức</a:t>
            </a:r>
            <a:r>
              <a:rPr lang="vi-VN" sz="2400" b="1" kern="0">
                <a:effectLst/>
                <a:latin typeface="+mj-lt"/>
                <a:ea typeface="Times New Roman" panose="02020603050405020304" pitchFamily="18" charset="0"/>
                <a:cs typeface="Times New Roman" panose="02020603050405020304" pitchFamily="18" charset="0"/>
              </a:rPr>
              <a:t>: Nhà giả Kim, Hạt giống tâm hồn</a:t>
            </a:r>
            <a:r>
              <a:rPr lang="en-US" sz="2400" b="1" kern="0">
                <a:effectLst/>
                <a:latin typeface="+mj-lt"/>
                <a:ea typeface="Times New Roman" panose="02020603050405020304" pitchFamily="18" charset="0"/>
                <a:cs typeface="Times New Roman" panose="02020603050405020304" pitchFamily="18" charset="0"/>
              </a:rPr>
              <a:t>, 1 vạn câu hỏi vì sao?</a:t>
            </a:r>
            <a:endParaRPr lang="vi-VN" sz="2400" b="1" kern="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58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grpSp>
        <p:nvGrpSpPr>
          <p:cNvPr id="2" name="Group 1"/>
          <p:cNvGrpSpPr/>
          <p:nvPr/>
        </p:nvGrpSpPr>
        <p:grpSpPr>
          <a:xfrm>
            <a:off x="0" y="1134722"/>
            <a:ext cx="9143999" cy="5051969"/>
            <a:chOff x="0" y="1134722"/>
            <a:chExt cx="9143999" cy="5051969"/>
          </a:xfrm>
        </p:grpSpPr>
        <p:pic>
          <p:nvPicPr>
            <p:cNvPr id="3075"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536" l="0" r="100000"/>
                      </a14:imgEffect>
                    </a14:imgLayer>
                  </a14:imgProps>
                </a:ext>
                <a:ext uri="{28A0092B-C50C-407E-A947-70E740481C1C}">
                  <a14:useLocalDpi xmlns:a14="http://schemas.microsoft.com/office/drawing/2010/main" val="0"/>
                </a:ext>
              </a:extLst>
            </a:blip>
            <a:srcRect/>
            <a:stretch>
              <a:fillRect/>
            </a:stretch>
          </p:blipFill>
          <p:spPr bwMode="auto">
            <a:xfrm>
              <a:off x="0" y="1134722"/>
              <a:ext cx="9143999" cy="505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42563708-0776-4076-A940-BF5C7287EF01}"/>
                </a:ext>
              </a:extLst>
            </p:cNvPr>
            <p:cNvSpPr txBox="1"/>
            <p:nvPr/>
          </p:nvSpPr>
          <p:spPr>
            <a:xfrm>
              <a:off x="0" y="1134722"/>
              <a:ext cx="9036496" cy="646331"/>
            </a:xfrm>
            <a:prstGeom prst="rect">
              <a:avLst/>
            </a:prstGeom>
            <a:solidFill>
              <a:schemeClr val="bg1"/>
            </a:solidFill>
          </p:spPr>
          <p:txBody>
            <a:bodyPr wrap="square">
              <a:spAutoFit/>
            </a:bodyPr>
            <a:lstStyle/>
            <a:p>
              <a:pPr marL="180340" marR="0" algn="ctr">
                <a:spcBef>
                  <a:spcPts val="0"/>
                </a:spcBef>
                <a:spcAft>
                  <a:spcPts val="0"/>
                </a:spcAft>
                <a:tabLst>
                  <a:tab pos="270510" algn="l"/>
                </a:tabLst>
              </a:pPr>
              <a:r>
                <a:rPr lang="vi-VN" sz="3600" b="1" kern="0">
                  <a:solidFill>
                    <a:srgbClr val="0070C0"/>
                  </a:solidFill>
                  <a:latin typeface="Atm"/>
                  <a:ea typeface="Times New Roman" panose="02020603050405020304" pitchFamily="18" charset="0"/>
                  <a:cs typeface="Times New Roman" panose="02020603050405020304" pitchFamily="18" charset="0"/>
                </a:rPr>
                <a:t>Xếp các từ sau vào nhóm từ thích hợp</a:t>
              </a:r>
              <a:endParaRPr lang="vi-VN" sz="3600" b="1" kern="0">
                <a:solidFill>
                  <a:srgbClr val="0070C0"/>
                </a:solidFill>
                <a:effectLst/>
                <a:latin typeface="Atm"/>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16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2555776" y="836712"/>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latin typeface="Times New Roman" panose="02020603050405020304" pitchFamily="18" charset="0"/>
                <a:ea typeface="Calibri" panose="020F0502020204030204" pitchFamily="34" charset="0"/>
                <a:cs typeface="Times New Roman" panose="02020603050405020304" pitchFamily="18" charset="0"/>
              </a:rPr>
              <a:t>Hoạt động của thư viện</a:t>
            </a:r>
          </a:p>
        </p:txBody>
      </p:sp>
      <p:sp>
        <p:nvSpPr>
          <p:cNvPr id="6" name="TextBox 5">
            <a:extLst>
              <a:ext uri="{FF2B5EF4-FFF2-40B4-BE49-F238E27FC236}">
                <a16:creationId xmlns:a16="http://schemas.microsoft.com/office/drawing/2014/main" id="{42563708-0776-4076-A940-BF5C7287EF01}"/>
              </a:ext>
            </a:extLst>
          </p:cNvPr>
          <p:cNvSpPr txBox="1"/>
          <p:nvPr/>
        </p:nvSpPr>
        <p:spPr>
          <a:xfrm>
            <a:off x="1131699" y="2780928"/>
            <a:ext cx="6845696" cy="2800767"/>
          </a:xfrm>
          <a:prstGeom prst="rect">
            <a:avLst/>
          </a:prstGeom>
          <a:noFill/>
        </p:spPr>
        <p:txBody>
          <a:bodyPr wrap="square">
            <a:spAutoFit/>
          </a:bodyPr>
          <a:lstStyle/>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Trưng bày sách, giới thiệu sách, bảo quản sách, phân loại sách, cho mượn sách.</a:t>
            </a:r>
            <a:endParaRPr lang="vi-VN" sz="4400" b="1" ker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362</Words>
  <Application>Microsoft Office PowerPoint</Application>
  <PresentationFormat>On-screen Show (4:3)</PresentationFormat>
  <Paragraphs>32</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Atm</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Lương Quốc Phương</cp:lastModifiedBy>
  <cp:revision>18</cp:revision>
  <dcterms:created xsi:type="dcterms:W3CDTF">2023-08-28T21:16:22Z</dcterms:created>
  <dcterms:modified xsi:type="dcterms:W3CDTF">2024-11-09T15:04:56Z</dcterms:modified>
</cp:coreProperties>
</file>