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media/image10.jpg" ContentType="image/jpeg"/>
  <Override PartName="/ppt/tags/tag1.xml" ContentType="application/vnd.openxmlformats-officedocument.presentationml.tags+xml"/>
  <Override PartName="/ppt/media/image12.jpg" ContentType="image/jpeg"/>
  <Override PartName="/ppt/media/image13.jpg" ContentType="image/jpeg"/>
  <Override PartName="/ppt/tags/tag2.xml" ContentType="application/vnd.openxmlformats-officedocument.presentationml.tags+xml"/>
  <Override PartName="/ppt/media/image14.jpg" ContentType="image/jpeg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20"/>
  </p:notesMasterIdLst>
  <p:sldIdLst>
    <p:sldId id="306" r:id="rId3"/>
    <p:sldId id="258" r:id="rId4"/>
    <p:sldId id="307" r:id="rId5"/>
    <p:sldId id="298" r:id="rId6"/>
    <p:sldId id="313" r:id="rId7"/>
    <p:sldId id="315" r:id="rId8"/>
    <p:sldId id="316" r:id="rId9"/>
    <p:sldId id="320" r:id="rId10"/>
    <p:sldId id="311" r:id="rId11"/>
    <p:sldId id="312" r:id="rId12"/>
    <p:sldId id="317" r:id="rId13"/>
    <p:sldId id="319" r:id="rId14"/>
    <p:sldId id="318" r:id="rId15"/>
    <p:sldId id="309" r:id="rId16"/>
    <p:sldId id="310" r:id="rId17"/>
    <p:sldId id="279" r:id="rId18"/>
    <p:sldId id="278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91" autoAdjust="0"/>
    <p:restoredTop sz="94660"/>
  </p:normalViewPr>
  <p:slideViewPr>
    <p:cSldViewPr>
      <p:cViewPr varScale="1">
        <p:scale>
          <a:sx n="42" d="100"/>
          <a:sy n="42" d="100"/>
        </p:scale>
        <p:origin x="69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7DA8AA-BAFD-4376-A9C1-E9BDB6E93D96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2CC24-33C2-42DD-9BC9-B5085DD15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593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98907-0FBB-4A43-9557-9E2B7778950C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47B29-3A32-4F90-B8DD-8960B5763B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98907-0FBB-4A43-9557-9E2B7778950C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47B29-3A32-4F90-B8DD-8960B5763B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98907-0FBB-4A43-9557-9E2B7778950C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47B29-3A32-4F90-B8DD-8960B5763B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DB98907-0FBB-4A43-9557-9E2B7778950C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0147B29-3A32-4F90-B8DD-8960B5763BA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DB98907-0FBB-4A43-9557-9E2B7778950C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0147B29-3A32-4F90-B8DD-8960B5763BA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DB98907-0FBB-4A43-9557-9E2B7778950C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0147B29-3A32-4F90-B8DD-8960B5763BA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98907-0FBB-4A43-9557-9E2B7778950C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47B29-3A32-4F90-B8DD-8960B5763BA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98907-0FBB-4A43-9557-9E2B7778950C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47B29-3A32-4F90-B8DD-8960B5763BA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DB98907-0FBB-4A43-9557-9E2B7778950C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0147B29-3A32-4F90-B8DD-8960B5763BA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98907-0FBB-4A43-9557-9E2B7778950C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47B29-3A32-4F90-B8DD-8960B5763B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DB98907-0FBB-4A43-9557-9E2B7778950C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0147B29-3A32-4F90-B8DD-8960B5763BA6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98907-0FBB-4A43-9557-9E2B7778950C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47B29-3A32-4F90-B8DD-8960B5763B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DB98907-0FBB-4A43-9557-9E2B7778950C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0147B29-3A32-4F90-B8DD-8960B5763BA6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98907-0FBB-4A43-9557-9E2B7778950C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47B29-3A32-4F90-B8DD-8960B5763B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98907-0FBB-4A43-9557-9E2B7778950C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47B29-3A32-4F90-B8DD-8960B5763B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98907-0FBB-4A43-9557-9E2B7778950C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47B29-3A32-4F90-B8DD-8960B5763B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98907-0FBB-4A43-9557-9E2B7778950C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47B29-3A32-4F90-B8DD-8960B5763B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98907-0FBB-4A43-9557-9E2B7778950C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47B29-3A32-4F90-B8DD-8960B5763B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98907-0FBB-4A43-9557-9E2B7778950C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47B29-3A32-4F90-B8DD-8960B5763B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98907-0FBB-4A43-9557-9E2B7778950C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47B29-3A32-4F90-B8DD-8960B5763B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98907-0FBB-4A43-9557-9E2B7778950C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47B29-3A32-4F90-B8DD-8960B5763B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98907-0FBB-4A43-9557-9E2B7778950C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47B29-3A32-4F90-B8DD-8960B5763B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B98907-0FBB-4A43-9557-9E2B7778950C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47B29-3A32-4F90-B8DD-8960B5763BA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DB98907-0FBB-4A43-9557-9E2B7778950C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0147B29-3A32-4F90-B8DD-8960B5763BA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 panose="05000000000000000000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 panose="05020102010507070707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 panose="05000000000000000000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 panose="05000000000000000000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 panose="05020102010507070707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 panose="05000000000000000000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3.jpeg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7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2" Type="http://schemas.openxmlformats.org/officeDocument/2006/relationships/tags" Target="../tags/tag4.xml"/><Relationship Id="rId1" Type="http://schemas.openxmlformats.org/officeDocument/2006/relationships/tags" Target="../tags/tag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tags" Target="../tags/tag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6.xml"/><Relationship Id="rId4" Type="http://schemas.openxmlformats.org/officeDocument/2006/relationships/hyperlink" Target="file:///C:\Users\Admin\Desktop\B&#224;i%20d&#7841;y%2020-11.H&#224;m%20s&#7889;\B&#224;i%20t&#7853;p%20c&#7911;ng%20c&#7889;.pptx#-1,1,PowerPoint Presentation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7.xml"/><Relationship Id="rId4" Type="http://schemas.openxmlformats.org/officeDocument/2006/relationships/slide" Target="slide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17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slideLayout" Target="../slideLayouts/slideLayout17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6" descr="Paper bag"/>
          <p:cNvSpPr>
            <a:spLocks noChangeArrowheads="1" noChangeShapeType="1" noTextEdit="1"/>
          </p:cNvSpPr>
          <p:nvPr/>
        </p:nvSpPr>
        <p:spPr bwMode="auto">
          <a:xfrm>
            <a:off x="414338" y="2201863"/>
            <a:ext cx="8229600" cy="37226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Nhiệt liệt chào mừng các thầy cô về dự giờ</a:t>
            </a:r>
          </a:p>
          <a:p>
            <a:pPr algn="ctr"/>
            <a:endParaRPr lang="en-US" sz="3600" kern="10">
              <a:ln w="9525">
                <a:solidFill>
                  <a:srgbClr val="008000"/>
                </a:solidFill>
                <a:round/>
                <a:headEnd/>
                <a:tailEnd/>
              </a:ln>
              <a:blipFill dpi="0" rotWithShape="0">
                <a:blip r:embed="rId3"/>
                <a:srcRect/>
                <a:tile tx="0" ty="0" sx="100000" sy="100000" flip="none" algn="tl"/>
              </a:blipFill>
              <a:effectLst>
                <a:outerShdw dist="563972" dir="14049741" sx="125000" sy="125000" algn="tl" rotWithShape="0">
                  <a:srgbClr val="C7DFD3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051" name="Object 12"/>
          <p:cNvGraphicFramePr>
            <a:graphicFrameLocks noChangeAspect="1"/>
          </p:cNvGraphicFramePr>
          <p:nvPr/>
        </p:nvGraphicFramePr>
        <p:xfrm>
          <a:off x="0" y="52388"/>
          <a:ext cx="2101850" cy="2611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" name="Clip" r:id="rId4" imgW="1278331" imgH="1273759" progId="MS_ClipArt_Gallery.2">
                  <p:embed/>
                </p:oleObj>
              </mc:Choice>
              <mc:Fallback>
                <p:oleObj name="Clip" r:id="rId4" imgW="1278331" imgH="1273759" progId="MS_ClipArt_Gallery.2">
                  <p:embed/>
                  <p:pic>
                    <p:nvPicPr>
                      <p:cNvPr id="2051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2388"/>
                        <a:ext cx="2101850" cy="2611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2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8013" y="52388"/>
            <a:ext cx="2163762" cy="2157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4051300"/>
            <a:ext cx="2771775" cy="273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27500"/>
            <a:ext cx="2743200" cy="273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7" descr="bird-08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6688" y="655638"/>
            <a:ext cx="131445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7" descr="bird-08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9513" y="4972050"/>
            <a:ext cx="131445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7" descr="bird-08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875" y="3995738"/>
            <a:ext cx="1354138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7" descr="bird-08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3963" y="4403725"/>
            <a:ext cx="131445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7" descr="bird-08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3338" y="1231900"/>
            <a:ext cx="131445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7" descr="bird-08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688" y="836613"/>
            <a:ext cx="131445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885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0313 0 C 0.06702 0.02176 0.24149 0.09352 0.38646 0.13056 C 0.53143 0.16759 0.77153 0.20324 0.87274 0.22222 " pathEditMode="relative" rAng="0" ptsTypes="aaa">
                                      <p:cBhvr>
                                        <p:cTn id="6" dur="1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472" y="1111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repeatCount="indefinite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0313 0 C 0.06702 0.02176 0.24149 0.09352 0.38646 0.13056 C 0.53143 0.16759 0.77153 0.20324 0.87274 0.22222 " pathEditMode="relative" rAng="0" ptsTypes="aaa">
                                      <p:cBhvr>
                                        <p:cTn id="8" dur="1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472" y="11111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repeatCount="indefinite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0313 0 C 0.06702 0.02176 0.24149 0.09352 0.38646 0.13056 C 0.53143 0.16759 0.77153 0.20324 0.87274 0.22222 " pathEditMode="relative" rAng="0" ptsTypes="aaa">
                                      <p:cBhvr>
                                        <p:cTn id="10" dur="1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472" y="11111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repeatCount="indefinite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0313 0 C 0.06702 0.02176 0.24149 0.09352 0.38646 0.13056 C 0.53143 0.16759 0.77153 0.20324 0.87274 0.22222 " pathEditMode="relative" rAng="0" ptsTypes="aaa">
                                      <p:cBhvr>
                                        <p:cTn id="12" dur="1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472" y="11111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repeatCount="indefinite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0312 3.7037E-7 C 0.06701 0.02176 0.24149 0.09352 0.38645 0.13056 C 0.53142 0.16759 0.77152 0.20324 0.87274 0.22222 " pathEditMode="relative" rAng="0" ptsTypes="AAA">
                                      <p:cBhvr>
                                        <p:cTn id="14" dur="1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472" y="11111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repeatCount="indefinite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0312 -7.40741E-7 C 0.06701 0.02176 0.24149 0.09352 0.38646 0.13056 C 0.53142 0.16759 0.77153 0.20324 0.87274 0.22222 " pathEditMode="relative" rAng="0" ptsTypes="AAA">
                                      <p:cBhvr>
                                        <p:cTn id="16" dur="1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472" y="11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4800" y="228600"/>
            <a:ext cx="9753600" cy="655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786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1000" y="381000"/>
            <a:ext cx="8305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i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i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u="sng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i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y</a:t>
            </a:r>
            <a:r>
              <a:rPr lang="vi-VN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phải là hàm số của x không? Nếu các giá trị tương ứng của hai đại lượng được cho trong bảng sau: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Group 149"/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90026067"/>
              </p:ext>
            </p:extLst>
          </p:nvPr>
        </p:nvGraphicFramePr>
        <p:xfrm>
          <a:off x="1066800" y="4419600"/>
          <a:ext cx="6369629" cy="1219200"/>
        </p:xfrm>
        <a:graphic>
          <a:graphicData uri="http://schemas.openxmlformats.org/drawingml/2006/table">
            <a:tbl>
              <a:tblPr/>
              <a:tblGrid>
                <a:gridCol w="7676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14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83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40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405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24051">
                  <a:extLst>
                    <a:ext uri="{9D8B030D-6E8A-4147-A177-3AD203B41FA5}">
                      <a16:colId xmlns:a16="http://schemas.microsoft.com/office/drawing/2014/main" val="2236457927"/>
                    </a:ext>
                  </a:extLst>
                </a:gridCol>
              </a:tblGrid>
              <a:tr h="6110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8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</a:rPr>
                        <a:t>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" name="Group 149"/>
          <p:cNvGraphicFramePr>
            <a:graphicFrameLocks noGrp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01602924"/>
              </p:ext>
            </p:extLst>
          </p:nvPr>
        </p:nvGraphicFramePr>
        <p:xfrm>
          <a:off x="1066799" y="2362200"/>
          <a:ext cx="6369629" cy="1219200"/>
        </p:xfrm>
        <a:graphic>
          <a:graphicData uri="http://schemas.openxmlformats.org/drawingml/2006/table">
            <a:tbl>
              <a:tblPr/>
              <a:tblGrid>
                <a:gridCol w="7676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14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83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40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405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24051">
                  <a:extLst>
                    <a:ext uri="{9D8B030D-6E8A-4147-A177-3AD203B41FA5}">
                      <a16:colId xmlns:a16="http://schemas.microsoft.com/office/drawing/2014/main" val="2236457927"/>
                    </a:ext>
                  </a:extLst>
                </a:gridCol>
              </a:tblGrid>
              <a:tr h="6110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kumimoji="0" 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81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</a:rPr>
                        <a:t>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endParaRPr kumimoji="0" 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  <a:endParaRPr kumimoji="0" 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  <a:endParaRPr kumimoji="0" 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endParaRPr kumimoji="0" 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28600" y="1950660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</a:rPr>
              <a:t>a)</a:t>
            </a:r>
            <a:endParaRPr lang="en-US" sz="3200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3911025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</a:rPr>
              <a:t>b</a:t>
            </a:r>
            <a:r>
              <a:rPr lang="en-US" sz="3200" dirty="0" smtClean="0">
                <a:solidFill>
                  <a:srgbClr val="002060"/>
                </a:solidFill>
              </a:rPr>
              <a:t>)</a:t>
            </a:r>
            <a:endParaRPr lang="en-US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3842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6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349827" y="228600"/>
            <a:ext cx="205740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i="0" u="sng" dirty="0" err="1" smtClean="0">
                <a:solidFill>
                  <a:srgbClr val="FF0000"/>
                </a:solidFill>
              </a:rPr>
              <a:t>Chú</a:t>
            </a:r>
            <a:r>
              <a:rPr lang="en-US" sz="3600" b="1" i="0" u="sng" dirty="0" smtClean="0">
                <a:solidFill>
                  <a:srgbClr val="FF0000"/>
                </a:solidFill>
              </a:rPr>
              <a:t> ý</a:t>
            </a:r>
            <a:endParaRPr lang="en-US" sz="4000" b="1" i="0" u="sng" dirty="0">
              <a:solidFill>
                <a:srgbClr val="FF0000"/>
              </a:solidFill>
            </a:endParaRPr>
          </a:p>
        </p:txBody>
      </p:sp>
      <p:sp>
        <p:nvSpPr>
          <p:cNvPr id="5" name="Text Box 44"/>
          <p:cNvSpPr txBox="1">
            <a:spLocks noChangeArrowheads="1"/>
          </p:cNvSpPr>
          <p:nvPr/>
        </p:nvSpPr>
        <p:spPr bwMode="auto">
          <a:xfrm>
            <a:off x="228600" y="1219200"/>
            <a:ext cx="8610600" cy="276998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sz="2400" b="1" i="1" dirty="0" smtClean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b="1" i="1" dirty="0" smtClean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2400" b="1" i="1" dirty="0" err="1" smtClean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b="1" i="1" dirty="0" smtClean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b="1" i="1" dirty="0" smtClean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400" b="1" i="1" dirty="0" smtClean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2400" b="1" i="1" dirty="0" err="1" smtClean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2400" b="1" i="1" dirty="0" smtClean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b="1" i="1" dirty="0" smtClean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i="1" dirty="0" smtClean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400" b="1" i="1" dirty="0" smtClean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400" b="1" i="1" dirty="0" smtClean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400" b="1" i="1" dirty="0" smtClean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2400" b="1" i="1" dirty="0" err="1" smtClean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i="1" dirty="0" smtClean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400" b="1" i="1" dirty="0" smtClean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i="1" dirty="0" smtClean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400" b="1" i="1" dirty="0" smtClean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endParaRPr lang="en-US" sz="2400" b="1" i="1" dirty="0" smtClean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sz="2400" b="1" i="1" dirty="0" smtClean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sz="28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en-US" sz="2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ta </a:t>
            </a:r>
            <a:r>
              <a:rPr lang="en-US" sz="2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f(x</a:t>
            </a:r>
            <a:r>
              <a:rPr lang="en-US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= g(x), y = h(x), …</a:t>
            </a:r>
          </a:p>
        </p:txBody>
      </p:sp>
    </p:spTree>
    <p:extLst>
      <p:ext uri="{BB962C8B-B14F-4D97-AF65-F5344CB8AC3E}">
        <p14:creationId xmlns:p14="http://schemas.microsoft.com/office/powerpoint/2010/main" val="2193270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4800" y="381000"/>
            <a:ext cx="83058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i="1" u="sng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i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u="sng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i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60 km/h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t(h).</a:t>
            </a:r>
          </a:p>
          <a:p>
            <a:pPr lvl="0"/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hàm 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S(km)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t(h).</a:t>
            </a:r>
          </a:p>
          <a:p>
            <a:pPr lvl="0"/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 = 2 (h), t = 3(h)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4800" y="3427988"/>
            <a:ext cx="83058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= 60.t (km)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 = 2 (h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/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en-US" sz="3200" baseline="-25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60.2 = 120 (km)</a:t>
            </a:r>
          </a:p>
          <a:p>
            <a:pPr lvl="0"/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 = 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(h),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/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baseline="-25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60.3 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180 (km)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6653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1143000"/>
            <a:ext cx="83058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i="1" u="sng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3200" i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u="sng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3200" i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 =f(x)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=a.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vi-VN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f(x)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= a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 trị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 = f(x)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= a, </a:t>
            </a:r>
          </a:p>
          <a:p>
            <a:pPr lvl="0"/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f(a)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970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304800"/>
            <a:ext cx="9144000" cy="11430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457200" y="1981200"/>
                <a:ext cx="8305800" cy="13247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en-US" sz="3200" b="1" i="1" u="sng" dirty="0" err="1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Luyện</a:t>
                </a:r>
                <a:r>
                  <a:rPr lang="en-US" sz="3200" b="1" i="1" u="sng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i="1" u="sng" dirty="0" err="1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tập</a:t>
                </a:r>
                <a:r>
                  <a:rPr lang="en-US" sz="3200" i="1" u="sng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sz="32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Cho</a:t>
                </a:r>
                <a:r>
                  <a:rPr lang="vi-VN" sz="32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hàm số </a:t>
                </a:r>
                <a:r>
                  <a:rPr lang="en-US" sz="32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f(x) = -5x + 3.</a:t>
                </a:r>
              </a:p>
              <a:p>
                <a:pPr lvl="0"/>
                <a:r>
                  <a:rPr lang="vi-VN" sz="32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Tính</a:t>
                </a:r>
                <a:r>
                  <a:rPr lang="en-US" sz="32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f(0), f(-1), f(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  <m:r>
                      <a:rPr lang="en-US" sz="32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endParaRPr lang="en-US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981200"/>
                <a:ext cx="8305800" cy="1324786"/>
              </a:xfrm>
              <a:prstGeom prst="rect">
                <a:avLst/>
              </a:prstGeom>
              <a:blipFill>
                <a:blip r:embed="rId3"/>
                <a:stretch>
                  <a:fillRect l="-1834" t="-6452" b="-23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54504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Text Box 3"/>
          <p:cNvSpPr txBox="1">
            <a:spLocks noChangeArrowheads="1"/>
          </p:cNvSpPr>
          <p:nvPr/>
        </p:nvSpPr>
        <p:spPr bwMode="auto">
          <a:xfrm>
            <a:off x="228600" y="0"/>
            <a:ext cx="6858000" cy="95410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r>
              <a:rPr lang="en-US" sz="2800" b="1" u="sng" dirty="0" err="1" smtClean="0"/>
              <a:t>Kiến</a:t>
            </a:r>
            <a:r>
              <a:rPr lang="en-US" sz="2800" b="1" u="sng" dirty="0" smtClean="0"/>
              <a:t> </a:t>
            </a:r>
            <a:r>
              <a:rPr lang="en-US" sz="2800" b="1" u="sng" dirty="0" err="1" smtClean="0"/>
              <a:t>thức</a:t>
            </a:r>
            <a:r>
              <a:rPr lang="en-US" sz="2800" b="1" u="sng" dirty="0" smtClean="0"/>
              <a:t> </a:t>
            </a:r>
            <a:r>
              <a:rPr lang="en-US" sz="2800" b="1" u="sng" dirty="0" err="1" smtClean="0"/>
              <a:t>cần</a:t>
            </a:r>
            <a:r>
              <a:rPr lang="en-US" sz="2800" b="1" u="sng" dirty="0" smtClean="0"/>
              <a:t> </a:t>
            </a:r>
            <a:r>
              <a:rPr lang="en-US" sz="2800" b="1" u="sng" dirty="0" err="1" smtClean="0"/>
              <a:t>nhớ</a:t>
            </a:r>
            <a:r>
              <a:rPr lang="vi-VN" sz="2800" b="1" u="sng" dirty="0" smtClean="0"/>
              <a:t>:</a:t>
            </a:r>
            <a:endParaRPr lang="vi-VN" sz="2800" b="1" u="sng" dirty="0"/>
          </a:p>
          <a:p>
            <a:endParaRPr lang="en-US" sz="2800" b="1" dirty="0"/>
          </a:p>
        </p:txBody>
      </p:sp>
      <p:sp>
        <p:nvSpPr>
          <p:cNvPr id="56324" name="AutoShape 4">
            <a:hlinkClick r:id="rId3" action="ppaction://hlinksldjump" highlightClick="1"/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839200" y="6553200"/>
            <a:ext cx="304800" cy="304800"/>
          </a:xfrm>
          <a:prstGeom prst="actionButtonInformation">
            <a:avLst/>
          </a:prstGeom>
          <a:solidFill>
            <a:schemeClr val="accent1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42455" y="534924"/>
            <a:ext cx="8305800" cy="5788152"/>
          </a:xfrm>
        </p:spPr>
        <p:txBody>
          <a:bodyPr/>
          <a:lstStyle/>
          <a:p>
            <a:r>
              <a:rPr lang="en-US" sz="32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3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3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en-US" sz="28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y; </a:t>
            </a:r>
            <a:r>
              <a:rPr lang="en-US" sz="28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= a </a:t>
            </a:r>
            <a:r>
              <a:rPr lang="en-US" sz="28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 = …….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8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8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= a </a:t>
            </a:r>
            <a:r>
              <a:rPr lang="en-US" sz="2800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8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y)</a:t>
            </a:r>
            <a:endParaRPr lang="en-US" sz="2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81000" y="1297006"/>
            <a:ext cx="4876800" cy="838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</a:p>
        </p:txBody>
      </p:sp>
      <p:sp>
        <p:nvSpPr>
          <p:cNvPr id="7" name="Rectangle 6"/>
          <p:cNvSpPr/>
          <p:nvPr/>
        </p:nvSpPr>
        <p:spPr>
          <a:xfrm>
            <a:off x="408709" y="2286000"/>
            <a:ext cx="4876800" cy="1143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ta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…….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</a:p>
        </p:txBody>
      </p:sp>
      <p:sp>
        <p:nvSpPr>
          <p:cNvPr id="8" name="Right Brace 7"/>
          <p:cNvSpPr/>
          <p:nvPr/>
        </p:nvSpPr>
        <p:spPr>
          <a:xfrm>
            <a:off x="5334000" y="1676400"/>
            <a:ext cx="533400" cy="1447800"/>
          </a:xfrm>
          <a:prstGeom prst="rightBrace">
            <a:avLst>
              <a:gd name="adj1" fmla="val 33907"/>
              <a:gd name="adj2" fmla="val 4585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943600" y="838200"/>
            <a:ext cx="2895600" cy="2819400"/>
          </a:xfrm>
          <a:prstGeom prst="ellipse">
            <a:avLst/>
          </a:prstGeom>
          <a:ln w="9525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 = f(x)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293428" y="4190238"/>
            <a:ext cx="16002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f(a)</a:t>
            </a:r>
            <a:endParaRPr lang="en-US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69213" y="2819400"/>
            <a:ext cx="9797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/>
          </a:p>
        </p:txBody>
      </p:sp>
      <p:sp>
        <p:nvSpPr>
          <p:cNvPr id="3" name="Action Button: End 2">
            <a:hlinkClick r:id="rId4" action="ppaction://hlinkpres?slideindex=1&amp;slidetitle=PowerPoint Presentation" highlightClick="1"/>
          </p:cNvPr>
          <p:cNvSpPr/>
          <p:nvPr/>
        </p:nvSpPr>
        <p:spPr>
          <a:xfrm>
            <a:off x="7543800" y="6172200"/>
            <a:ext cx="1004455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2" descr="a26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56323" name="Text Box 3"/>
          <p:cNvSpPr txBox="1">
            <a:spLocks noChangeArrowheads="1"/>
          </p:cNvSpPr>
          <p:nvPr/>
        </p:nvSpPr>
        <p:spPr bwMode="auto">
          <a:xfrm rot="21416011">
            <a:off x="1143000" y="1171323"/>
            <a:ext cx="6858000" cy="378565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/>
            <a:r>
              <a:rPr lang="vi-VN" sz="3000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Hướng dẫn về nhà:</a:t>
            </a:r>
          </a:p>
          <a:p>
            <a:r>
              <a:rPr lang="vi-VN" sz="3000" dirty="0" smtClean="0">
                <a:latin typeface="Roboto" panose="02000000000000000000" pitchFamily="2" charset="0"/>
                <a:ea typeface="Roboto" panose="02000000000000000000" pitchFamily="2" charset="0"/>
              </a:rPr>
              <a:t>1</a:t>
            </a:r>
            <a:r>
              <a:rPr lang="vi-VN" sz="3000" dirty="0">
                <a:latin typeface="Roboto" panose="02000000000000000000" pitchFamily="2" charset="0"/>
                <a:ea typeface="Roboto" panose="02000000000000000000" pitchFamily="2" charset="0"/>
              </a:rPr>
              <a:t>/  Học thuộc khái niệm hàm số, nắm chắc các chú ý, điều kiện để có một hàm số, các cách cho hàm số</a:t>
            </a:r>
            <a:r>
              <a:rPr lang="vi-VN" sz="3000" dirty="0" smtClean="0">
                <a:latin typeface="Roboto" panose="02000000000000000000" pitchFamily="2" charset="0"/>
                <a:ea typeface="Roboto" panose="02000000000000000000" pitchFamily="2" charset="0"/>
              </a:rPr>
              <a:t>.</a:t>
            </a:r>
            <a:endParaRPr lang="en-US" sz="3000" dirty="0" smtClean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en-US" sz="3000" dirty="0" smtClean="0">
                <a:latin typeface="Roboto" panose="02000000000000000000" pitchFamily="2" charset="0"/>
                <a:ea typeface="Roboto" panose="02000000000000000000" pitchFamily="2" charset="0"/>
              </a:rPr>
              <a:t>2/ </a:t>
            </a:r>
            <a:r>
              <a:rPr lang="vi-VN" sz="3000" dirty="0">
                <a:latin typeface="Roboto" panose="02000000000000000000" pitchFamily="2" charset="0"/>
                <a:ea typeface="Roboto" panose="02000000000000000000" pitchFamily="2" charset="0"/>
              </a:rPr>
              <a:t>Học thuộc khái </a:t>
            </a:r>
            <a:r>
              <a:rPr lang="vi-VN" sz="3000" dirty="0" smtClean="0">
                <a:latin typeface="Roboto" panose="02000000000000000000" pitchFamily="2" charset="0"/>
                <a:ea typeface="Roboto" panose="02000000000000000000" pitchFamily="2" charset="0"/>
              </a:rPr>
              <a:t>niệm</a:t>
            </a:r>
            <a:r>
              <a:rPr lang="en-US" sz="3000" dirty="0" smtClean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3000" dirty="0" err="1" smtClean="0">
                <a:latin typeface="Roboto" panose="02000000000000000000" pitchFamily="2" charset="0"/>
                <a:ea typeface="Roboto" panose="02000000000000000000" pitchFamily="2" charset="0"/>
              </a:rPr>
              <a:t>giá</a:t>
            </a:r>
            <a:r>
              <a:rPr lang="en-US" sz="3000" dirty="0" smtClean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3000" dirty="0" err="1" smtClean="0">
                <a:latin typeface="Roboto" panose="02000000000000000000" pitchFamily="2" charset="0"/>
                <a:ea typeface="Roboto" panose="02000000000000000000" pitchFamily="2" charset="0"/>
              </a:rPr>
              <a:t>trị</a:t>
            </a:r>
            <a:r>
              <a:rPr lang="en-US" sz="3000" dirty="0" smtClean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3000" dirty="0" err="1" smtClean="0">
                <a:latin typeface="Roboto" panose="02000000000000000000" pitchFamily="2" charset="0"/>
                <a:ea typeface="Roboto" panose="02000000000000000000" pitchFamily="2" charset="0"/>
              </a:rPr>
              <a:t>của</a:t>
            </a:r>
            <a:r>
              <a:rPr lang="en-US" sz="3000" dirty="0" smtClean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vi-VN" sz="3000" dirty="0" smtClean="0">
                <a:latin typeface="Roboto" panose="02000000000000000000" pitchFamily="2" charset="0"/>
                <a:ea typeface="Roboto" panose="02000000000000000000" pitchFamily="2" charset="0"/>
              </a:rPr>
              <a:t>hàm </a:t>
            </a:r>
            <a:r>
              <a:rPr lang="vi-VN" sz="3000" dirty="0">
                <a:latin typeface="Roboto" panose="02000000000000000000" pitchFamily="2" charset="0"/>
                <a:ea typeface="Roboto" panose="02000000000000000000" pitchFamily="2" charset="0"/>
              </a:rPr>
              <a:t>số, </a:t>
            </a:r>
            <a:r>
              <a:rPr lang="en-US" sz="3000" dirty="0" err="1" smtClean="0">
                <a:latin typeface="Roboto" panose="02000000000000000000" pitchFamily="2" charset="0"/>
                <a:ea typeface="Roboto" panose="02000000000000000000" pitchFamily="2" charset="0"/>
              </a:rPr>
              <a:t>biết</a:t>
            </a:r>
            <a:r>
              <a:rPr lang="en-US" sz="3000" dirty="0" smtClean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3000" dirty="0" err="1" smtClean="0">
                <a:latin typeface="Roboto" panose="02000000000000000000" pitchFamily="2" charset="0"/>
                <a:ea typeface="Roboto" panose="02000000000000000000" pitchFamily="2" charset="0"/>
              </a:rPr>
              <a:t>kí</a:t>
            </a:r>
            <a:r>
              <a:rPr lang="en-US" sz="3000" dirty="0" smtClean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3000" dirty="0" err="1" smtClean="0">
                <a:latin typeface="Roboto" panose="02000000000000000000" pitchFamily="2" charset="0"/>
                <a:ea typeface="Roboto" panose="02000000000000000000" pitchFamily="2" charset="0"/>
              </a:rPr>
              <a:t>hiệu</a:t>
            </a:r>
            <a:r>
              <a:rPr lang="en-US" sz="3000" dirty="0" smtClean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3000" dirty="0" err="1" smtClean="0">
                <a:latin typeface="Roboto" panose="02000000000000000000" pitchFamily="2" charset="0"/>
                <a:ea typeface="Roboto" panose="02000000000000000000" pitchFamily="2" charset="0"/>
              </a:rPr>
              <a:t>và</a:t>
            </a:r>
            <a:r>
              <a:rPr lang="vi-VN" sz="3000" dirty="0" smtClean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vi-VN" sz="3000" dirty="0">
                <a:latin typeface="Roboto" panose="02000000000000000000" pitchFamily="2" charset="0"/>
                <a:ea typeface="Roboto" panose="02000000000000000000" pitchFamily="2" charset="0"/>
              </a:rPr>
              <a:t>cách </a:t>
            </a:r>
            <a:r>
              <a:rPr lang="en-US" sz="3000" dirty="0" err="1" smtClean="0">
                <a:latin typeface="Roboto" panose="02000000000000000000" pitchFamily="2" charset="0"/>
                <a:ea typeface="Roboto" panose="02000000000000000000" pitchFamily="2" charset="0"/>
              </a:rPr>
              <a:t>tính</a:t>
            </a:r>
            <a:r>
              <a:rPr lang="en-US" sz="3000" dirty="0" smtClean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3000" dirty="0" err="1" smtClean="0">
                <a:latin typeface="Roboto" panose="02000000000000000000" pitchFamily="2" charset="0"/>
                <a:ea typeface="Roboto" panose="02000000000000000000" pitchFamily="2" charset="0"/>
              </a:rPr>
              <a:t>giá</a:t>
            </a:r>
            <a:r>
              <a:rPr lang="en-US" sz="3000" dirty="0" smtClean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3000" dirty="0" err="1" smtClean="0">
                <a:latin typeface="Roboto" panose="02000000000000000000" pitchFamily="2" charset="0"/>
                <a:ea typeface="Roboto" panose="02000000000000000000" pitchFamily="2" charset="0"/>
              </a:rPr>
              <a:t>trị</a:t>
            </a:r>
            <a:r>
              <a:rPr lang="en-US" sz="3000" dirty="0" smtClean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3000" dirty="0" err="1" smtClean="0">
                <a:latin typeface="Roboto" panose="02000000000000000000" pitchFamily="2" charset="0"/>
                <a:ea typeface="Roboto" panose="02000000000000000000" pitchFamily="2" charset="0"/>
              </a:rPr>
              <a:t>của</a:t>
            </a:r>
            <a:r>
              <a:rPr lang="vi-VN" sz="3000" dirty="0" smtClean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vi-VN" sz="3000" dirty="0">
                <a:latin typeface="Roboto" panose="02000000000000000000" pitchFamily="2" charset="0"/>
                <a:ea typeface="Roboto" panose="02000000000000000000" pitchFamily="2" charset="0"/>
              </a:rPr>
              <a:t>hàm </a:t>
            </a:r>
            <a:r>
              <a:rPr lang="vi-VN" sz="3000" dirty="0" smtClean="0">
                <a:latin typeface="Roboto" panose="02000000000000000000" pitchFamily="2" charset="0"/>
                <a:ea typeface="Roboto" panose="02000000000000000000" pitchFamily="2" charset="0"/>
              </a:rPr>
              <a:t>số</a:t>
            </a:r>
            <a:r>
              <a:rPr lang="en-US" sz="3000" dirty="0" smtClean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3000" dirty="0" err="1">
                <a:latin typeface="Roboto" panose="02000000000000000000" pitchFamily="2" charset="0"/>
                <a:ea typeface="Roboto" panose="02000000000000000000" pitchFamily="2" charset="0"/>
              </a:rPr>
              <a:t>ứ</a:t>
            </a:r>
            <a:r>
              <a:rPr lang="en-US" sz="3000" dirty="0" err="1" smtClean="0">
                <a:latin typeface="Roboto" panose="02000000000000000000" pitchFamily="2" charset="0"/>
                <a:ea typeface="Roboto" panose="02000000000000000000" pitchFamily="2" charset="0"/>
              </a:rPr>
              <a:t>ng</a:t>
            </a:r>
            <a:r>
              <a:rPr lang="en-US" sz="3000" dirty="0" smtClean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3000" dirty="0" err="1" smtClean="0">
                <a:latin typeface="Roboto" panose="02000000000000000000" pitchFamily="2" charset="0"/>
                <a:ea typeface="Roboto" panose="02000000000000000000" pitchFamily="2" charset="0"/>
              </a:rPr>
              <a:t>với</a:t>
            </a:r>
            <a:r>
              <a:rPr lang="en-US" sz="3000" dirty="0" smtClean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3000" dirty="0" err="1" smtClean="0">
                <a:latin typeface="Roboto" panose="02000000000000000000" pitchFamily="2" charset="0"/>
                <a:ea typeface="Roboto" panose="02000000000000000000" pitchFamily="2" charset="0"/>
              </a:rPr>
              <a:t>giá</a:t>
            </a:r>
            <a:r>
              <a:rPr lang="en-US" sz="3000" dirty="0" smtClean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3000" dirty="0" err="1" smtClean="0">
                <a:latin typeface="Roboto" panose="02000000000000000000" pitchFamily="2" charset="0"/>
                <a:ea typeface="Roboto" panose="02000000000000000000" pitchFamily="2" charset="0"/>
              </a:rPr>
              <a:t>trị</a:t>
            </a:r>
            <a:r>
              <a:rPr lang="en-US" sz="3000" dirty="0" smtClean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3000" dirty="0" err="1" smtClean="0">
                <a:latin typeface="Roboto" panose="02000000000000000000" pitchFamily="2" charset="0"/>
                <a:ea typeface="Roboto" panose="02000000000000000000" pitchFamily="2" charset="0"/>
              </a:rPr>
              <a:t>của</a:t>
            </a:r>
            <a:r>
              <a:rPr lang="en-US" sz="3000" dirty="0" smtClean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3000" dirty="0" err="1" smtClean="0">
                <a:latin typeface="Roboto" panose="02000000000000000000" pitchFamily="2" charset="0"/>
                <a:ea typeface="Roboto" panose="02000000000000000000" pitchFamily="2" charset="0"/>
              </a:rPr>
              <a:t>biến</a:t>
            </a:r>
            <a:r>
              <a:rPr lang="en-US" sz="3000" dirty="0" smtClean="0">
                <a:latin typeface="Roboto" panose="02000000000000000000" pitchFamily="2" charset="0"/>
                <a:ea typeface="Roboto" panose="02000000000000000000" pitchFamily="2" charset="0"/>
              </a:rPr>
              <a:t>.</a:t>
            </a:r>
            <a:endParaRPr lang="vi-VN" sz="3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en-US" sz="3000" dirty="0">
                <a:latin typeface="Roboto" panose="02000000000000000000" pitchFamily="2" charset="0"/>
                <a:ea typeface="Roboto" panose="02000000000000000000" pitchFamily="2" charset="0"/>
              </a:rPr>
              <a:t>2/  </a:t>
            </a:r>
            <a:r>
              <a:rPr lang="en-US" sz="3000" dirty="0" err="1">
                <a:latin typeface="Roboto" panose="02000000000000000000" pitchFamily="2" charset="0"/>
                <a:ea typeface="Roboto" panose="02000000000000000000" pitchFamily="2" charset="0"/>
              </a:rPr>
              <a:t>Làm</a:t>
            </a:r>
            <a:r>
              <a:rPr lang="en-US" sz="3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3000" dirty="0" err="1">
                <a:latin typeface="Roboto" panose="02000000000000000000" pitchFamily="2" charset="0"/>
                <a:ea typeface="Roboto" panose="02000000000000000000" pitchFamily="2" charset="0"/>
              </a:rPr>
              <a:t>các</a:t>
            </a:r>
            <a:r>
              <a:rPr lang="en-US" sz="3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3000" dirty="0" err="1">
                <a:latin typeface="Roboto" panose="02000000000000000000" pitchFamily="2" charset="0"/>
                <a:ea typeface="Roboto" panose="02000000000000000000" pitchFamily="2" charset="0"/>
              </a:rPr>
              <a:t>bài</a:t>
            </a:r>
            <a:r>
              <a:rPr lang="en-US" sz="3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3000" dirty="0" err="1">
                <a:latin typeface="Roboto" panose="02000000000000000000" pitchFamily="2" charset="0"/>
                <a:ea typeface="Roboto" panose="02000000000000000000" pitchFamily="2" charset="0"/>
              </a:rPr>
              <a:t>tập</a:t>
            </a:r>
            <a:r>
              <a:rPr lang="en-US" sz="30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3000" dirty="0" smtClean="0">
                <a:latin typeface="Roboto" panose="02000000000000000000" pitchFamily="2" charset="0"/>
                <a:ea typeface="Roboto" panose="02000000000000000000" pitchFamily="2" charset="0"/>
              </a:rPr>
              <a:t>2,3,4,5 / 58 SGK</a:t>
            </a:r>
            <a:endParaRPr lang="en-US" sz="30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56324" name="AutoShape 4">
            <a:hlinkClick r:id="rId4" action="ppaction://hlinksldjump" highlightClick="1"/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839200" y="6553200"/>
            <a:ext cx="304800" cy="304800"/>
          </a:xfrm>
          <a:prstGeom prst="actionButtonInformation">
            <a:avLst/>
          </a:prstGeom>
          <a:solidFill>
            <a:schemeClr val="accent1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00400"/>
            <a:ext cx="8229600" cy="29257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5362" name="Picture 2" descr="http://d4.violet.vn/uploads/blogs/727158/man_teacher_studen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7056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4304512" y="1573352"/>
            <a:ext cx="30604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Khởi</a:t>
            </a:r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5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động</a:t>
            </a:r>
            <a:endParaRPr lang="en-US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150" y="1620638"/>
            <a:ext cx="8349933" cy="160575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36" y="381001"/>
            <a:ext cx="9197014" cy="431552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3351" y="4696523"/>
            <a:ext cx="9652934" cy="2391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8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9"/>
          <p:cNvSpPr>
            <a:spLocks noChangeArrowheads="1"/>
          </p:cNvSpPr>
          <p:nvPr/>
        </p:nvSpPr>
        <p:spPr bwMode="auto">
          <a:xfrm>
            <a:off x="6781800" y="1219200"/>
            <a:ext cx="1544638" cy="1497013"/>
          </a:xfrm>
          <a:prstGeom prst="star32">
            <a:avLst>
              <a:gd name="adj" fmla="val 15278"/>
            </a:avLst>
          </a:prstGeom>
          <a:noFill/>
          <a:ln w="9525" algn="ctr">
            <a:solidFill>
              <a:srgbClr val="FFFF00"/>
            </a:solidFill>
            <a:miter lim="800000"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4" name="Rectangle 3"/>
          <p:cNvSpPr/>
          <p:nvPr>
            <p:custDataLst>
              <p:tags r:id="rId1"/>
            </p:custDataLst>
          </p:nvPr>
        </p:nvSpPr>
        <p:spPr>
          <a:xfrm>
            <a:off x="2185554" y="586924"/>
            <a:ext cx="739140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all" spc="0" dirty="0" smtClean="0">
                <a:ln w="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HÀM SỐ </a:t>
            </a:r>
            <a:r>
              <a:rPr lang="en-US" sz="4400" b="1" cap="all" spc="0" dirty="0" err="1" smtClean="0">
                <a:ln w="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và</a:t>
            </a:r>
            <a:r>
              <a:rPr lang="en-US" sz="4400" b="1" cap="all" spc="0" dirty="0" smtClean="0">
                <a:ln w="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400" b="1" cap="all" spc="0" dirty="0" err="1" smtClean="0">
                <a:ln w="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đồ</a:t>
            </a:r>
            <a:r>
              <a:rPr lang="en-US" sz="4400" b="1" cap="all" spc="0" dirty="0" smtClean="0">
                <a:ln w="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400" b="1" cap="all" spc="0" dirty="0" err="1" smtClean="0">
                <a:ln w="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thị</a:t>
            </a:r>
            <a:endParaRPr lang="en-US" sz="4400" b="1" cap="all" spc="0" dirty="0" smtClean="0">
              <a:ln w="0">
                <a:solidFill>
                  <a:srgbClr val="FF0000"/>
                </a:solidFill>
              </a:ln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30724" name="Picture 4" descr="http://toanhoc77.files.wordpress.com/2011/06/do-thi-ham-so.jpg?w=570&amp;h=23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4191000"/>
            <a:ext cx="7315200" cy="2266951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263236" y="685800"/>
            <a:ext cx="388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</a:rPr>
              <a:t>Chương</a:t>
            </a:r>
            <a:r>
              <a:rPr lang="en-US" sz="4000" b="1" dirty="0" smtClean="0">
                <a:solidFill>
                  <a:srgbClr val="FF0000"/>
                </a:solidFill>
              </a:rPr>
              <a:t> III.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39119" y="2233335"/>
            <a:ext cx="5715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§1. HÀM SỐ</a:t>
            </a:r>
            <a:endParaRPr lang="en-US" sz="60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08603" y="3478052"/>
            <a:ext cx="840855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i="1" dirty="0">
                <a:solidFill>
                  <a:srgbClr val="002060"/>
                </a:solidFill>
              </a:rPr>
              <a:t>Trong </a:t>
            </a:r>
            <a:r>
              <a:rPr lang="en-US" sz="3200" i="1" dirty="0" err="1" smtClean="0">
                <a:solidFill>
                  <a:srgbClr val="002060"/>
                </a:solidFill>
              </a:rPr>
              <a:t>tì</a:t>
            </a:r>
            <a:r>
              <a:rPr lang="vi-VN" sz="3200" i="1" dirty="0" smtClean="0">
                <a:solidFill>
                  <a:srgbClr val="002060"/>
                </a:solidFill>
              </a:rPr>
              <a:t>nh </a:t>
            </a:r>
            <a:r>
              <a:rPr lang="vi-VN" sz="3200" i="1" dirty="0">
                <a:solidFill>
                  <a:srgbClr val="002060"/>
                </a:solidFill>
              </a:rPr>
              <a:t>huống ở phần mở đầu, hãy cho biết</a:t>
            </a:r>
            <a:r>
              <a:rPr lang="vi-VN" sz="3200" i="1" dirty="0" smtClean="0">
                <a:solidFill>
                  <a:srgbClr val="002060"/>
                </a:solidFill>
              </a:rPr>
              <a:t>:</a:t>
            </a:r>
            <a:endParaRPr lang="en-US" sz="3200" i="1" dirty="0" smtClean="0">
              <a:solidFill>
                <a:srgbClr val="002060"/>
              </a:solidFill>
            </a:endParaRPr>
          </a:p>
          <a:p>
            <a:pPr marL="514350" indent="-514350">
              <a:buAutoNum type="alphaLcParenR"/>
            </a:pPr>
            <a:r>
              <a:rPr lang="vi-VN" sz="3200" i="1" dirty="0" smtClean="0">
                <a:solidFill>
                  <a:srgbClr val="002060"/>
                </a:solidFill>
              </a:rPr>
              <a:t>Số </a:t>
            </a:r>
            <a:r>
              <a:rPr lang="vi-VN" sz="3200" i="1" dirty="0">
                <a:solidFill>
                  <a:srgbClr val="002060"/>
                </a:solidFill>
              </a:rPr>
              <a:t>tiền người bán thu được khi lần lượt bán 2 kg thanh long; 3 kg thanh long</a:t>
            </a:r>
            <a:r>
              <a:rPr lang="vi-VN" sz="3200" i="1" dirty="0" smtClean="0">
                <a:solidFill>
                  <a:srgbClr val="002060"/>
                </a:solidFill>
              </a:rPr>
              <a:t>.</a:t>
            </a:r>
            <a:endParaRPr lang="en-US" sz="3200" i="1" dirty="0" smtClean="0">
              <a:solidFill>
                <a:srgbClr val="002060"/>
              </a:solidFill>
            </a:endParaRPr>
          </a:p>
          <a:p>
            <a:r>
              <a:rPr lang="vi-VN" sz="3200" i="1" dirty="0" smtClean="0">
                <a:solidFill>
                  <a:srgbClr val="002060"/>
                </a:solidFill>
              </a:rPr>
              <a:t>b</a:t>
            </a:r>
            <a:r>
              <a:rPr lang="vi-VN" sz="3200" i="1" dirty="0">
                <a:solidFill>
                  <a:srgbClr val="002060"/>
                </a:solidFill>
              </a:rPr>
              <a:t>) Gọi y (đồng) là số tiền người bán thu được khi bán x (kg) thanh long. Với mỗi giá trịcủa x, ta xác định được bao nhiêu giá trị tương ứng của y?</a:t>
            </a:r>
            <a:endParaRPr lang="en-US" sz="3200" i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8603" y="973124"/>
            <a:ext cx="835891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 vi y (cm)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x(cm)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 = 4x.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x,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y?</a:t>
            </a:r>
            <a:endParaRPr lang="en-US" sz="32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552" y="2939443"/>
            <a:ext cx="1114612" cy="7429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188" y="363524"/>
            <a:ext cx="1264024" cy="6096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542308" y="168619"/>
            <a:ext cx="632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6785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08603" y="973124"/>
            <a:ext cx="835891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 vi y (cm)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x(cm)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 = 4x.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x,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y?</a:t>
            </a:r>
            <a:endParaRPr lang="en-US" sz="32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188" y="363524"/>
            <a:ext cx="1264024" cy="6096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542308" y="168619"/>
            <a:ext cx="632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endParaRPr lang="en-US" sz="3200" b="1" dirty="0">
              <a:solidFill>
                <a:srgbClr val="FF0000"/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895992476"/>
              </p:ext>
            </p:extLst>
          </p:nvPr>
        </p:nvGraphicFramePr>
        <p:xfrm>
          <a:off x="1164004" y="3886200"/>
          <a:ext cx="6443648" cy="1066800"/>
        </p:xfrm>
        <a:graphic>
          <a:graphicData uri="http://schemas.openxmlformats.org/drawingml/2006/table">
            <a:tbl>
              <a:tblPr/>
              <a:tblGrid>
                <a:gridCol w="19206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01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solidFill>
                            <a:srgbClr val="C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x</a:t>
                      </a:r>
                      <a:endParaRPr lang="en-US" sz="3200" dirty="0">
                        <a:solidFill>
                          <a:srgbClr val="C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solidFill>
                            <a:srgbClr val="C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1</a:t>
                      </a:r>
                      <a:endParaRPr lang="en-US" sz="3200" dirty="0">
                        <a:solidFill>
                          <a:srgbClr val="C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solidFill>
                            <a:srgbClr val="C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2</a:t>
                      </a:r>
                      <a:endParaRPr lang="en-US" sz="3200" dirty="0">
                        <a:solidFill>
                          <a:srgbClr val="C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solidFill>
                            <a:srgbClr val="C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3</a:t>
                      </a:r>
                      <a:endParaRPr lang="en-US" sz="3200" dirty="0">
                        <a:solidFill>
                          <a:srgbClr val="C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solidFill>
                            <a:srgbClr val="C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…</a:t>
                      </a:r>
                      <a:endParaRPr lang="en-US" sz="3200" dirty="0">
                        <a:solidFill>
                          <a:srgbClr val="C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solidFill>
                            <a:srgbClr val="C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y</a:t>
                      </a:r>
                      <a:endParaRPr lang="en-US" sz="3200" dirty="0">
                        <a:solidFill>
                          <a:srgbClr val="C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solidFill>
                            <a:srgbClr val="C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4</a:t>
                      </a:r>
                      <a:endParaRPr lang="en-US" sz="3200" dirty="0">
                        <a:solidFill>
                          <a:srgbClr val="C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solidFill>
                            <a:srgbClr val="C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8</a:t>
                      </a:r>
                      <a:endParaRPr lang="en-US" sz="3200" dirty="0">
                        <a:solidFill>
                          <a:srgbClr val="C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solidFill>
                            <a:srgbClr val="C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12</a:t>
                      </a:r>
                      <a:endParaRPr lang="en-US" sz="3200" dirty="0">
                        <a:solidFill>
                          <a:srgbClr val="C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solidFill>
                            <a:srgbClr val="C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…</a:t>
                      </a:r>
                      <a:endParaRPr lang="en-US" sz="3200" dirty="0">
                        <a:solidFill>
                          <a:srgbClr val="C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2819400" y="3035227"/>
            <a:ext cx="2362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 smtClean="0">
                <a:solidFill>
                  <a:srgbClr val="0000CC"/>
                </a:solidFill>
              </a:rPr>
              <a:t>Có</a:t>
            </a:r>
            <a:r>
              <a:rPr lang="en-US" sz="3200" dirty="0" smtClean="0">
                <a:solidFill>
                  <a:srgbClr val="0000CC"/>
                </a:solidFill>
              </a:rPr>
              <a:t>: y = 4x</a:t>
            </a:r>
            <a:endParaRPr lang="en-US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632012" y="3187627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>
                <a:solidFill>
                  <a:srgbClr val="FF0000"/>
                </a:solidFill>
              </a:rPr>
              <a:t>GIẢI</a:t>
            </a:r>
            <a:endParaRPr lang="en-US" sz="2400" b="1" u="sng" dirty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5530" y="5143496"/>
            <a:ext cx="845300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KL: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</a:t>
            </a:r>
            <a:endParaRPr lang="en-US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8330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6460" y="791594"/>
            <a:ext cx="8513143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000" i="1" dirty="0">
                <a:solidFill>
                  <a:srgbClr val="002060"/>
                </a:solidFill>
              </a:rPr>
              <a:t>Trong </a:t>
            </a:r>
            <a:r>
              <a:rPr lang="en-US" sz="3000" i="1" dirty="0" err="1" smtClean="0">
                <a:solidFill>
                  <a:srgbClr val="002060"/>
                </a:solidFill>
              </a:rPr>
              <a:t>tì</a:t>
            </a:r>
            <a:r>
              <a:rPr lang="vi-VN" sz="3000" i="1" dirty="0" smtClean="0">
                <a:solidFill>
                  <a:srgbClr val="002060"/>
                </a:solidFill>
              </a:rPr>
              <a:t>nh </a:t>
            </a:r>
            <a:r>
              <a:rPr lang="vi-VN" sz="3000" i="1" dirty="0">
                <a:solidFill>
                  <a:srgbClr val="002060"/>
                </a:solidFill>
              </a:rPr>
              <a:t>huống ở phần mở đầu, hãy cho biết</a:t>
            </a:r>
            <a:r>
              <a:rPr lang="vi-VN" sz="3000" i="1" dirty="0" smtClean="0">
                <a:solidFill>
                  <a:srgbClr val="002060"/>
                </a:solidFill>
              </a:rPr>
              <a:t>:</a:t>
            </a:r>
            <a:endParaRPr lang="en-US" sz="3000" i="1" dirty="0" smtClean="0">
              <a:solidFill>
                <a:srgbClr val="002060"/>
              </a:solidFill>
            </a:endParaRPr>
          </a:p>
          <a:p>
            <a:pPr marL="514350" indent="-514350">
              <a:buAutoNum type="alphaLcParenR"/>
            </a:pPr>
            <a:r>
              <a:rPr lang="vi-VN" sz="3000" i="1" dirty="0" smtClean="0">
                <a:solidFill>
                  <a:srgbClr val="002060"/>
                </a:solidFill>
              </a:rPr>
              <a:t>Số </a:t>
            </a:r>
            <a:r>
              <a:rPr lang="vi-VN" sz="3000" i="1" dirty="0">
                <a:solidFill>
                  <a:srgbClr val="002060"/>
                </a:solidFill>
              </a:rPr>
              <a:t>tiền người bán thu được khi lần lượt bán 2 kg thanh long; 3 kg thanh long</a:t>
            </a:r>
            <a:r>
              <a:rPr lang="vi-VN" sz="3000" i="1" dirty="0" smtClean="0">
                <a:solidFill>
                  <a:srgbClr val="002060"/>
                </a:solidFill>
              </a:rPr>
              <a:t>.</a:t>
            </a:r>
            <a:endParaRPr lang="en-US" sz="3000" i="1" dirty="0" smtClean="0">
              <a:solidFill>
                <a:srgbClr val="002060"/>
              </a:solidFill>
            </a:endParaRPr>
          </a:p>
          <a:p>
            <a:r>
              <a:rPr lang="vi-VN" sz="3000" i="1" dirty="0" smtClean="0">
                <a:solidFill>
                  <a:srgbClr val="002060"/>
                </a:solidFill>
              </a:rPr>
              <a:t>b</a:t>
            </a:r>
            <a:r>
              <a:rPr lang="vi-VN" sz="3000" i="1" dirty="0">
                <a:solidFill>
                  <a:srgbClr val="002060"/>
                </a:solidFill>
              </a:rPr>
              <a:t>) Gọi y (đồng) là số tiền người bán thu được khi bán x (kg) thanh long. Với mỗi giá </a:t>
            </a:r>
            <a:r>
              <a:rPr lang="vi-VN" sz="3000" i="1" dirty="0" smtClean="0">
                <a:solidFill>
                  <a:srgbClr val="002060"/>
                </a:solidFill>
              </a:rPr>
              <a:t>trị</a:t>
            </a:r>
            <a:r>
              <a:rPr lang="en-US" sz="3000" i="1" dirty="0" smtClean="0">
                <a:solidFill>
                  <a:srgbClr val="002060"/>
                </a:solidFill>
              </a:rPr>
              <a:t> </a:t>
            </a:r>
            <a:r>
              <a:rPr lang="vi-VN" sz="3000" i="1" dirty="0" smtClean="0">
                <a:solidFill>
                  <a:srgbClr val="002060"/>
                </a:solidFill>
              </a:rPr>
              <a:t>của </a:t>
            </a:r>
            <a:r>
              <a:rPr lang="vi-VN" sz="3000" i="1" dirty="0">
                <a:solidFill>
                  <a:srgbClr val="002060"/>
                </a:solidFill>
              </a:rPr>
              <a:t>x, ta xác định được bao nhiêu giá trị tương ứng của y?</a:t>
            </a:r>
            <a:endParaRPr lang="en-US" sz="3000" i="1" dirty="0">
              <a:solidFill>
                <a:srgbClr val="00206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99" y="89531"/>
            <a:ext cx="1114612" cy="74295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542308" y="168619"/>
            <a:ext cx="632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6460" y="4157879"/>
            <a:ext cx="84041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LcPeriod"/>
            </a:pPr>
            <a:r>
              <a:rPr lang="en-US" sz="2400" dirty="0" err="1" smtClean="0">
                <a:solidFill>
                  <a:srgbClr val="0070C0"/>
                </a:solidFill>
              </a:rPr>
              <a:t>Vì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giá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tiền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của</a:t>
            </a:r>
            <a:r>
              <a:rPr lang="en-US" sz="2400" dirty="0" smtClean="0">
                <a:solidFill>
                  <a:srgbClr val="0070C0"/>
                </a:solidFill>
              </a:rPr>
              <a:t> 1kg </a:t>
            </a:r>
            <a:r>
              <a:rPr lang="en-US" sz="2400" dirty="0" err="1" smtClean="0">
                <a:solidFill>
                  <a:srgbClr val="0070C0"/>
                </a:solidFill>
              </a:rPr>
              <a:t>thanh</a:t>
            </a:r>
            <a:r>
              <a:rPr lang="en-US" sz="2400" dirty="0" smtClean="0">
                <a:solidFill>
                  <a:srgbClr val="0070C0"/>
                </a:solidFill>
              </a:rPr>
              <a:t> long </a:t>
            </a:r>
            <a:r>
              <a:rPr lang="en-US" sz="2400" dirty="0" err="1" smtClean="0">
                <a:solidFill>
                  <a:srgbClr val="0070C0"/>
                </a:solidFill>
              </a:rPr>
              <a:t>là</a:t>
            </a:r>
            <a:r>
              <a:rPr lang="en-US" sz="2400" dirty="0" smtClean="0">
                <a:solidFill>
                  <a:srgbClr val="0070C0"/>
                </a:solidFill>
              </a:rPr>
              <a:t> 32000 </a:t>
            </a:r>
            <a:r>
              <a:rPr lang="en-US" sz="2400" dirty="0" err="1" smtClean="0">
                <a:solidFill>
                  <a:srgbClr val="0070C0"/>
                </a:solidFill>
              </a:rPr>
              <a:t>nên</a:t>
            </a:r>
            <a:r>
              <a:rPr lang="en-US" sz="2400" dirty="0" smtClean="0">
                <a:solidFill>
                  <a:srgbClr val="0070C0"/>
                </a:solidFill>
              </a:rPr>
              <a:t> ta </a:t>
            </a:r>
            <a:r>
              <a:rPr lang="en-US" sz="2400" dirty="0" err="1" smtClean="0">
                <a:solidFill>
                  <a:srgbClr val="0070C0"/>
                </a:solidFill>
              </a:rPr>
              <a:t>có</a:t>
            </a:r>
            <a:r>
              <a:rPr lang="en-US" sz="2400" dirty="0" smtClean="0">
                <a:solidFill>
                  <a:srgbClr val="0070C0"/>
                </a:solidFill>
              </a:rPr>
              <a:t>: </a:t>
            </a:r>
          </a:p>
          <a:p>
            <a:r>
              <a:rPr lang="en-US" sz="2400" dirty="0" err="1" smtClean="0">
                <a:solidFill>
                  <a:srgbClr val="0070C0"/>
                </a:solidFill>
              </a:rPr>
              <a:t>Số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tiền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thu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được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khi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bán</a:t>
            </a:r>
            <a:r>
              <a:rPr lang="en-US" sz="2400" dirty="0" smtClean="0">
                <a:solidFill>
                  <a:srgbClr val="0070C0"/>
                </a:solidFill>
              </a:rPr>
              <a:t> 2kg </a:t>
            </a:r>
            <a:r>
              <a:rPr lang="en-US" sz="2400" dirty="0" err="1" smtClean="0">
                <a:solidFill>
                  <a:srgbClr val="0070C0"/>
                </a:solidFill>
              </a:rPr>
              <a:t>thanh</a:t>
            </a:r>
            <a:r>
              <a:rPr lang="en-US" sz="2400" dirty="0" smtClean="0">
                <a:solidFill>
                  <a:srgbClr val="0070C0"/>
                </a:solidFill>
              </a:rPr>
              <a:t> long </a:t>
            </a:r>
            <a:r>
              <a:rPr lang="en-US" sz="2400" dirty="0" err="1" smtClean="0">
                <a:solidFill>
                  <a:srgbClr val="0070C0"/>
                </a:solidFill>
              </a:rPr>
              <a:t>là</a:t>
            </a:r>
            <a:r>
              <a:rPr lang="en-US" sz="2400" dirty="0" smtClean="0">
                <a:solidFill>
                  <a:srgbClr val="0070C0"/>
                </a:solidFill>
              </a:rPr>
              <a:t>: 32000.2 = 64000</a:t>
            </a:r>
          </a:p>
          <a:p>
            <a:r>
              <a:rPr lang="en-US" sz="2400" dirty="0" err="1">
                <a:solidFill>
                  <a:srgbClr val="0070C0"/>
                </a:solidFill>
              </a:rPr>
              <a:t>Số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tiền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thu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được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khi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bán</a:t>
            </a:r>
            <a:r>
              <a:rPr lang="en-US" sz="2400" dirty="0">
                <a:solidFill>
                  <a:srgbClr val="0070C0"/>
                </a:solidFill>
              </a:rPr>
              <a:t> 2kg </a:t>
            </a:r>
            <a:r>
              <a:rPr lang="en-US" sz="2400" dirty="0" err="1">
                <a:solidFill>
                  <a:srgbClr val="0070C0"/>
                </a:solidFill>
              </a:rPr>
              <a:t>thanh</a:t>
            </a:r>
            <a:r>
              <a:rPr lang="en-US" sz="2400" dirty="0">
                <a:solidFill>
                  <a:srgbClr val="0070C0"/>
                </a:solidFill>
              </a:rPr>
              <a:t> long </a:t>
            </a:r>
            <a:r>
              <a:rPr lang="en-US" sz="2400" dirty="0" err="1">
                <a:solidFill>
                  <a:srgbClr val="0070C0"/>
                </a:solidFill>
              </a:rPr>
              <a:t>là</a:t>
            </a:r>
            <a:r>
              <a:rPr lang="en-US" sz="2400" dirty="0">
                <a:solidFill>
                  <a:srgbClr val="0070C0"/>
                </a:solidFill>
              </a:rPr>
              <a:t>: </a:t>
            </a:r>
            <a:r>
              <a:rPr lang="en-US" sz="2400" dirty="0" smtClean="0">
                <a:solidFill>
                  <a:srgbClr val="0070C0"/>
                </a:solidFill>
              </a:rPr>
              <a:t>32000.3 </a:t>
            </a:r>
            <a:r>
              <a:rPr lang="en-US" sz="2400" dirty="0">
                <a:solidFill>
                  <a:srgbClr val="0070C0"/>
                </a:solidFill>
              </a:rPr>
              <a:t>= </a:t>
            </a:r>
            <a:r>
              <a:rPr lang="en-US" sz="2400" dirty="0" smtClean="0">
                <a:solidFill>
                  <a:srgbClr val="0070C0"/>
                </a:solidFill>
              </a:rPr>
              <a:t>96000</a:t>
            </a:r>
            <a:endParaRPr lang="en-US" sz="2400" dirty="0">
              <a:solidFill>
                <a:srgbClr val="0070C0"/>
              </a:solidFill>
            </a:endParaRPr>
          </a:p>
          <a:p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06460" y="5315099"/>
            <a:ext cx="8140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>b. </a:t>
            </a:r>
            <a:r>
              <a:rPr lang="en-US" sz="2400" dirty="0" err="1" smtClean="0">
                <a:solidFill>
                  <a:srgbClr val="0070C0"/>
                </a:solidFill>
              </a:rPr>
              <a:t>Số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tiền</a:t>
            </a:r>
            <a:r>
              <a:rPr lang="en-US" sz="2400" dirty="0" smtClean="0">
                <a:solidFill>
                  <a:srgbClr val="0070C0"/>
                </a:solidFill>
              </a:rPr>
              <a:t>  </a:t>
            </a:r>
            <a:r>
              <a:rPr lang="en-US" sz="2400" dirty="0" err="1">
                <a:solidFill>
                  <a:srgbClr val="0070C0"/>
                </a:solidFill>
              </a:rPr>
              <a:t>thu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được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khi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bán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xkg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thanh</a:t>
            </a:r>
            <a:r>
              <a:rPr lang="en-US" sz="2400" dirty="0">
                <a:solidFill>
                  <a:srgbClr val="0070C0"/>
                </a:solidFill>
              </a:rPr>
              <a:t> long </a:t>
            </a:r>
            <a:r>
              <a:rPr lang="en-US" sz="2400" dirty="0" err="1">
                <a:solidFill>
                  <a:srgbClr val="0070C0"/>
                </a:solidFill>
              </a:rPr>
              <a:t>là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smtClean="0">
                <a:solidFill>
                  <a:srgbClr val="0070C0"/>
                </a:solidFill>
              </a:rPr>
              <a:t>y = 32000.x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8935" y="3653916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>
                <a:solidFill>
                  <a:srgbClr val="FF0000"/>
                </a:solidFill>
              </a:rPr>
              <a:t>GIẢI</a:t>
            </a:r>
            <a:endParaRPr lang="en-US" sz="2400" b="1" u="sng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42725" y="5921353"/>
            <a:ext cx="840414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3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</a:t>
            </a:r>
          </a:p>
        </p:txBody>
      </p:sp>
    </p:spTree>
    <p:extLst>
      <p:ext uri="{BB962C8B-B14F-4D97-AF65-F5344CB8AC3E}">
        <p14:creationId xmlns:p14="http://schemas.microsoft.com/office/powerpoint/2010/main" val="1584054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08603" y="1842195"/>
            <a:ext cx="840855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 smtClean="0">
                <a:solidFill>
                  <a:srgbClr val="002060"/>
                </a:solidFill>
              </a:rPr>
              <a:t>HĐ 2. </a:t>
            </a:r>
            <a:r>
              <a:rPr lang="vi-VN" sz="2800" i="1" dirty="0" smtClean="0">
                <a:solidFill>
                  <a:srgbClr val="002060"/>
                </a:solidFill>
              </a:rPr>
              <a:t>Trong </a:t>
            </a:r>
            <a:r>
              <a:rPr lang="en-US" sz="2800" i="1" dirty="0" err="1" smtClean="0">
                <a:solidFill>
                  <a:srgbClr val="002060"/>
                </a:solidFill>
              </a:rPr>
              <a:t>tì</a:t>
            </a:r>
            <a:r>
              <a:rPr lang="vi-VN" sz="2800" i="1" dirty="0" smtClean="0">
                <a:solidFill>
                  <a:srgbClr val="002060"/>
                </a:solidFill>
              </a:rPr>
              <a:t>nh </a:t>
            </a:r>
            <a:r>
              <a:rPr lang="vi-VN" sz="2800" i="1" dirty="0">
                <a:solidFill>
                  <a:srgbClr val="002060"/>
                </a:solidFill>
              </a:rPr>
              <a:t>huống ở phần mở đầu, hãy cho biết</a:t>
            </a:r>
            <a:r>
              <a:rPr lang="vi-VN" sz="2800" i="1" dirty="0" smtClean="0">
                <a:solidFill>
                  <a:srgbClr val="002060"/>
                </a:solidFill>
              </a:rPr>
              <a:t>:</a:t>
            </a:r>
            <a:endParaRPr lang="en-US" sz="2800" i="1" dirty="0" smtClean="0">
              <a:solidFill>
                <a:srgbClr val="002060"/>
              </a:solidFill>
            </a:endParaRPr>
          </a:p>
          <a:p>
            <a:pPr marL="514350" indent="-514350">
              <a:buAutoNum type="alphaLcParenR"/>
            </a:pPr>
            <a:r>
              <a:rPr lang="vi-VN" sz="2800" i="1" dirty="0" smtClean="0">
                <a:solidFill>
                  <a:srgbClr val="002060"/>
                </a:solidFill>
              </a:rPr>
              <a:t>Số </a:t>
            </a:r>
            <a:r>
              <a:rPr lang="vi-VN" sz="2800" i="1" dirty="0">
                <a:solidFill>
                  <a:srgbClr val="002060"/>
                </a:solidFill>
              </a:rPr>
              <a:t>tiền người bán thu được khi lần lượt bán 2 kg thanh long; 3 kg thanh long</a:t>
            </a:r>
            <a:r>
              <a:rPr lang="vi-VN" sz="2800" i="1" dirty="0" smtClean="0">
                <a:solidFill>
                  <a:srgbClr val="002060"/>
                </a:solidFill>
              </a:rPr>
              <a:t>.</a:t>
            </a:r>
            <a:endParaRPr lang="en-US" sz="2800" i="1" dirty="0" smtClean="0">
              <a:solidFill>
                <a:srgbClr val="002060"/>
              </a:solidFill>
            </a:endParaRPr>
          </a:p>
          <a:p>
            <a:r>
              <a:rPr lang="vi-VN" sz="2800" i="1" dirty="0" smtClean="0">
                <a:solidFill>
                  <a:srgbClr val="002060"/>
                </a:solidFill>
              </a:rPr>
              <a:t>b</a:t>
            </a:r>
            <a:r>
              <a:rPr lang="vi-VN" sz="2800" i="1" dirty="0">
                <a:solidFill>
                  <a:srgbClr val="002060"/>
                </a:solidFill>
              </a:rPr>
              <a:t>) Gọi y (đồng) là số tiền người bán thu được khi bán x (kg) thanh long. Với mỗi giá </a:t>
            </a:r>
            <a:r>
              <a:rPr lang="vi-VN" sz="2800" i="1" dirty="0" smtClean="0">
                <a:solidFill>
                  <a:srgbClr val="002060"/>
                </a:solidFill>
              </a:rPr>
              <a:t>trị</a:t>
            </a:r>
            <a:r>
              <a:rPr lang="en-US" sz="2800" i="1" dirty="0" smtClean="0">
                <a:solidFill>
                  <a:srgbClr val="002060"/>
                </a:solidFill>
              </a:rPr>
              <a:t> </a:t>
            </a:r>
            <a:r>
              <a:rPr lang="vi-VN" sz="2800" i="1" dirty="0" smtClean="0">
                <a:solidFill>
                  <a:srgbClr val="002060"/>
                </a:solidFill>
              </a:rPr>
              <a:t>của </a:t>
            </a:r>
            <a:r>
              <a:rPr lang="vi-VN" sz="2800" i="1" dirty="0">
                <a:solidFill>
                  <a:srgbClr val="002060"/>
                </a:solidFill>
              </a:rPr>
              <a:t>x, ta xác định được bao nhiêu giá trị tương ứng của y?</a:t>
            </a:r>
            <a:endParaRPr lang="en-US" sz="2800" i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1676" y="457200"/>
            <a:ext cx="835891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HĐ 1. Chu vi y (cm)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x(cm)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 = 4x.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x,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y?</a:t>
            </a:r>
            <a:endParaRPr lang="en-US" sz="28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13018" y="4554487"/>
            <a:ext cx="840414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3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endParaRPr lang="en-US" sz="3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3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x.</a:t>
            </a:r>
          </a:p>
          <a:p>
            <a:r>
              <a:rPr lang="en-US" sz="3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3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</a:t>
            </a:r>
          </a:p>
        </p:txBody>
      </p:sp>
    </p:spTree>
    <p:extLst>
      <p:ext uri="{BB962C8B-B14F-4D97-AF65-F5344CB8AC3E}">
        <p14:creationId xmlns:p14="http://schemas.microsoft.com/office/powerpoint/2010/main" val="1002583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52400"/>
            <a:ext cx="84582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</a:rPr>
              <a:t>Khái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niệm</a:t>
            </a:r>
            <a:r>
              <a:rPr lang="en-US" sz="3200" dirty="0" smtClean="0">
                <a:solidFill>
                  <a:srgbClr val="FF0000"/>
                </a:solidFill>
              </a:rPr>
              <a:t>: </a:t>
            </a:r>
            <a:r>
              <a:rPr lang="vi-VN" sz="3200" dirty="0" smtClean="0">
                <a:solidFill>
                  <a:srgbClr val="002060"/>
                </a:solidFill>
              </a:rPr>
              <a:t>Nếu </a:t>
            </a:r>
            <a:r>
              <a:rPr lang="vi-VN" sz="3200" dirty="0">
                <a:solidFill>
                  <a:srgbClr val="002060"/>
                </a:solidFill>
              </a:rPr>
              <a:t>đại lượng y phụ thuộc vào đại lượng x (x thay đổi) sao cho với mỗi giá trị của </a:t>
            </a:r>
            <a:r>
              <a:rPr lang="vi-VN" sz="3200" dirty="0" smtClean="0">
                <a:solidFill>
                  <a:srgbClr val="002060"/>
                </a:solidFill>
              </a:rPr>
              <a:t>x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vi-VN" sz="3200" dirty="0" smtClean="0">
                <a:solidFill>
                  <a:srgbClr val="002060"/>
                </a:solidFill>
              </a:rPr>
              <a:t>ta </a:t>
            </a:r>
            <a:r>
              <a:rPr lang="vi-VN" sz="3200" dirty="0">
                <a:solidFill>
                  <a:srgbClr val="002060"/>
                </a:solidFill>
              </a:rPr>
              <a:t>luôn xác định được chỉ một giá trị tương ứng của y thì y được gọi là hàm số </a:t>
            </a:r>
            <a:r>
              <a:rPr lang="vi-VN" sz="3200" dirty="0" smtClean="0">
                <a:solidFill>
                  <a:srgbClr val="002060"/>
                </a:solidFill>
              </a:rPr>
              <a:t>của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vi-VN" sz="3200" dirty="0" smtClean="0">
                <a:solidFill>
                  <a:srgbClr val="002060"/>
                </a:solidFill>
              </a:rPr>
              <a:t>x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vi-VN" sz="3200" dirty="0" smtClean="0">
                <a:solidFill>
                  <a:srgbClr val="002060"/>
                </a:solidFill>
              </a:rPr>
              <a:t>và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vi-VN" sz="3200" dirty="0" smtClean="0">
                <a:solidFill>
                  <a:srgbClr val="002060"/>
                </a:solidFill>
              </a:rPr>
              <a:t>x </a:t>
            </a:r>
            <a:r>
              <a:rPr lang="vi-VN" sz="3200" dirty="0">
                <a:solidFill>
                  <a:srgbClr val="002060"/>
                </a:solidFill>
              </a:rPr>
              <a:t>gọi là biến số.</a:t>
            </a:r>
            <a:endParaRPr lang="en-US" sz="3200" dirty="0">
              <a:solidFill>
                <a:srgbClr val="00206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97873" y="2604655"/>
            <a:ext cx="8458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V(cm</a:t>
            </a:r>
            <a:r>
              <a:rPr lang="en-US" sz="3200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x(cm).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vi-VN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 hàm số </a:t>
            </a:r>
            <a:r>
              <a:rPr lang="vi-VN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vi-VN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1740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A48F3A1E-36DB-48FF-9E8D-8FD0AAA08001}&quot;/&gt;&lt;filename val=&quot;C:\Users\Admin\AppData\Local\Temp\PR\data\asimages\{A48F3A1E-36DB-48FF-9E8D-8FD0AAA08001}.png&quot;/&gt;&lt;hasEffects val=&quot;1&quot;/&gt;&lt;left val=&quot;173.28&quot;/&gt;&lt;top val=&quot;189.84&quot;/&gt;&lt;width val=&quot;379.92&quot;/&gt;&lt;height val=&quot;195.36&quot;/&gt;&lt;/ThreeDShapeInfo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6CDFF419-5480-4A33-8580-E7BE0048795D}&quot;/&gt;&lt;filename val=&quot;C:\Users\Admin\AppData\Local\Temp\PR\data\asimages\{6CDFF419-5480-4A33-8580-E7BE0048795D}.png&quot;/&gt;&lt;hasEffects val=&quot;0&quot;/&gt;&lt;left val=&quot;27.12&quot;/&gt;&lt;top val=&quot;153.12&quot;/&gt;&lt;width val=&quot;637.2&quot;/&gt;&lt;height val=&quot;163.2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8FF98F33-3F18-4785-8AD2-14E2E0FE8827}&quot;/&gt;&lt;filename val=&quot;C:\Users\Admin\AppData\Local\Temp\PR\data\asimages\{8FF98F33-3F18-4785-8AD2-14E2E0FE8827}.png&quot;/&gt;&lt;hasEffects val=&quot;0&quot;/&gt;&lt;left val=&quot;405.12&quot;/&gt;&lt;top val=&quot;357.12&quot;/&gt;&lt;width val=&quot;265.2&quot;/&gt;&lt;height val=&quot;91.2&quot;/&gt;&lt;/ThreeDShapeInfo&gt;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8FF98F33-3F18-4785-8AD2-14E2E0FE8827}&quot;/&gt;&lt;filename val=&quot;C:\Users\Admin\AppData\Local\Temp\PR\data\asimages\{8FF98F33-3F18-4785-8AD2-14E2E0FE8827}.png&quot;/&gt;&lt;hasEffects val=&quot;0&quot;/&gt;&lt;left val=&quot;405.12&quot;/&gt;&lt;top val=&quot;357.12&quot;/&gt;&lt;width val=&quot;265.2&quot;/&gt;&lt;height val=&quot;91.2&quot;/&gt;&lt;/ThreeDShapeInfo&gt;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102B6C20-03D3-4886-9160-82B12BEB6460}&quot;/&gt;&lt;filename val=&quot;C:\Users\Admin\AppData\Local\Temp\PR\data\asimages\{102B6C20-03D3-4886-9160-82B12BEB6460}.png&quot;/&gt;&lt;hasEffects val=&quot;1&quot;/&gt;&lt;left val=&quot;17.28&quot;/&gt;&lt;top val=&quot;269.28&quot;/&gt;&lt;width val=&quot;114.48&quot;/&gt;&lt;height val=&quot;50.64&quot;/&gt;&lt;/ThreeDShapeInfo&gt;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BB51D62-91CF-43DE-89C7-776E4D53B243}&quot;/&gt;&lt;filename val=&quot;C:\Users\Admin\AppData\Local\Temp\PR\data\asimages\{0BB51D62-91CF-43DE-89C7-776E4D53B243}.png&quot;/&gt;&lt;hasEffects val=&quot;1&quot;/&gt;&lt;left val=&quot;695.28&quot;/&gt;&lt;top val=&quot;515.28&quot;/&gt;&lt;width val=&quot;26.64&quot;/&gt;&lt;height val=&quot;26.64&quot;/&gt;&lt;/ThreeDShapeInfo&gt;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BB51D62-91CF-43DE-89C7-776E4D53B243}&quot;/&gt;&lt;filename val=&quot;C:\Users\Admin\AppData\Local\Temp\PR\data\asimages\{0BB51D62-91CF-43DE-89C7-776E4D53B243}.png&quot;/&gt;&lt;hasEffects val=&quot;1&quot;/&gt;&lt;left val=&quot;695.28&quot;/&gt;&lt;top val=&quot;515.28&quot;/&gt;&lt;width val=&quot;26.64&quot;/&gt;&lt;height val=&quot;26.64&quot;/&gt;&lt;/ThreeDShapeInfo&gt;"/>
</p:tagLst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</TotalTime>
  <Words>1136</Words>
  <Application>Microsoft Office PowerPoint</Application>
  <PresentationFormat>On-screen Show (4:3)</PresentationFormat>
  <Paragraphs>125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8" baseType="lpstr">
      <vt:lpstr>Arial</vt:lpstr>
      <vt:lpstr>Calibri</vt:lpstr>
      <vt:lpstr>Cambria Math</vt:lpstr>
      <vt:lpstr>Century Schoolbook</vt:lpstr>
      <vt:lpstr>Roboto</vt:lpstr>
      <vt:lpstr>Times New Roman</vt:lpstr>
      <vt:lpstr>Wingdings</vt:lpstr>
      <vt:lpstr>Wingdings 2</vt:lpstr>
      <vt:lpstr>Office Theme</vt:lpstr>
      <vt:lpstr>Oriel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Asus</dc:creator>
  <cp:lastModifiedBy>Admin</cp:lastModifiedBy>
  <cp:revision>108</cp:revision>
  <dcterms:created xsi:type="dcterms:W3CDTF">2012-11-30T02:32:00Z</dcterms:created>
  <dcterms:modified xsi:type="dcterms:W3CDTF">2023-11-11T01:39:26Z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56BEE8E9B999492FAD53B963E2AA9658</vt:lpwstr>
  </property>
  <property fmtid="{D5CDD505-2E9C-101B-9397-08002B2CF9AE}" pid="3" name="KSOProductBuildVer">
    <vt:lpwstr>1033-11.2.0.10382</vt:lpwstr>
  </property>
</Properties>
</file>