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256" r:id="rId3"/>
    <p:sldId id="279" r:id="rId4"/>
    <p:sldId id="260" r:id="rId5"/>
    <p:sldId id="262" r:id="rId6"/>
    <p:sldId id="263" r:id="rId7"/>
    <p:sldId id="269" r:id="rId8"/>
    <p:sldId id="270" r:id="rId9"/>
    <p:sldId id="280" r:id="rId10"/>
    <p:sldId id="264" r:id="rId11"/>
    <p:sldId id="265" r:id="rId12"/>
    <p:sldId id="271" r:id="rId13"/>
    <p:sldId id="259" r:id="rId14"/>
    <p:sldId id="281" r:id="rId15"/>
    <p:sldId id="266" r:id="rId16"/>
    <p:sldId id="267" r:id="rId17"/>
    <p:sldId id="268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58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D5124D-C30C-48BE-8918-60075DC65C7D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6EAA7A-7167-4159-BA70-BEF75EF0278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g8729d97241_0_10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5" name="Google Shape;1065;g8729d97241_0_10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7840acf42f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7840acf42f_0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8729d97241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8729d97241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8729d97241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8729d97241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8729d97241_0_5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8729d97241_0_5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" name="Google Shape;1318;g8729d97241_0_9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9" name="Google Shape;1319;g8729d97241_0_9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0B02-0583-40BD-848A-5B0F73299C59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0B02-0583-40BD-848A-5B0F73299C59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0B02-0583-40BD-848A-5B0F73299C59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0B02-0583-40BD-848A-5B0F73299C59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0B02-0583-40BD-848A-5B0F73299C59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0B02-0583-40BD-848A-5B0F73299C59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0B02-0583-40BD-848A-5B0F73299C59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0B02-0583-40BD-848A-5B0F73299C59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0B02-0583-40BD-848A-5B0F73299C59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0B02-0583-40BD-848A-5B0F73299C59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C0B02-0583-40BD-848A-5B0F73299C59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FC0B02-0583-40BD-848A-5B0F73299C59}" type="datetimeFigureOut">
              <a:rPr lang="en-US" smtClean="0"/>
              <a:pPr/>
              <a:t>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082BD2-20E3-4353-8185-71DFCCF6E95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gif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user\Downloads\Th&#237;%20nghi&#7879;m%20v&#7873;%20s&#7921;%20truy&#7873;n%20&#226;m%20trong%20ch&#226;n%20kh&#244;ng.mp4" TargetMode="Externa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inh nen ppt lich su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227887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52400" y="152400"/>
            <a:ext cx="89916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b="1" i="1" kern="10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/>
                <a:cs typeface="Times New Roman"/>
              </a:rPr>
              <a:t>C</a:t>
            </a:r>
            <a:r>
              <a:rPr lang="en-US" sz="5400" b="1" i="1" kern="10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/>
                <a:cs typeface="Times New Roman"/>
              </a:rPr>
              <a:t>HÀO </a:t>
            </a:r>
            <a:r>
              <a:rPr lang="en-US" sz="5400" b="1" i="1" kern="10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/>
                <a:cs typeface="Times New Roman"/>
              </a:rPr>
              <a:t>MỪNG QUÝ </a:t>
            </a:r>
            <a:r>
              <a:rPr lang="en-US" sz="5400" b="1" i="1" kern="10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/>
                <a:cs typeface="Times New Roman"/>
              </a:rPr>
              <a:t>THẦY</a:t>
            </a:r>
            <a:endParaRPr lang="vi-VN" sz="5400" b="1" i="1" kern="10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5400" b="1" i="1" kern="10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/>
                <a:cs typeface="Times New Roman"/>
              </a:rPr>
              <a:t> </a:t>
            </a:r>
            <a:r>
              <a:rPr lang="en-US" sz="5400" b="1" i="1" kern="10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/>
                <a:cs typeface="Times New Roman"/>
              </a:rPr>
              <a:t>CÔ ĐẾN DỰ GIỜ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4" name="WordArt 12"/>
          <p:cNvSpPr>
            <a:spLocks noChangeArrowheads="1" noChangeShapeType="1" noTextEdit="1"/>
          </p:cNvSpPr>
          <p:nvPr/>
        </p:nvSpPr>
        <p:spPr bwMode="auto">
          <a:xfrm>
            <a:off x="1600200" y="4876800"/>
            <a:ext cx="5867400" cy="1981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kern="10" dirty="0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KHTN 7</a:t>
            </a:r>
          </a:p>
          <a:p>
            <a:pPr algn="ctr"/>
            <a:endParaRPr lang="en-US" kern="10" dirty="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2791" y="6248400"/>
            <a:ext cx="1219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endParaRPr lang="en-US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ình nền PowerPoint vũ trụ màu sắ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0" y="0"/>
            <a:ext cx="281359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II.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Nguồn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âm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3340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Nguồn âm là nguồn phát ra âm ,các nguồn âm đều dao động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0" y="1600200"/>
            <a:ext cx="55322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Hình ảnh một số nguồn âm</a:t>
            </a:r>
            <a:endParaRPr lang="en-US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3" name="Picture 7" descr="Hệ thống cân bằng chính xác Âm thoa - Hoa Sen Và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2209800"/>
            <a:ext cx="4343400" cy="304800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0" y="5410200"/>
            <a:ext cx="4343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Âm thoa dao động phát ra âm</a:t>
            </a:r>
            <a:endParaRPr lang="en-US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5" name="Picture 9" descr="Chàng trai trẻ đưa sáo trúc Việt Nam ra thế giới - Báo Công an Nhân dân  điện tử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67250" y="2209800"/>
            <a:ext cx="4476750" cy="2981326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962400" y="5334000"/>
            <a:ext cx="5181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 smtClean="0">
                <a:latin typeface="Times New Roman" pitchFamily="18" charset="0"/>
                <a:cs typeface="Times New Roman" pitchFamily="18" charset="0"/>
              </a:rPr>
              <a:t>Không khí trong ống sáo dao động phát ra âm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ình nền dễ thương cho slice powerpoint đẹp nhấ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Các Điệu Đàn Guitar Cơ Bản Cho Người Mới Tập Chơ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648200" cy="223837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2286000"/>
            <a:ext cx="4648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Dây đàn dao động phát ra âm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Chủ tịch Quốc hội đánh trống khai giảng ở ngôi trường gần trăm tuổ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0"/>
            <a:ext cx="4343400" cy="22860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4495800" y="2286000"/>
            <a:ext cx="4876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Mặt trống dao động phát ra âm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 Âm thanh phát ra từ màng loa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3352800"/>
            <a:ext cx="62568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thí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0" y="4303455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Dùng búa gõ nhẹ vào một nhánh âm thoa và lắng nghe. Ta thấy khi phát ra âm, âm thoa cũng có sự rung động nhẹ.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9" name="Picture 7" descr="âm thoa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" y="4038600"/>
            <a:ext cx="4495800" cy="2819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5720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 smtClean="0"/>
              <a:t> 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Gõ lên mặt trống, trống phát ra âm, đồng thời mặt trống rung.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 descr="https://hoc24.vn/source/V%E1%BA%ADt%20l%C3%AD%209/L%E1%BB%9Bp7-C2/yihfvukyfcfyrjxyrdf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2133600"/>
            <a:ext cx="8305799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ình nền PowerPoint đơn giản với những dải màu sặc sỡ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0"/>
            <a:ext cx="26773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III.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Sóng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âm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45720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Sóng âm là sự lan truyền dao động của nguồn âm trong môi trường</a:t>
            </a:r>
            <a:r>
              <a:rPr kumimoji="0" lang="vi-VN" sz="3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</a:t>
            </a:r>
            <a:endParaRPr kumimoji="0" lang="vi-VN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4" name="Picture 6" descr="Các dải âm tần trong thiết bị âm than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0" y="1524000"/>
            <a:ext cx="4000500" cy="2000251"/>
          </a:xfrm>
          <a:prstGeom prst="rect">
            <a:avLst/>
          </a:prstGeom>
          <a:noFill/>
        </p:spPr>
      </p:pic>
      <p:pic>
        <p:nvPicPr>
          <p:cNvPr id="2056" name="Picture 8" descr="1 Sóng Âm Là Gì? Những Kiến Thức Cơ Bản Về Sóng Â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600200"/>
            <a:ext cx="4953000" cy="2057400"/>
          </a:xfrm>
          <a:prstGeom prst="rect">
            <a:avLst/>
          </a:prstGeom>
          <a:noFill/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3886200"/>
            <a:ext cx="9144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vi-VN" sz="36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Màng loa dao động làm cho lớp không khí tiếp xúc với nó dao động (nén, dãn)</a:t>
            </a:r>
            <a:r>
              <a:rPr lang="vi-VN" sz="3600" b="1" i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vi-VN" sz="36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Cứ thế</a:t>
            </a:r>
            <a:r>
              <a:rPr kumimoji="0" lang="vi-VN" sz="36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các</a:t>
            </a:r>
            <a:r>
              <a:rPr kumimoji="0" lang="vi-VN" sz="3600" b="1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dao động này truyền tới tai làm cho màng nhĩ dao động </a:t>
            </a:r>
            <a:r>
              <a:rPr kumimoji="0" lang="vi-VN" sz="36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vi-VN" sz="3600" b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  <a:endParaRPr lang="en-US" u="sng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0109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0" y="0"/>
            <a:ext cx="614604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IV.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Các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môi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trường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truyền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âm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53340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vi-VN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Sóng âm truyền được trong các môi trường rắn, lỏng, khí.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6" name="Picture 4" descr="10 nguyên tắc vàng trong giao tiếp ai cũng cần phải biết |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52601"/>
            <a:ext cx="3304374" cy="2209800"/>
          </a:xfrm>
          <a:prstGeom prst="rect">
            <a:avLst/>
          </a:prstGeom>
          <a:noFill/>
        </p:spPr>
      </p:pic>
      <p:pic>
        <p:nvPicPr>
          <p:cNvPr id="23560" name="Picture 8" descr="Môi trường truyền âm là gì? Sự truyền âm trong chất rắn, chất lỏng, chất  khí và vận tốc truyền âm - Vật lý 7 bài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1752600"/>
            <a:ext cx="3422613" cy="2209800"/>
          </a:xfrm>
          <a:prstGeom prst="rect">
            <a:avLst/>
          </a:prstGeom>
          <a:noFill/>
        </p:spPr>
      </p:pic>
      <p:pic>
        <p:nvPicPr>
          <p:cNvPr id="23562" name="Picture 10" descr="Môi trường nào truyền được âm? Lấy ví dụ về các môi trường truyền â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53200" y="1981200"/>
            <a:ext cx="2590800" cy="1942295"/>
          </a:xfrm>
          <a:prstGeom prst="rect">
            <a:avLst/>
          </a:prstGeom>
          <a:noFill/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419100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vi-VN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Sóng âm không truyền được trong môi trường chân không  .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9" dur="5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ình nền Powerpoint đơn giản, đẹp (27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Thí nghiệm về sự truyền âm trong chân không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0" y="0"/>
            <a:ext cx="28309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LUYỆN TẬP</a:t>
            </a:r>
            <a:endParaRPr lang="en-US" sz="3600" dirty="0"/>
          </a:p>
        </p:txBody>
      </p:sp>
      <p:sp>
        <p:nvSpPr>
          <p:cNvPr id="3" name="Rounded Rectangle 2"/>
          <p:cNvSpPr/>
          <p:nvPr/>
        </p:nvSpPr>
        <p:spPr>
          <a:xfrm>
            <a:off x="0" y="609600"/>
            <a:ext cx="9144000" cy="12954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600" dirty="0" smtClean="0">
                <a:latin typeface="+mj-lt"/>
              </a:rPr>
              <a:t>Câu 1: Những điều nào sau đây là sai khi nói về nguồn gốc âm thanh </a:t>
            </a:r>
            <a:endParaRPr lang="en-US" sz="36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grpSp>
        <p:nvGrpSpPr>
          <p:cNvPr id="4" name="Google Shape;831;p32"/>
          <p:cNvGrpSpPr/>
          <p:nvPr/>
        </p:nvGrpSpPr>
        <p:grpSpPr>
          <a:xfrm>
            <a:off x="0" y="1981200"/>
            <a:ext cx="8991600" cy="1163667"/>
            <a:chOff x="4860575" y="633850"/>
            <a:chExt cx="3351925" cy="872750"/>
          </a:xfrm>
        </p:grpSpPr>
        <p:sp>
          <p:nvSpPr>
            <p:cNvPr id="5" name="Google Shape;832;p32"/>
            <p:cNvSpPr/>
            <p:nvPr/>
          </p:nvSpPr>
          <p:spPr>
            <a:xfrm>
              <a:off x="5002606" y="699925"/>
              <a:ext cx="3209894" cy="806675"/>
            </a:xfrm>
            <a:custGeom>
              <a:avLst/>
              <a:gdLst/>
              <a:ahLst/>
              <a:cxnLst/>
              <a:rect l="l" t="t" r="r" b="b"/>
              <a:pathLst>
                <a:path w="115301" h="32267" extrusionOk="0">
                  <a:moveTo>
                    <a:pt x="32278" y="1"/>
                  </a:moveTo>
                  <a:cubicBezTo>
                    <a:pt x="23361" y="1"/>
                    <a:pt x="16133" y="7216"/>
                    <a:pt x="16133" y="16133"/>
                  </a:cubicBezTo>
                  <a:cubicBezTo>
                    <a:pt x="16133" y="25039"/>
                    <a:pt x="8918" y="32266"/>
                    <a:pt x="1" y="32266"/>
                  </a:cubicBezTo>
                  <a:lnTo>
                    <a:pt x="99108" y="32266"/>
                  </a:lnTo>
                  <a:cubicBezTo>
                    <a:pt x="103561" y="32266"/>
                    <a:pt x="107609" y="30469"/>
                    <a:pt x="110526" y="27540"/>
                  </a:cubicBezTo>
                  <a:cubicBezTo>
                    <a:pt x="113491" y="24575"/>
                    <a:pt x="115301" y="20467"/>
                    <a:pt x="115253" y="15931"/>
                  </a:cubicBezTo>
                  <a:cubicBezTo>
                    <a:pt x="115134" y="7025"/>
                    <a:pt x="107597" y="1"/>
                    <a:pt x="98691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731500" tIns="91425" rIns="274300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 smtClean="0">
                  <a:latin typeface="+mj-lt"/>
                </a:rPr>
                <a:t>Âm thanh được phát ra từ các vật dao động</a:t>
              </a:r>
              <a:endParaRPr sz="3600">
                <a:solidFill>
                  <a:srgbClr val="FFFFFF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6" name="Google Shape;833;p32"/>
            <p:cNvSpPr/>
            <p:nvPr/>
          </p:nvSpPr>
          <p:spPr>
            <a:xfrm>
              <a:off x="4860575" y="633850"/>
              <a:ext cx="469425" cy="469425"/>
            </a:xfrm>
            <a:custGeom>
              <a:avLst/>
              <a:gdLst/>
              <a:ahLst/>
              <a:cxnLst/>
              <a:rect l="l" t="t" r="r" b="b"/>
              <a:pathLst>
                <a:path w="18777" h="18777" extrusionOk="0">
                  <a:moveTo>
                    <a:pt x="18777" y="0"/>
                  </a:moveTo>
                  <a:cubicBezTo>
                    <a:pt x="8406" y="0"/>
                    <a:pt x="0" y="8406"/>
                    <a:pt x="0" y="18776"/>
                  </a:cubicBezTo>
                  <a:lnTo>
                    <a:pt x="18777" y="18776"/>
                  </a:lnTo>
                  <a:lnTo>
                    <a:pt x="18777" y="0"/>
                  </a:ln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35;p32"/>
            <p:cNvSpPr/>
            <p:nvPr/>
          </p:nvSpPr>
          <p:spPr>
            <a:xfrm>
              <a:off x="4926650" y="699925"/>
              <a:ext cx="331611" cy="806675"/>
            </a:xfrm>
            <a:custGeom>
              <a:avLst/>
              <a:gdLst/>
              <a:ahLst/>
              <a:cxnLst/>
              <a:rect l="l" t="t" r="r" b="b"/>
              <a:pathLst>
                <a:path w="32267" h="32267" extrusionOk="0">
                  <a:moveTo>
                    <a:pt x="16134" y="1"/>
                  </a:moveTo>
                  <a:cubicBezTo>
                    <a:pt x="7216" y="1"/>
                    <a:pt x="1" y="7216"/>
                    <a:pt x="1" y="16133"/>
                  </a:cubicBezTo>
                  <a:cubicBezTo>
                    <a:pt x="1" y="25039"/>
                    <a:pt x="7216" y="32266"/>
                    <a:pt x="16134" y="32266"/>
                  </a:cubicBezTo>
                  <a:cubicBezTo>
                    <a:pt x="25051" y="32266"/>
                    <a:pt x="32266" y="25039"/>
                    <a:pt x="32266" y="16133"/>
                  </a:cubicBezTo>
                  <a:cubicBezTo>
                    <a:pt x="32266" y="7216"/>
                    <a:pt x="25051" y="1"/>
                    <a:pt x="16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36;p32"/>
            <p:cNvSpPr/>
            <p:nvPr/>
          </p:nvSpPr>
          <p:spPr>
            <a:xfrm>
              <a:off x="4917387" y="862450"/>
              <a:ext cx="251967" cy="536101"/>
            </a:xfrm>
            <a:custGeom>
              <a:avLst/>
              <a:gdLst/>
              <a:ahLst/>
              <a:cxnLst/>
              <a:rect l="l" t="t" r="r" b="b"/>
              <a:pathLst>
                <a:path w="23623" h="23623" extrusionOk="0">
                  <a:moveTo>
                    <a:pt x="11812" y="0"/>
                  </a:moveTo>
                  <a:cubicBezTo>
                    <a:pt x="5287" y="0"/>
                    <a:pt x="1" y="5287"/>
                    <a:pt x="1" y="11811"/>
                  </a:cubicBezTo>
                  <a:cubicBezTo>
                    <a:pt x="1" y="18336"/>
                    <a:pt x="5287" y="23622"/>
                    <a:pt x="11812" y="23622"/>
                  </a:cubicBezTo>
                  <a:cubicBezTo>
                    <a:pt x="18336" y="23622"/>
                    <a:pt x="23623" y="18336"/>
                    <a:pt x="23623" y="11811"/>
                  </a:cubicBezTo>
                  <a:cubicBezTo>
                    <a:pt x="23623" y="5287"/>
                    <a:pt x="18336" y="0"/>
                    <a:pt x="11812" y="0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 smtClean="0"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A</a:t>
              </a:r>
              <a:endParaRPr sz="3600" b="1">
                <a:latin typeface="+mj-lt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10" name="Google Shape;837;p32"/>
          <p:cNvGrpSpPr/>
          <p:nvPr/>
        </p:nvGrpSpPr>
        <p:grpSpPr>
          <a:xfrm>
            <a:off x="0" y="3200400"/>
            <a:ext cx="8973790" cy="1131500"/>
            <a:chOff x="4859375" y="1671175"/>
            <a:chExt cx="3289531" cy="848625"/>
          </a:xfrm>
        </p:grpSpPr>
        <p:sp>
          <p:nvSpPr>
            <p:cNvPr id="11" name="Google Shape;838;p32"/>
            <p:cNvSpPr/>
            <p:nvPr/>
          </p:nvSpPr>
          <p:spPr>
            <a:xfrm>
              <a:off x="4859375" y="1671175"/>
              <a:ext cx="3212261" cy="848625"/>
            </a:xfrm>
            <a:custGeom>
              <a:avLst/>
              <a:gdLst/>
              <a:ahLst/>
              <a:cxnLst/>
              <a:rect l="l" t="t" r="r" b="b"/>
              <a:pathLst>
                <a:path w="115301" h="32279" extrusionOk="0">
                  <a:moveTo>
                    <a:pt x="16610" y="1"/>
                  </a:moveTo>
                  <a:cubicBezTo>
                    <a:pt x="7704" y="1"/>
                    <a:pt x="167" y="7037"/>
                    <a:pt x="60" y="15931"/>
                  </a:cubicBezTo>
                  <a:cubicBezTo>
                    <a:pt x="1" y="20467"/>
                    <a:pt x="1810" y="24587"/>
                    <a:pt x="4775" y="27552"/>
                  </a:cubicBezTo>
                  <a:cubicBezTo>
                    <a:pt x="7692" y="30469"/>
                    <a:pt x="11740" y="32278"/>
                    <a:pt x="16193" y="32278"/>
                  </a:cubicBezTo>
                  <a:lnTo>
                    <a:pt x="115301" y="32278"/>
                  </a:lnTo>
                  <a:cubicBezTo>
                    <a:pt x="106395" y="32278"/>
                    <a:pt x="99168" y="25051"/>
                    <a:pt x="99168" y="16145"/>
                  </a:cubicBezTo>
                  <a:cubicBezTo>
                    <a:pt x="99168" y="7228"/>
                    <a:pt x="91941" y="1"/>
                    <a:pt x="83023" y="1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274300" tIns="91425" rIns="731500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 smtClean="0">
                  <a:latin typeface="+mj-lt"/>
                </a:rPr>
                <a:t>Khi vật dao động, ta luôn có thể nghe được âm thanh phát ra từ vật đó</a:t>
              </a:r>
              <a:endParaRPr sz="3600">
                <a:solidFill>
                  <a:srgbClr val="FFFFFF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15" name="Google Shape;842;p32"/>
            <p:cNvSpPr/>
            <p:nvPr/>
          </p:nvSpPr>
          <p:spPr>
            <a:xfrm>
              <a:off x="7792309" y="1834001"/>
              <a:ext cx="356597" cy="535800"/>
            </a:xfrm>
            <a:custGeom>
              <a:avLst/>
              <a:gdLst/>
              <a:ahLst/>
              <a:cxnLst/>
              <a:rect l="l" t="t" r="r" b="b"/>
              <a:pathLst>
                <a:path w="23623" h="23611" extrusionOk="0">
                  <a:moveTo>
                    <a:pt x="11812" y="0"/>
                  </a:moveTo>
                  <a:cubicBezTo>
                    <a:pt x="5287" y="0"/>
                    <a:pt x="1" y="5287"/>
                    <a:pt x="1" y="11811"/>
                  </a:cubicBezTo>
                  <a:cubicBezTo>
                    <a:pt x="1" y="18324"/>
                    <a:pt x="5287" y="23610"/>
                    <a:pt x="11812" y="23610"/>
                  </a:cubicBezTo>
                  <a:cubicBezTo>
                    <a:pt x="18336" y="23610"/>
                    <a:pt x="23623" y="18324"/>
                    <a:pt x="23623" y="11811"/>
                  </a:cubicBezTo>
                  <a:cubicBezTo>
                    <a:pt x="23623" y="5287"/>
                    <a:pt x="18336" y="0"/>
                    <a:pt x="11812" y="0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 smtClean="0"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B</a:t>
              </a:r>
              <a:endParaRPr sz="3600" b="1">
                <a:latin typeface="+mj-lt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16" name="Google Shape;843;p32"/>
          <p:cNvGrpSpPr/>
          <p:nvPr/>
        </p:nvGrpSpPr>
        <p:grpSpPr>
          <a:xfrm>
            <a:off x="228599" y="4419600"/>
            <a:ext cx="8915401" cy="1131500"/>
            <a:chOff x="4944373" y="2665350"/>
            <a:chExt cx="3268127" cy="848625"/>
          </a:xfrm>
        </p:grpSpPr>
        <p:sp>
          <p:nvSpPr>
            <p:cNvPr id="17" name="Google Shape;844;p32"/>
            <p:cNvSpPr/>
            <p:nvPr/>
          </p:nvSpPr>
          <p:spPr>
            <a:xfrm>
              <a:off x="4944373" y="2665350"/>
              <a:ext cx="3268127" cy="848625"/>
            </a:xfrm>
            <a:custGeom>
              <a:avLst/>
              <a:gdLst/>
              <a:ahLst/>
              <a:cxnLst/>
              <a:rect l="l" t="t" r="r" b="b"/>
              <a:pathLst>
                <a:path w="115301" h="32279" extrusionOk="0">
                  <a:moveTo>
                    <a:pt x="32278" y="0"/>
                  </a:moveTo>
                  <a:cubicBezTo>
                    <a:pt x="23361" y="0"/>
                    <a:pt x="16133" y="7227"/>
                    <a:pt x="16133" y="16145"/>
                  </a:cubicBezTo>
                  <a:cubicBezTo>
                    <a:pt x="16133" y="25051"/>
                    <a:pt x="8918" y="32278"/>
                    <a:pt x="1" y="32278"/>
                  </a:cubicBezTo>
                  <a:lnTo>
                    <a:pt x="99108" y="32278"/>
                  </a:lnTo>
                  <a:cubicBezTo>
                    <a:pt x="103561" y="32278"/>
                    <a:pt x="107609" y="30468"/>
                    <a:pt x="110526" y="27551"/>
                  </a:cubicBezTo>
                  <a:cubicBezTo>
                    <a:pt x="113491" y="24587"/>
                    <a:pt x="115301" y="20467"/>
                    <a:pt x="115253" y="15931"/>
                  </a:cubicBezTo>
                  <a:cubicBezTo>
                    <a:pt x="115134" y="7037"/>
                    <a:pt x="107597" y="0"/>
                    <a:pt x="98691" y="0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731500" tIns="91425" rIns="274300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 smtClean="0">
                  <a:latin typeface="+mj-lt"/>
                </a:rPr>
                <a:t>Âm thanh có thể phát ra từ các vật cố định  (không dao động)</a:t>
              </a:r>
              <a:endParaRPr sz="3600">
                <a:solidFill>
                  <a:srgbClr val="FFFFFF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21" name="Google Shape;848;p32"/>
            <p:cNvSpPr/>
            <p:nvPr/>
          </p:nvSpPr>
          <p:spPr>
            <a:xfrm>
              <a:off x="4972305" y="2828176"/>
              <a:ext cx="328664" cy="478651"/>
            </a:xfrm>
            <a:custGeom>
              <a:avLst/>
              <a:gdLst/>
              <a:ahLst/>
              <a:cxnLst/>
              <a:rect l="l" t="t" r="r" b="b"/>
              <a:pathLst>
                <a:path w="23623" h="23611" extrusionOk="0">
                  <a:moveTo>
                    <a:pt x="11812" y="0"/>
                  </a:moveTo>
                  <a:cubicBezTo>
                    <a:pt x="5287" y="0"/>
                    <a:pt x="1" y="5287"/>
                    <a:pt x="1" y="11799"/>
                  </a:cubicBezTo>
                  <a:cubicBezTo>
                    <a:pt x="1" y="18324"/>
                    <a:pt x="5287" y="23610"/>
                    <a:pt x="11812" y="23610"/>
                  </a:cubicBezTo>
                  <a:cubicBezTo>
                    <a:pt x="18336" y="23610"/>
                    <a:pt x="23623" y="18324"/>
                    <a:pt x="23623" y="11799"/>
                  </a:cubicBezTo>
                  <a:cubicBezTo>
                    <a:pt x="23623" y="5287"/>
                    <a:pt x="18336" y="0"/>
                    <a:pt x="11812" y="0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 smtClean="0"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C</a:t>
              </a:r>
              <a:endParaRPr sz="3600" b="1">
                <a:latin typeface="+mj-lt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22" name="Google Shape;849;p32"/>
          <p:cNvGrpSpPr/>
          <p:nvPr/>
        </p:nvGrpSpPr>
        <p:grpSpPr>
          <a:xfrm>
            <a:off x="0" y="5694333"/>
            <a:ext cx="9144000" cy="1163664"/>
            <a:chOff x="5468816" y="3636900"/>
            <a:chExt cx="2572975" cy="872748"/>
          </a:xfrm>
        </p:grpSpPr>
        <p:sp>
          <p:nvSpPr>
            <p:cNvPr id="23" name="Google Shape;850;p32"/>
            <p:cNvSpPr/>
            <p:nvPr/>
          </p:nvSpPr>
          <p:spPr>
            <a:xfrm>
              <a:off x="5468816" y="3636900"/>
              <a:ext cx="2572975" cy="872748"/>
            </a:xfrm>
            <a:custGeom>
              <a:avLst/>
              <a:gdLst/>
              <a:ahLst/>
              <a:cxnLst/>
              <a:rect l="l" t="t" r="r" b="b"/>
              <a:pathLst>
                <a:path w="115301" h="32279" extrusionOk="0">
                  <a:moveTo>
                    <a:pt x="16610" y="0"/>
                  </a:moveTo>
                  <a:cubicBezTo>
                    <a:pt x="7704" y="0"/>
                    <a:pt x="167" y="7025"/>
                    <a:pt x="60" y="15931"/>
                  </a:cubicBezTo>
                  <a:cubicBezTo>
                    <a:pt x="1" y="20467"/>
                    <a:pt x="1810" y="24587"/>
                    <a:pt x="4775" y="27539"/>
                  </a:cubicBezTo>
                  <a:cubicBezTo>
                    <a:pt x="7692" y="30468"/>
                    <a:pt x="11740" y="32278"/>
                    <a:pt x="16193" y="32278"/>
                  </a:cubicBezTo>
                  <a:lnTo>
                    <a:pt x="115301" y="32278"/>
                  </a:lnTo>
                  <a:cubicBezTo>
                    <a:pt x="106395" y="32278"/>
                    <a:pt x="99168" y="25051"/>
                    <a:pt x="99168" y="16133"/>
                  </a:cubicBezTo>
                  <a:cubicBezTo>
                    <a:pt x="99168" y="7227"/>
                    <a:pt x="91941" y="0"/>
                    <a:pt x="83023" y="0"/>
                  </a:cubicBez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274300" tIns="91425" rIns="731500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 smtClean="0">
                  <a:latin typeface="+mj-lt"/>
                </a:rPr>
                <a:t>Tất cả các vật được xem là nguồn âm thì đều có thể phát ra âm thanh </a:t>
              </a:r>
              <a:endParaRPr sz="3600">
                <a:solidFill>
                  <a:srgbClr val="FFFFFF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27" name="Google Shape;854;p32"/>
            <p:cNvSpPr/>
            <p:nvPr/>
          </p:nvSpPr>
          <p:spPr>
            <a:xfrm>
              <a:off x="7795680" y="3652400"/>
              <a:ext cx="241496" cy="511676"/>
            </a:xfrm>
            <a:custGeom>
              <a:avLst/>
              <a:gdLst/>
              <a:ahLst/>
              <a:cxnLst/>
              <a:rect l="l" t="t" r="r" b="b"/>
              <a:pathLst>
                <a:path w="23623" h="23611" extrusionOk="0">
                  <a:moveTo>
                    <a:pt x="11812" y="0"/>
                  </a:moveTo>
                  <a:cubicBezTo>
                    <a:pt x="5287" y="0"/>
                    <a:pt x="1" y="5286"/>
                    <a:pt x="1" y="11799"/>
                  </a:cubicBezTo>
                  <a:cubicBezTo>
                    <a:pt x="1" y="18324"/>
                    <a:pt x="5287" y="23610"/>
                    <a:pt x="11812" y="23610"/>
                  </a:cubicBezTo>
                  <a:cubicBezTo>
                    <a:pt x="18336" y="23610"/>
                    <a:pt x="23623" y="18324"/>
                    <a:pt x="23623" y="11799"/>
                  </a:cubicBezTo>
                  <a:cubicBezTo>
                    <a:pt x="23623" y="5286"/>
                    <a:pt x="18336" y="0"/>
                    <a:pt x="11812" y="0"/>
                  </a:cubicBez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 smtClean="0"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D</a:t>
              </a:r>
              <a:endParaRPr sz="3600" b="1">
                <a:latin typeface="+mj-lt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068;p37"/>
          <p:cNvGrpSpPr/>
          <p:nvPr/>
        </p:nvGrpSpPr>
        <p:grpSpPr>
          <a:xfrm>
            <a:off x="0" y="1371600"/>
            <a:ext cx="9144000" cy="1295400"/>
            <a:chOff x="2016463" y="1057291"/>
            <a:chExt cx="2838475" cy="1420509"/>
          </a:xfrm>
        </p:grpSpPr>
        <p:sp>
          <p:nvSpPr>
            <p:cNvPr id="1069" name="Google Shape;1069;p37"/>
            <p:cNvSpPr/>
            <p:nvPr/>
          </p:nvSpPr>
          <p:spPr>
            <a:xfrm>
              <a:off x="2016463" y="1688628"/>
              <a:ext cx="2838475" cy="789172"/>
            </a:xfrm>
            <a:custGeom>
              <a:avLst/>
              <a:gdLst/>
              <a:ahLst/>
              <a:cxnLst/>
              <a:rect l="l" t="t" r="r" b="b"/>
              <a:pathLst>
                <a:path w="113539" h="24504" extrusionOk="0">
                  <a:moveTo>
                    <a:pt x="113539" y="1"/>
                  </a:moveTo>
                  <a:lnTo>
                    <a:pt x="92429" y="20944"/>
                  </a:lnTo>
                  <a:cubicBezTo>
                    <a:pt x="90131" y="23230"/>
                    <a:pt x="87035" y="24504"/>
                    <a:pt x="83797" y="24504"/>
                  </a:cubicBezTo>
                  <a:lnTo>
                    <a:pt x="12252" y="24504"/>
                  </a:lnTo>
                  <a:cubicBezTo>
                    <a:pt x="5477" y="24504"/>
                    <a:pt x="1" y="19015"/>
                    <a:pt x="1" y="12252"/>
                  </a:cubicBezTo>
                  <a:lnTo>
                    <a:pt x="1" y="12252"/>
                  </a:lnTo>
                  <a:cubicBezTo>
                    <a:pt x="1" y="5478"/>
                    <a:pt x="5477" y="1"/>
                    <a:pt x="12252" y="1"/>
                  </a:cubicBezTo>
                  <a:lnTo>
                    <a:pt x="1135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365750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 smtClean="0">
                  <a:latin typeface="+mj-lt"/>
                </a:rPr>
                <a:t>Để tạo kiểu dáng cho đàn</a:t>
              </a:r>
              <a:endParaRPr sz="3600">
                <a:solidFill>
                  <a:srgbClr val="FFFFFF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1070" name="Google Shape;1070;p37"/>
            <p:cNvSpPr/>
            <p:nvPr/>
          </p:nvSpPr>
          <p:spPr>
            <a:xfrm>
              <a:off x="3741988" y="1057291"/>
              <a:ext cx="1112950" cy="770734"/>
            </a:xfrm>
            <a:custGeom>
              <a:avLst/>
              <a:gdLst/>
              <a:ahLst/>
              <a:cxnLst/>
              <a:rect l="l" t="t" r="r" b="b"/>
              <a:pathLst>
                <a:path w="44518" h="24516" extrusionOk="0">
                  <a:moveTo>
                    <a:pt x="0" y="12252"/>
                  </a:moveTo>
                  <a:lnTo>
                    <a:pt x="0" y="12252"/>
                  </a:lnTo>
                  <a:cubicBezTo>
                    <a:pt x="0" y="19027"/>
                    <a:pt x="5489" y="24516"/>
                    <a:pt x="12252" y="24516"/>
                  </a:cubicBezTo>
                  <a:lnTo>
                    <a:pt x="44518" y="24516"/>
                  </a:lnTo>
                  <a:lnTo>
                    <a:pt x="23408" y="3561"/>
                  </a:lnTo>
                  <a:cubicBezTo>
                    <a:pt x="21110" y="1275"/>
                    <a:pt x="18014" y="1"/>
                    <a:pt x="14776" y="1"/>
                  </a:cubicBezTo>
                  <a:lnTo>
                    <a:pt x="12252" y="1"/>
                  </a:lnTo>
                  <a:cubicBezTo>
                    <a:pt x="5489" y="1"/>
                    <a:pt x="0" y="5489"/>
                    <a:pt x="0" y="122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071" name="Google Shape;1071;p37"/>
            <p:cNvSpPr/>
            <p:nvPr/>
          </p:nvSpPr>
          <p:spPr>
            <a:xfrm>
              <a:off x="3814013" y="1136209"/>
              <a:ext cx="865900" cy="619492"/>
            </a:xfrm>
            <a:custGeom>
              <a:avLst/>
              <a:gdLst/>
              <a:ahLst/>
              <a:cxnLst/>
              <a:rect l="l" t="t" r="r" b="b"/>
              <a:pathLst>
                <a:path w="34636" h="18742" extrusionOk="0">
                  <a:moveTo>
                    <a:pt x="9371" y="1"/>
                  </a:moveTo>
                  <a:cubicBezTo>
                    <a:pt x="4203" y="1"/>
                    <a:pt x="0" y="4204"/>
                    <a:pt x="0" y="9371"/>
                  </a:cubicBezTo>
                  <a:cubicBezTo>
                    <a:pt x="0" y="14538"/>
                    <a:pt x="4203" y="18741"/>
                    <a:pt x="9371" y="18741"/>
                  </a:cubicBezTo>
                  <a:lnTo>
                    <a:pt x="34636" y="18741"/>
                  </a:lnTo>
                  <a:lnTo>
                    <a:pt x="18503" y="2727"/>
                  </a:lnTo>
                  <a:cubicBezTo>
                    <a:pt x="16729" y="965"/>
                    <a:pt x="14383" y="1"/>
                    <a:pt x="118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2100" dirty="0" smtClean="0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       </a:t>
              </a:r>
              <a:r>
                <a:rPr lang="vi-VN" sz="3600" b="1" dirty="0" smtClean="0"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A</a:t>
              </a:r>
              <a:endParaRPr sz="3600" b="1">
                <a:latin typeface="+mj-lt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3" name="Google Shape;1073;p37"/>
          <p:cNvGrpSpPr/>
          <p:nvPr/>
        </p:nvGrpSpPr>
        <p:grpSpPr>
          <a:xfrm>
            <a:off x="0" y="4267200"/>
            <a:ext cx="9144000" cy="1131634"/>
            <a:chOff x="2016463" y="2634050"/>
            <a:chExt cx="2838475" cy="1262675"/>
          </a:xfrm>
        </p:grpSpPr>
        <p:sp>
          <p:nvSpPr>
            <p:cNvPr id="1074" name="Google Shape;1074;p37"/>
            <p:cNvSpPr/>
            <p:nvPr/>
          </p:nvSpPr>
          <p:spPr>
            <a:xfrm>
              <a:off x="2016463" y="3283825"/>
              <a:ext cx="2838475" cy="612900"/>
            </a:xfrm>
            <a:custGeom>
              <a:avLst/>
              <a:gdLst/>
              <a:ahLst/>
              <a:cxnLst/>
              <a:rect l="l" t="t" r="r" b="b"/>
              <a:pathLst>
                <a:path w="113539" h="24516" extrusionOk="0">
                  <a:moveTo>
                    <a:pt x="113539" y="1"/>
                  </a:moveTo>
                  <a:lnTo>
                    <a:pt x="92429" y="20956"/>
                  </a:lnTo>
                  <a:cubicBezTo>
                    <a:pt x="90131" y="23242"/>
                    <a:pt x="87035" y="24516"/>
                    <a:pt x="83797" y="24516"/>
                  </a:cubicBezTo>
                  <a:lnTo>
                    <a:pt x="12252" y="24516"/>
                  </a:lnTo>
                  <a:cubicBezTo>
                    <a:pt x="5477" y="24516"/>
                    <a:pt x="1" y="19027"/>
                    <a:pt x="1" y="12264"/>
                  </a:cubicBezTo>
                  <a:lnTo>
                    <a:pt x="1" y="12264"/>
                  </a:lnTo>
                  <a:cubicBezTo>
                    <a:pt x="1" y="5490"/>
                    <a:pt x="5477" y="1"/>
                    <a:pt x="12252" y="1"/>
                  </a:cubicBezTo>
                  <a:lnTo>
                    <a:pt x="11353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365750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 smtClean="0">
                  <a:latin typeface="+mj-lt"/>
                </a:rPr>
                <a:t>Để người nghệ sỹ có chỗ tì khi đánh đàn </a:t>
              </a:r>
              <a:endParaRPr sz="3600">
                <a:solidFill>
                  <a:srgbClr val="FFFFFF"/>
                </a:solidFill>
                <a:latin typeface="+mj-lt"/>
                <a:ea typeface="Fira Sans Extra Condensed Medium"/>
                <a:cs typeface="Times New Roman" pitchFamily="18" charset="0"/>
                <a:sym typeface="Fira Sans Extra Condensed Medium"/>
              </a:endParaRPr>
            </a:p>
          </p:txBody>
        </p:sp>
        <p:sp>
          <p:nvSpPr>
            <p:cNvPr id="1075" name="Google Shape;1075;p37"/>
            <p:cNvSpPr/>
            <p:nvPr/>
          </p:nvSpPr>
          <p:spPr>
            <a:xfrm>
              <a:off x="3741988" y="2634050"/>
              <a:ext cx="1112950" cy="612600"/>
            </a:xfrm>
            <a:custGeom>
              <a:avLst/>
              <a:gdLst/>
              <a:ahLst/>
              <a:cxnLst/>
              <a:rect l="l" t="t" r="r" b="b"/>
              <a:pathLst>
                <a:path w="44518" h="24504" extrusionOk="0">
                  <a:moveTo>
                    <a:pt x="0" y="12252"/>
                  </a:moveTo>
                  <a:lnTo>
                    <a:pt x="0" y="12252"/>
                  </a:lnTo>
                  <a:cubicBezTo>
                    <a:pt x="0" y="19015"/>
                    <a:pt x="5489" y="24504"/>
                    <a:pt x="12252" y="24504"/>
                  </a:cubicBezTo>
                  <a:lnTo>
                    <a:pt x="44518" y="24504"/>
                  </a:lnTo>
                  <a:lnTo>
                    <a:pt x="23408" y="3549"/>
                  </a:lnTo>
                  <a:cubicBezTo>
                    <a:pt x="21110" y="1275"/>
                    <a:pt x="18014" y="1"/>
                    <a:pt x="14776" y="1"/>
                  </a:cubicBezTo>
                  <a:lnTo>
                    <a:pt x="12252" y="1"/>
                  </a:lnTo>
                  <a:cubicBezTo>
                    <a:pt x="5489" y="1"/>
                    <a:pt x="0" y="5477"/>
                    <a:pt x="0" y="1225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076" name="Google Shape;1076;p37"/>
            <p:cNvSpPr/>
            <p:nvPr/>
          </p:nvSpPr>
          <p:spPr>
            <a:xfrm>
              <a:off x="3814013" y="2706075"/>
              <a:ext cx="865900" cy="468550"/>
            </a:xfrm>
            <a:custGeom>
              <a:avLst/>
              <a:gdLst/>
              <a:ahLst/>
              <a:cxnLst/>
              <a:rect l="l" t="t" r="r" b="b"/>
              <a:pathLst>
                <a:path w="34636" h="18742" extrusionOk="0">
                  <a:moveTo>
                    <a:pt x="9371" y="1"/>
                  </a:moveTo>
                  <a:cubicBezTo>
                    <a:pt x="4203" y="1"/>
                    <a:pt x="0" y="4204"/>
                    <a:pt x="0" y="9371"/>
                  </a:cubicBezTo>
                  <a:cubicBezTo>
                    <a:pt x="0" y="14538"/>
                    <a:pt x="4203" y="18741"/>
                    <a:pt x="9371" y="18741"/>
                  </a:cubicBezTo>
                  <a:lnTo>
                    <a:pt x="34636" y="18741"/>
                  </a:lnTo>
                  <a:lnTo>
                    <a:pt x="18503" y="2716"/>
                  </a:lnTo>
                  <a:cubicBezTo>
                    <a:pt x="16729" y="965"/>
                    <a:pt x="14383" y="1"/>
                    <a:pt x="118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vi-VN" sz="2100" dirty="0" smtClean="0">
                  <a:solidFill>
                    <a:schemeClr val="accent6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          </a:t>
              </a:r>
              <a:r>
                <a:rPr lang="vi-VN" sz="3600" b="1" dirty="0" smtClean="0">
                  <a:solidFill>
                    <a:schemeClr val="accent6"/>
                  </a:solidFill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C</a:t>
              </a:r>
              <a:endParaRPr sz="3600" b="1">
                <a:solidFill>
                  <a:schemeClr val="accent6"/>
                </a:solidFill>
                <a:latin typeface="+mj-lt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4" name="Google Shape;1078;p37"/>
          <p:cNvGrpSpPr/>
          <p:nvPr/>
        </p:nvGrpSpPr>
        <p:grpSpPr>
          <a:xfrm>
            <a:off x="0" y="2895600"/>
            <a:ext cx="9144000" cy="1275566"/>
            <a:chOff x="4288763" y="1996476"/>
            <a:chExt cx="2838775" cy="1128125"/>
          </a:xfrm>
        </p:grpSpPr>
        <p:sp>
          <p:nvSpPr>
            <p:cNvPr id="1079" name="Google Shape;1079;p37"/>
            <p:cNvSpPr/>
            <p:nvPr/>
          </p:nvSpPr>
          <p:spPr>
            <a:xfrm>
              <a:off x="4288763" y="2574526"/>
              <a:ext cx="2838775" cy="550075"/>
            </a:xfrm>
            <a:custGeom>
              <a:avLst/>
              <a:gdLst/>
              <a:ahLst/>
              <a:cxnLst/>
              <a:rect l="l" t="t" r="r" b="b"/>
              <a:pathLst>
                <a:path w="113551" h="24516" extrusionOk="0">
                  <a:moveTo>
                    <a:pt x="1" y="0"/>
                  </a:moveTo>
                  <a:lnTo>
                    <a:pt x="21111" y="20955"/>
                  </a:lnTo>
                  <a:cubicBezTo>
                    <a:pt x="23409" y="23229"/>
                    <a:pt x="26504" y="24515"/>
                    <a:pt x="29743" y="24515"/>
                  </a:cubicBezTo>
                  <a:lnTo>
                    <a:pt x="101287" y="24515"/>
                  </a:lnTo>
                  <a:cubicBezTo>
                    <a:pt x="108062" y="24515"/>
                    <a:pt x="113551" y="19027"/>
                    <a:pt x="113551" y="12252"/>
                  </a:cubicBezTo>
                  <a:lnTo>
                    <a:pt x="113551" y="12252"/>
                  </a:lnTo>
                  <a:cubicBezTo>
                    <a:pt x="113551" y="5489"/>
                    <a:pt x="108062" y="0"/>
                    <a:pt x="101287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365750" tIns="91425" rIns="91425" bIns="91425" anchor="ctr" anchorCtr="0">
              <a:noAutofit/>
            </a:bodyPr>
            <a:lstStyle/>
            <a:p>
              <a:pPr lvl="0" algn="ctr"/>
              <a:r>
                <a:rPr lang="vi-VN" sz="3600" dirty="0" smtClean="0">
                  <a:latin typeface="+mj-lt"/>
                </a:rPr>
                <a:t>Để  khuếch đại âm do dây đàn phát ra </a:t>
              </a:r>
              <a:endParaRPr sz="3600">
                <a:solidFill>
                  <a:srgbClr val="FFFFFF"/>
                </a:solidFill>
                <a:latin typeface="+mj-lt"/>
                <a:ea typeface="Fira Sans Extra Condensed Medium"/>
                <a:cs typeface="Times New Roman" pitchFamily="18" charset="0"/>
                <a:sym typeface="Fira Sans Extra Condensed Medium"/>
              </a:endParaRPr>
            </a:p>
          </p:txBody>
        </p:sp>
        <p:sp>
          <p:nvSpPr>
            <p:cNvPr id="1080" name="Google Shape;1080;p37"/>
            <p:cNvSpPr/>
            <p:nvPr/>
          </p:nvSpPr>
          <p:spPr>
            <a:xfrm>
              <a:off x="4288763" y="2038752"/>
              <a:ext cx="1112975" cy="498600"/>
            </a:xfrm>
            <a:custGeom>
              <a:avLst/>
              <a:gdLst/>
              <a:ahLst/>
              <a:cxnLst/>
              <a:rect l="l" t="t" r="r" b="b"/>
              <a:pathLst>
                <a:path w="44519" h="24516" extrusionOk="0">
                  <a:moveTo>
                    <a:pt x="44518" y="12264"/>
                  </a:moveTo>
                  <a:lnTo>
                    <a:pt x="44518" y="12264"/>
                  </a:lnTo>
                  <a:cubicBezTo>
                    <a:pt x="44518" y="19026"/>
                    <a:pt x="39030" y="24515"/>
                    <a:pt x="32267" y="24515"/>
                  </a:cubicBezTo>
                  <a:lnTo>
                    <a:pt x="1" y="24515"/>
                  </a:lnTo>
                  <a:lnTo>
                    <a:pt x="21111" y="3560"/>
                  </a:lnTo>
                  <a:cubicBezTo>
                    <a:pt x="23409" y="1286"/>
                    <a:pt x="26504" y="0"/>
                    <a:pt x="29743" y="0"/>
                  </a:cubicBezTo>
                  <a:lnTo>
                    <a:pt x="32267" y="0"/>
                  </a:lnTo>
                  <a:cubicBezTo>
                    <a:pt x="39030" y="0"/>
                    <a:pt x="44518" y="5489"/>
                    <a:pt x="44518" y="1226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081" name="Google Shape;1081;p37"/>
            <p:cNvSpPr/>
            <p:nvPr/>
          </p:nvSpPr>
          <p:spPr>
            <a:xfrm>
              <a:off x="4525328" y="1996476"/>
              <a:ext cx="865900" cy="468825"/>
            </a:xfrm>
            <a:custGeom>
              <a:avLst/>
              <a:gdLst/>
              <a:ahLst/>
              <a:cxnLst/>
              <a:rect l="l" t="t" r="r" b="b"/>
              <a:pathLst>
                <a:path w="34636" h="18753" extrusionOk="0">
                  <a:moveTo>
                    <a:pt x="22742" y="0"/>
                  </a:moveTo>
                  <a:cubicBezTo>
                    <a:pt x="20253" y="0"/>
                    <a:pt x="17908" y="977"/>
                    <a:pt x="16146" y="2727"/>
                  </a:cubicBezTo>
                  <a:lnTo>
                    <a:pt x="1" y="18753"/>
                  </a:lnTo>
                  <a:lnTo>
                    <a:pt x="25266" y="18753"/>
                  </a:lnTo>
                  <a:cubicBezTo>
                    <a:pt x="30433" y="18753"/>
                    <a:pt x="34636" y="14550"/>
                    <a:pt x="34636" y="9383"/>
                  </a:cubicBezTo>
                  <a:cubicBezTo>
                    <a:pt x="34636" y="4215"/>
                    <a:pt x="30433" y="0"/>
                    <a:pt x="252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vi-VN" sz="3600" b="1" dirty="0" smtClean="0">
                  <a:solidFill>
                    <a:srgbClr val="00B0F0"/>
                  </a:solidFill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B</a:t>
              </a:r>
              <a:endParaRPr sz="3600" b="1">
                <a:solidFill>
                  <a:srgbClr val="00B0F0"/>
                </a:solidFill>
                <a:latin typeface="+mj-lt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5" name="Google Shape;1083;p37"/>
          <p:cNvGrpSpPr/>
          <p:nvPr/>
        </p:nvGrpSpPr>
        <p:grpSpPr>
          <a:xfrm>
            <a:off x="1" y="5562600"/>
            <a:ext cx="9143999" cy="1295400"/>
            <a:chOff x="4267200" y="3343375"/>
            <a:chExt cx="2838775" cy="1288774"/>
          </a:xfrm>
        </p:grpSpPr>
        <p:sp>
          <p:nvSpPr>
            <p:cNvPr id="1084" name="Google Shape;1084;p37"/>
            <p:cNvSpPr/>
            <p:nvPr/>
          </p:nvSpPr>
          <p:spPr>
            <a:xfrm>
              <a:off x="4267200" y="4019549"/>
              <a:ext cx="2838775" cy="612600"/>
            </a:xfrm>
            <a:custGeom>
              <a:avLst/>
              <a:gdLst/>
              <a:ahLst/>
              <a:cxnLst/>
              <a:rect l="l" t="t" r="r" b="b"/>
              <a:pathLst>
                <a:path w="113551" h="24504" extrusionOk="0">
                  <a:moveTo>
                    <a:pt x="1" y="0"/>
                  </a:moveTo>
                  <a:lnTo>
                    <a:pt x="21111" y="20955"/>
                  </a:lnTo>
                  <a:cubicBezTo>
                    <a:pt x="23409" y="23229"/>
                    <a:pt x="26504" y="24503"/>
                    <a:pt x="29743" y="24503"/>
                  </a:cubicBezTo>
                  <a:lnTo>
                    <a:pt x="101287" y="24503"/>
                  </a:lnTo>
                  <a:cubicBezTo>
                    <a:pt x="108062" y="24503"/>
                    <a:pt x="113551" y="19026"/>
                    <a:pt x="113551" y="12252"/>
                  </a:cubicBezTo>
                  <a:lnTo>
                    <a:pt x="113551" y="12252"/>
                  </a:lnTo>
                  <a:cubicBezTo>
                    <a:pt x="113551" y="5489"/>
                    <a:pt x="108062" y="0"/>
                    <a:pt x="101287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365750" tIns="91425" rIns="91425" bIns="91425" anchor="ctr" anchorCtr="0">
              <a:noAutofit/>
            </a:bodyPr>
            <a:lstStyle/>
            <a:p>
              <a:pPr lvl="0" algn="ctr"/>
              <a:r>
                <a:rPr lang="vi-VN" sz="3600" dirty="0" smtClean="0"/>
                <a:t> </a:t>
              </a:r>
              <a:r>
                <a:rPr lang="vi-VN" sz="3600" dirty="0" smtClean="0">
                  <a:latin typeface="+mj-lt"/>
                </a:rPr>
                <a:t>Để người nhạc sỹ vỗ vào hộp khi cần thiết </a:t>
              </a:r>
              <a:endParaRPr sz="3600">
                <a:solidFill>
                  <a:srgbClr val="FFFFFF"/>
                </a:solidFill>
                <a:latin typeface="+mj-lt"/>
                <a:ea typeface="Fira Sans Extra Condensed Medium"/>
                <a:cs typeface="Times New Roman" pitchFamily="18" charset="0"/>
                <a:sym typeface="Fira Sans Extra Condensed Medium"/>
              </a:endParaRPr>
            </a:p>
          </p:txBody>
        </p:sp>
        <p:sp>
          <p:nvSpPr>
            <p:cNvPr id="1085" name="Google Shape;1085;p37"/>
            <p:cNvSpPr/>
            <p:nvPr/>
          </p:nvSpPr>
          <p:spPr>
            <a:xfrm>
              <a:off x="4288763" y="3343375"/>
              <a:ext cx="1112975" cy="612900"/>
            </a:xfrm>
            <a:custGeom>
              <a:avLst/>
              <a:gdLst/>
              <a:ahLst/>
              <a:cxnLst/>
              <a:rect l="l" t="t" r="r" b="b"/>
              <a:pathLst>
                <a:path w="44519" h="24516" extrusionOk="0">
                  <a:moveTo>
                    <a:pt x="44518" y="12252"/>
                  </a:moveTo>
                  <a:lnTo>
                    <a:pt x="44518" y="12252"/>
                  </a:lnTo>
                  <a:cubicBezTo>
                    <a:pt x="44518" y="19026"/>
                    <a:pt x="39030" y="24515"/>
                    <a:pt x="32267" y="24515"/>
                  </a:cubicBezTo>
                  <a:lnTo>
                    <a:pt x="1" y="24515"/>
                  </a:lnTo>
                  <a:lnTo>
                    <a:pt x="21111" y="3560"/>
                  </a:lnTo>
                  <a:cubicBezTo>
                    <a:pt x="23409" y="1274"/>
                    <a:pt x="26504" y="0"/>
                    <a:pt x="29743" y="0"/>
                  </a:cubicBezTo>
                  <a:lnTo>
                    <a:pt x="32267" y="0"/>
                  </a:lnTo>
                  <a:cubicBezTo>
                    <a:pt x="39030" y="0"/>
                    <a:pt x="44518" y="5489"/>
                    <a:pt x="44518" y="1225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086" name="Google Shape;1086;p37"/>
            <p:cNvSpPr/>
            <p:nvPr/>
          </p:nvSpPr>
          <p:spPr>
            <a:xfrm>
              <a:off x="4463788" y="3415400"/>
              <a:ext cx="865900" cy="468825"/>
            </a:xfrm>
            <a:custGeom>
              <a:avLst/>
              <a:gdLst/>
              <a:ahLst/>
              <a:cxnLst/>
              <a:rect l="l" t="t" r="r" b="b"/>
              <a:pathLst>
                <a:path w="34636" h="18753" extrusionOk="0">
                  <a:moveTo>
                    <a:pt x="22742" y="0"/>
                  </a:moveTo>
                  <a:cubicBezTo>
                    <a:pt x="20253" y="0"/>
                    <a:pt x="17908" y="965"/>
                    <a:pt x="16146" y="2727"/>
                  </a:cubicBezTo>
                  <a:lnTo>
                    <a:pt x="1" y="18753"/>
                  </a:lnTo>
                  <a:lnTo>
                    <a:pt x="25266" y="18753"/>
                  </a:lnTo>
                  <a:cubicBezTo>
                    <a:pt x="30433" y="18753"/>
                    <a:pt x="34636" y="14538"/>
                    <a:pt x="34636" y="9371"/>
                  </a:cubicBezTo>
                  <a:cubicBezTo>
                    <a:pt x="34636" y="4203"/>
                    <a:pt x="30433" y="0"/>
                    <a:pt x="252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vi-VN" sz="3600" b="1" dirty="0" smtClean="0">
                  <a:solidFill>
                    <a:schemeClr val="accent4"/>
                  </a:solidFill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D</a:t>
              </a:r>
              <a:endParaRPr sz="3600" b="1">
                <a:solidFill>
                  <a:schemeClr val="accent4"/>
                </a:solidFill>
                <a:latin typeface="+mj-lt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sp>
        <p:nvSpPr>
          <p:cNvPr id="24" name="Flowchart: Alternate Process 23"/>
          <p:cNvSpPr/>
          <p:nvPr/>
        </p:nvSpPr>
        <p:spPr>
          <a:xfrm>
            <a:off x="0" y="152400"/>
            <a:ext cx="9144000" cy="1066800"/>
          </a:xfrm>
          <a:prstGeom prst="flowChartAlternate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600" dirty="0" smtClean="0">
                <a:latin typeface="+mj-lt"/>
              </a:rPr>
              <a:t>Câu 2: Hộp đàn trong các đàn ghita, violong... có tác dụng gì là chủ yếu? </a:t>
            </a:r>
            <a:endParaRPr lang="en-US" sz="3600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85;p18"/>
          <p:cNvGrpSpPr/>
          <p:nvPr/>
        </p:nvGrpSpPr>
        <p:grpSpPr>
          <a:xfrm>
            <a:off x="0" y="5181600"/>
            <a:ext cx="5385525" cy="1447800"/>
            <a:chOff x="2379750" y="3387413"/>
            <a:chExt cx="3005775" cy="909950"/>
          </a:xfrm>
        </p:grpSpPr>
        <p:sp>
          <p:nvSpPr>
            <p:cNvPr id="186" name="Google Shape;186;p18"/>
            <p:cNvSpPr/>
            <p:nvPr/>
          </p:nvSpPr>
          <p:spPr>
            <a:xfrm>
              <a:off x="2379750" y="3387413"/>
              <a:ext cx="2509201" cy="909950"/>
            </a:xfrm>
            <a:custGeom>
              <a:avLst/>
              <a:gdLst/>
              <a:ahLst/>
              <a:cxnLst/>
              <a:rect l="l" t="t" r="r" b="b"/>
              <a:pathLst>
                <a:path w="102193" h="36398" extrusionOk="0">
                  <a:moveTo>
                    <a:pt x="18194" y="0"/>
                  </a:moveTo>
                  <a:cubicBezTo>
                    <a:pt x="8145" y="0"/>
                    <a:pt x="1" y="8144"/>
                    <a:pt x="1" y="18193"/>
                  </a:cubicBezTo>
                  <a:cubicBezTo>
                    <a:pt x="1" y="28242"/>
                    <a:pt x="8145" y="36397"/>
                    <a:pt x="18194" y="36397"/>
                  </a:cubicBezTo>
                  <a:lnTo>
                    <a:pt x="102192" y="36397"/>
                  </a:lnTo>
                  <a:cubicBezTo>
                    <a:pt x="92143" y="36397"/>
                    <a:pt x="83999" y="28242"/>
                    <a:pt x="83999" y="18193"/>
                  </a:cubicBezTo>
                  <a:cubicBezTo>
                    <a:pt x="83999" y="8144"/>
                    <a:pt x="92143" y="0"/>
                    <a:pt x="102192" y="0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457200" tIns="91425" rIns="731500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 smtClean="0">
                  <a:latin typeface="+mj-lt"/>
                </a:rPr>
                <a:t>Cái còi trọng tài đá bóng đang đeo trên cổ</a:t>
              </a:r>
              <a:endParaRPr sz="3600" b="1">
                <a:solidFill>
                  <a:srgbClr val="FFFFFF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187" name="Google Shape;187;p18"/>
            <p:cNvSpPr/>
            <p:nvPr/>
          </p:nvSpPr>
          <p:spPr>
            <a:xfrm>
              <a:off x="4475550" y="3387413"/>
              <a:ext cx="909975" cy="909950"/>
            </a:xfrm>
            <a:custGeom>
              <a:avLst/>
              <a:gdLst/>
              <a:ahLst/>
              <a:cxnLst/>
              <a:rect l="l" t="t" r="r" b="b"/>
              <a:pathLst>
                <a:path w="36399" h="36398" extrusionOk="0">
                  <a:moveTo>
                    <a:pt x="18194" y="0"/>
                  </a:moveTo>
                  <a:cubicBezTo>
                    <a:pt x="8145" y="0"/>
                    <a:pt x="1" y="8144"/>
                    <a:pt x="1" y="18193"/>
                  </a:cubicBezTo>
                  <a:cubicBezTo>
                    <a:pt x="1" y="28242"/>
                    <a:pt x="8145" y="36397"/>
                    <a:pt x="18194" y="36397"/>
                  </a:cubicBezTo>
                  <a:cubicBezTo>
                    <a:pt x="28254" y="36397"/>
                    <a:pt x="36398" y="28242"/>
                    <a:pt x="36398" y="18193"/>
                  </a:cubicBezTo>
                  <a:cubicBezTo>
                    <a:pt x="36398" y="8144"/>
                    <a:pt x="28254" y="0"/>
                    <a:pt x="18194" y="0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" name="Google Shape;189;p18"/>
          <p:cNvGrpSpPr/>
          <p:nvPr/>
        </p:nvGrpSpPr>
        <p:grpSpPr>
          <a:xfrm>
            <a:off x="3352800" y="3505200"/>
            <a:ext cx="5791200" cy="1497715"/>
            <a:chOff x="3758200" y="2648613"/>
            <a:chExt cx="3006050" cy="909975"/>
          </a:xfrm>
        </p:grpSpPr>
        <p:sp>
          <p:nvSpPr>
            <p:cNvPr id="190" name="Google Shape;190;p18"/>
            <p:cNvSpPr/>
            <p:nvPr/>
          </p:nvSpPr>
          <p:spPr>
            <a:xfrm>
              <a:off x="4209450" y="2648613"/>
              <a:ext cx="2554800" cy="909975"/>
            </a:xfrm>
            <a:custGeom>
              <a:avLst/>
              <a:gdLst/>
              <a:ahLst/>
              <a:cxnLst/>
              <a:rect l="l" t="t" r="r" b="b"/>
              <a:pathLst>
                <a:path w="102192" h="36399" extrusionOk="0">
                  <a:moveTo>
                    <a:pt x="1" y="1"/>
                  </a:moveTo>
                  <a:cubicBezTo>
                    <a:pt x="10049" y="1"/>
                    <a:pt x="18193" y="8145"/>
                    <a:pt x="18193" y="18194"/>
                  </a:cubicBezTo>
                  <a:cubicBezTo>
                    <a:pt x="18193" y="28242"/>
                    <a:pt x="10049" y="36398"/>
                    <a:pt x="1" y="36398"/>
                  </a:cubicBezTo>
                  <a:lnTo>
                    <a:pt x="83999" y="36398"/>
                  </a:lnTo>
                  <a:cubicBezTo>
                    <a:pt x="94048" y="36398"/>
                    <a:pt x="102192" y="28242"/>
                    <a:pt x="102192" y="18194"/>
                  </a:cubicBezTo>
                  <a:cubicBezTo>
                    <a:pt x="102192" y="8145"/>
                    <a:pt x="94048" y="1"/>
                    <a:pt x="83999" y="1"/>
                  </a:cubicBez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731500" tIns="91425" rIns="457200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 smtClean="0">
                  <a:latin typeface="+mj-lt"/>
                </a:rPr>
                <a:t>Cái trống để trong sân trường</a:t>
              </a:r>
              <a:endParaRPr sz="3600" b="1"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191" name="Google Shape;191;p18"/>
            <p:cNvSpPr/>
            <p:nvPr/>
          </p:nvSpPr>
          <p:spPr>
            <a:xfrm>
              <a:off x="3758200" y="2648613"/>
              <a:ext cx="909975" cy="909975"/>
            </a:xfrm>
            <a:custGeom>
              <a:avLst/>
              <a:gdLst/>
              <a:ahLst/>
              <a:cxnLst/>
              <a:rect l="l" t="t" r="r" b="b"/>
              <a:pathLst>
                <a:path w="36399" h="36399" extrusionOk="0">
                  <a:moveTo>
                    <a:pt x="18193" y="1"/>
                  </a:moveTo>
                  <a:cubicBezTo>
                    <a:pt x="8145" y="1"/>
                    <a:pt x="1" y="8145"/>
                    <a:pt x="1" y="18194"/>
                  </a:cubicBezTo>
                  <a:cubicBezTo>
                    <a:pt x="1" y="28242"/>
                    <a:pt x="8145" y="36398"/>
                    <a:pt x="18193" y="36398"/>
                  </a:cubicBezTo>
                  <a:cubicBezTo>
                    <a:pt x="28242" y="36398"/>
                    <a:pt x="36398" y="28242"/>
                    <a:pt x="36398" y="18194"/>
                  </a:cubicBezTo>
                  <a:cubicBezTo>
                    <a:pt x="36398" y="8145"/>
                    <a:pt x="28242" y="1"/>
                    <a:pt x="18193" y="1"/>
                  </a:cubicBez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3" name="Google Shape;193;p18"/>
          <p:cNvSpPr/>
          <p:nvPr/>
        </p:nvSpPr>
        <p:spPr>
          <a:xfrm>
            <a:off x="4114800" y="990600"/>
            <a:ext cx="5029200" cy="1441867"/>
          </a:xfrm>
          <a:custGeom>
            <a:avLst/>
            <a:gdLst/>
            <a:ahLst/>
            <a:cxnLst/>
            <a:rect l="l" t="t" r="r" b="b"/>
            <a:pathLst>
              <a:path w="102192" h="36398" extrusionOk="0">
                <a:moveTo>
                  <a:pt x="1" y="1"/>
                </a:moveTo>
                <a:cubicBezTo>
                  <a:pt x="10049" y="1"/>
                  <a:pt x="18193" y="8145"/>
                  <a:pt x="18193" y="18193"/>
                </a:cubicBezTo>
                <a:cubicBezTo>
                  <a:pt x="18193" y="28242"/>
                  <a:pt x="10049" y="36398"/>
                  <a:pt x="1" y="36398"/>
                </a:cubicBezTo>
                <a:lnTo>
                  <a:pt x="83999" y="36398"/>
                </a:lnTo>
                <a:cubicBezTo>
                  <a:pt x="94048" y="36398"/>
                  <a:pt x="102192" y="28242"/>
                  <a:pt x="102192" y="18193"/>
                </a:cubicBezTo>
                <a:cubicBezTo>
                  <a:pt x="102192" y="8145"/>
                  <a:pt x="94048" y="1"/>
                  <a:pt x="83999" y="1"/>
                </a:cubicBezTo>
                <a:close/>
              </a:path>
            </a:pathLst>
          </a:custGeom>
          <a:solidFill>
            <a:srgbClr val="5EB2FC"/>
          </a:solidFill>
          <a:ln>
            <a:noFill/>
          </a:ln>
        </p:spPr>
        <p:txBody>
          <a:bodyPr spcFirstLastPara="1" wrap="square" lIns="731500" tIns="91425" rIns="457200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ts val="1100"/>
            </a:pPr>
            <a:r>
              <a:rPr lang="vi-VN" sz="3200" dirty="0" smtClean="0">
                <a:latin typeface="+mj-lt"/>
              </a:rPr>
              <a:t>Chiếc sáo mà người nghệ sỹ đang thổi trên sân khấu </a:t>
            </a:r>
            <a:endParaRPr sz="3200">
              <a:solidFill>
                <a:srgbClr val="FFFFFF"/>
              </a:solidFill>
              <a:latin typeface="+mj-lt"/>
              <a:ea typeface="Roboto"/>
              <a:cs typeface="Times New Roman" pitchFamily="18" charset="0"/>
              <a:sym typeface="Roboto"/>
            </a:endParaRPr>
          </a:p>
        </p:txBody>
      </p:sp>
      <p:grpSp>
        <p:nvGrpSpPr>
          <p:cNvPr id="5" name="Google Shape;195;p18"/>
          <p:cNvGrpSpPr/>
          <p:nvPr/>
        </p:nvGrpSpPr>
        <p:grpSpPr>
          <a:xfrm>
            <a:off x="0" y="2286000"/>
            <a:ext cx="5385525" cy="1371600"/>
            <a:chOff x="2379750" y="1927688"/>
            <a:chExt cx="3005775" cy="909975"/>
          </a:xfrm>
        </p:grpSpPr>
        <p:sp>
          <p:nvSpPr>
            <p:cNvPr id="196" name="Google Shape;196;p18"/>
            <p:cNvSpPr/>
            <p:nvPr/>
          </p:nvSpPr>
          <p:spPr>
            <a:xfrm>
              <a:off x="2379750" y="1927688"/>
              <a:ext cx="2554825" cy="909975"/>
            </a:xfrm>
            <a:custGeom>
              <a:avLst/>
              <a:gdLst/>
              <a:ahLst/>
              <a:cxnLst/>
              <a:rect l="l" t="t" r="r" b="b"/>
              <a:pathLst>
                <a:path w="102193" h="36399" extrusionOk="0">
                  <a:moveTo>
                    <a:pt x="18194" y="1"/>
                  </a:moveTo>
                  <a:cubicBezTo>
                    <a:pt x="8145" y="1"/>
                    <a:pt x="1" y="8145"/>
                    <a:pt x="1" y="18194"/>
                  </a:cubicBezTo>
                  <a:cubicBezTo>
                    <a:pt x="1" y="28243"/>
                    <a:pt x="8145" y="36398"/>
                    <a:pt x="18194" y="36398"/>
                  </a:cubicBezTo>
                  <a:lnTo>
                    <a:pt x="102192" y="36398"/>
                  </a:lnTo>
                  <a:cubicBezTo>
                    <a:pt x="92143" y="36398"/>
                    <a:pt x="83999" y="28243"/>
                    <a:pt x="83999" y="18194"/>
                  </a:cubicBezTo>
                  <a:cubicBezTo>
                    <a:pt x="83999" y="8145"/>
                    <a:pt x="92143" y="1"/>
                    <a:pt x="1021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00" tIns="91425" rIns="731500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 smtClean="0">
                  <a:latin typeface="+mj-lt"/>
                </a:rPr>
                <a:t>Chiếc âm thoa đặt trên bàn</a:t>
              </a:r>
              <a:endParaRPr sz="3600" b="1">
                <a:solidFill>
                  <a:srgbClr val="FFFFFF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197" name="Google Shape;197;p18"/>
            <p:cNvSpPr/>
            <p:nvPr/>
          </p:nvSpPr>
          <p:spPr>
            <a:xfrm>
              <a:off x="4475550" y="1927688"/>
              <a:ext cx="909975" cy="909975"/>
            </a:xfrm>
            <a:custGeom>
              <a:avLst/>
              <a:gdLst/>
              <a:ahLst/>
              <a:cxnLst/>
              <a:rect l="l" t="t" r="r" b="b"/>
              <a:pathLst>
                <a:path w="36399" h="36399" extrusionOk="0">
                  <a:moveTo>
                    <a:pt x="18194" y="1"/>
                  </a:moveTo>
                  <a:cubicBezTo>
                    <a:pt x="8145" y="1"/>
                    <a:pt x="1" y="8145"/>
                    <a:pt x="1" y="18194"/>
                  </a:cubicBezTo>
                  <a:cubicBezTo>
                    <a:pt x="1" y="28243"/>
                    <a:pt x="8145" y="36398"/>
                    <a:pt x="18194" y="36398"/>
                  </a:cubicBezTo>
                  <a:cubicBezTo>
                    <a:pt x="28254" y="36398"/>
                    <a:pt x="36398" y="28243"/>
                    <a:pt x="36398" y="18194"/>
                  </a:cubicBezTo>
                  <a:cubicBezTo>
                    <a:pt x="36398" y="8145"/>
                    <a:pt x="28254" y="1"/>
                    <a:pt x="181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8" name="Google Shape;198;p18"/>
          <p:cNvSpPr/>
          <p:nvPr/>
        </p:nvSpPr>
        <p:spPr>
          <a:xfrm>
            <a:off x="3907325" y="1823351"/>
            <a:ext cx="1342300" cy="3697733"/>
          </a:xfrm>
          <a:custGeom>
            <a:avLst/>
            <a:gdLst/>
            <a:ahLst/>
            <a:cxnLst/>
            <a:rect l="l" t="t" r="r" b="b"/>
            <a:pathLst>
              <a:path w="53692" h="110932" extrusionOk="0">
                <a:moveTo>
                  <a:pt x="12240" y="0"/>
                </a:moveTo>
                <a:cubicBezTo>
                  <a:pt x="5644" y="0"/>
                  <a:pt x="298" y="5346"/>
                  <a:pt x="286" y="11930"/>
                </a:cubicBezTo>
                <a:cubicBezTo>
                  <a:pt x="286" y="18312"/>
                  <a:pt x="5501" y="23694"/>
                  <a:pt x="11883" y="23884"/>
                </a:cubicBezTo>
                <a:lnTo>
                  <a:pt x="12038" y="23884"/>
                </a:lnTo>
                <a:cubicBezTo>
                  <a:pt x="16646" y="23956"/>
                  <a:pt x="21063" y="25670"/>
                  <a:pt x="24325" y="28933"/>
                </a:cubicBezTo>
                <a:lnTo>
                  <a:pt x="24480" y="29087"/>
                </a:lnTo>
                <a:cubicBezTo>
                  <a:pt x="27492" y="32100"/>
                  <a:pt x="29028" y="36219"/>
                  <a:pt x="28992" y="40482"/>
                </a:cubicBezTo>
                <a:cubicBezTo>
                  <a:pt x="28992" y="40517"/>
                  <a:pt x="28992" y="40565"/>
                  <a:pt x="28992" y="40601"/>
                </a:cubicBezTo>
                <a:cubicBezTo>
                  <a:pt x="28992" y="40624"/>
                  <a:pt x="28992" y="40648"/>
                  <a:pt x="28992" y="40660"/>
                </a:cubicBezTo>
                <a:cubicBezTo>
                  <a:pt x="29004" y="45077"/>
                  <a:pt x="27445" y="49340"/>
                  <a:pt x="24325" y="52447"/>
                </a:cubicBezTo>
                <a:lnTo>
                  <a:pt x="23932" y="52840"/>
                </a:lnTo>
                <a:cubicBezTo>
                  <a:pt x="21027" y="55757"/>
                  <a:pt x="17094" y="57513"/>
                  <a:pt x="12988" y="57513"/>
                </a:cubicBezTo>
                <a:cubicBezTo>
                  <a:pt x="12854" y="57513"/>
                  <a:pt x="12720" y="57511"/>
                  <a:pt x="12586" y="57508"/>
                </a:cubicBezTo>
                <a:cubicBezTo>
                  <a:pt x="12467" y="57502"/>
                  <a:pt x="12348" y="57499"/>
                  <a:pt x="12228" y="57499"/>
                </a:cubicBezTo>
                <a:cubicBezTo>
                  <a:pt x="12109" y="57499"/>
                  <a:pt x="11990" y="57502"/>
                  <a:pt x="11871" y="57508"/>
                </a:cubicBezTo>
                <a:cubicBezTo>
                  <a:pt x="5704" y="57686"/>
                  <a:pt x="572" y="62734"/>
                  <a:pt x="298" y="68902"/>
                </a:cubicBezTo>
                <a:cubicBezTo>
                  <a:pt x="1" y="75736"/>
                  <a:pt x="5454" y="81379"/>
                  <a:pt x="12228" y="81379"/>
                </a:cubicBezTo>
                <a:lnTo>
                  <a:pt x="12288" y="81379"/>
                </a:lnTo>
                <a:cubicBezTo>
                  <a:pt x="12321" y="81379"/>
                  <a:pt x="12353" y="81379"/>
                  <a:pt x="12386" y="81379"/>
                </a:cubicBezTo>
                <a:cubicBezTo>
                  <a:pt x="16114" y="81379"/>
                  <a:pt x="19729" y="82724"/>
                  <a:pt x="22373" y="85368"/>
                </a:cubicBezTo>
                <a:lnTo>
                  <a:pt x="23861" y="86856"/>
                </a:lnTo>
                <a:cubicBezTo>
                  <a:pt x="27159" y="90154"/>
                  <a:pt x="28861" y="94643"/>
                  <a:pt x="28992" y="99310"/>
                </a:cubicBezTo>
                <a:cubicBezTo>
                  <a:pt x="29004" y="99834"/>
                  <a:pt x="29052" y="100370"/>
                  <a:pt x="29135" y="100906"/>
                </a:cubicBezTo>
                <a:cubicBezTo>
                  <a:pt x="29945" y="106085"/>
                  <a:pt x="34184" y="110181"/>
                  <a:pt x="39387" y="110835"/>
                </a:cubicBezTo>
                <a:cubicBezTo>
                  <a:pt x="39906" y="110900"/>
                  <a:pt x="40420" y="110932"/>
                  <a:pt x="40927" y="110932"/>
                </a:cubicBezTo>
                <a:cubicBezTo>
                  <a:pt x="48036" y="110932"/>
                  <a:pt x="53692" y="104720"/>
                  <a:pt x="52769" y="97429"/>
                </a:cubicBezTo>
                <a:cubicBezTo>
                  <a:pt x="52102" y="92214"/>
                  <a:pt x="47959" y="87964"/>
                  <a:pt x="42768" y="87190"/>
                </a:cubicBezTo>
                <a:cubicBezTo>
                  <a:pt x="42232" y="87106"/>
                  <a:pt x="41708" y="87071"/>
                  <a:pt x="41184" y="87059"/>
                </a:cubicBezTo>
                <a:cubicBezTo>
                  <a:pt x="36470" y="86952"/>
                  <a:pt x="31921" y="85261"/>
                  <a:pt x="28588" y="81915"/>
                </a:cubicBezTo>
                <a:lnTo>
                  <a:pt x="28052" y="81391"/>
                </a:lnTo>
                <a:cubicBezTo>
                  <a:pt x="25182" y="78510"/>
                  <a:pt x="23789" y="74498"/>
                  <a:pt x="24135" y="70450"/>
                </a:cubicBezTo>
                <a:cubicBezTo>
                  <a:pt x="24159" y="70116"/>
                  <a:pt x="24170" y="69783"/>
                  <a:pt x="24170" y="69438"/>
                </a:cubicBezTo>
                <a:cubicBezTo>
                  <a:pt x="24170" y="69414"/>
                  <a:pt x="24170" y="69402"/>
                  <a:pt x="24170" y="69378"/>
                </a:cubicBezTo>
                <a:cubicBezTo>
                  <a:pt x="24147" y="64985"/>
                  <a:pt x="25718" y="60722"/>
                  <a:pt x="28826" y="57615"/>
                </a:cubicBezTo>
                <a:lnTo>
                  <a:pt x="29231" y="57210"/>
                </a:lnTo>
                <a:cubicBezTo>
                  <a:pt x="32148" y="54293"/>
                  <a:pt x="36081" y="52537"/>
                  <a:pt x="40186" y="52537"/>
                </a:cubicBezTo>
                <a:cubicBezTo>
                  <a:pt x="40320" y="52537"/>
                  <a:pt x="40455" y="52539"/>
                  <a:pt x="40589" y="52543"/>
                </a:cubicBezTo>
                <a:lnTo>
                  <a:pt x="41292" y="52543"/>
                </a:lnTo>
                <a:cubicBezTo>
                  <a:pt x="47459" y="52352"/>
                  <a:pt x="52591" y="47304"/>
                  <a:pt x="52853" y="41136"/>
                </a:cubicBezTo>
                <a:cubicBezTo>
                  <a:pt x="53150" y="34302"/>
                  <a:pt x="47697" y="28659"/>
                  <a:pt x="40923" y="28659"/>
                </a:cubicBezTo>
                <a:cubicBezTo>
                  <a:pt x="40827" y="28659"/>
                  <a:pt x="40720" y="28659"/>
                  <a:pt x="40625" y="28671"/>
                </a:cubicBezTo>
                <a:cubicBezTo>
                  <a:pt x="40491" y="28674"/>
                  <a:pt x="40358" y="28676"/>
                  <a:pt x="40225" y="28676"/>
                </a:cubicBezTo>
                <a:cubicBezTo>
                  <a:pt x="36105" y="28676"/>
                  <a:pt x="32137" y="27076"/>
                  <a:pt x="29219" y="24158"/>
                </a:cubicBezTo>
                <a:cubicBezTo>
                  <a:pt x="25933" y="20884"/>
                  <a:pt x="24230" y="16431"/>
                  <a:pt x="24170" y="11800"/>
                </a:cubicBezTo>
                <a:cubicBezTo>
                  <a:pt x="24170" y="11740"/>
                  <a:pt x="24170" y="11692"/>
                  <a:pt x="24170" y="11645"/>
                </a:cubicBezTo>
                <a:cubicBezTo>
                  <a:pt x="24016" y="5251"/>
                  <a:pt x="18634" y="12"/>
                  <a:pt x="1224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" name="Google Shape;199;p18"/>
          <p:cNvGrpSpPr/>
          <p:nvPr/>
        </p:nvGrpSpPr>
        <p:grpSpPr>
          <a:xfrm>
            <a:off x="4419600" y="4875912"/>
            <a:ext cx="838200" cy="991488"/>
            <a:chOff x="-39998250" y="3605325"/>
            <a:chExt cx="288875" cy="317450"/>
          </a:xfrm>
        </p:grpSpPr>
        <p:sp>
          <p:nvSpPr>
            <p:cNvPr id="200" name="Google Shape;200;p18"/>
            <p:cNvSpPr/>
            <p:nvPr/>
          </p:nvSpPr>
          <p:spPr>
            <a:xfrm>
              <a:off x="-39998250" y="3799600"/>
              <a:ext cx="288875" cy="123175"/>
            </a:xfrm>
            <a:custGeom>
              <a:avLst/>
              <a:gdLst/>
              <a:ahLst/>
              <a:cxnLst/>
              <a:rect l="l" t="t" r="r" b="b"/>
              <a:pathLst>
                <a:path w="11555" h="4927" extrusionOk="0">
                  <a:moveTo>
                    <a:pt x="3679" y="2028"/>
                  </a:moveTo>
                  <a:cubicBezTo>
                    <a:pt x="3931" y="2028"/>
                    <a:pt x="4088" y="2217"/>
                    <a:pt x="4088" y="2469"/>
                  </a:cubicBezTo>
                  <a:cubicBezTo>
                    <a:pt x="4088" y="2721"/>
                    <a:pt x="3868" y="2878"/>
                    <a:pt x="3679" y="2878"/>
                  </a:cubicBezTo>
                  <a:cubicBezTo>
                    <a:pt x="3458" y="2878"/>
                    <a:pt x="3238" y="2658"/>
                    <a:pt x="3238" y="2469"/>
                  </a:cubicBezTo>
                  <a:cubicBezTo>
                    <a:pt x="3238" y="2185"/>
                    <a:pt x="3458" y="2028"/>
                    <a:pt x="3679" y="2028"/>
                  </a:cubicBezTo>
                  <a:close/>
                  <a:moveTo>
                    <a:pt x="7806" y="1618"/>
                  </a:moveTo>
                  <a:cubicBezTo>
                    <a:pt x="8278" y="1618"/>
                    <a:pt x="8656" y="1965"/>
                    <a:pt x="8656" y="2437"/>
                  </a:cubicBezTo>
                  <a:cubicBezTo>
                    <a:pt x="8656" y="2910"/>
                    <a:pt x="8278" y="3256"/>
                    <a:pt x="7806" y="3256"/>
                  </a:cubicBezTo>
                  <a:cubicBezTo>
                    <a:pt x="7333" y="3256"/>
                    <a:pt x="6987" y="2910"/>
                    <a:pt x="6987" y="2437"/>
                  </a:cubicBezTo>
                  <a:cubicBezTo>
                    <a:pt x="6987" y="1965"/>
                    <a:pt x="7333" y="1618"/>
                    <a:pt x="7806" y="1618"/>
                  </a:cubicBezTo>
                  <a:close/>
                  <a:moveTo>
                    <a:pt x="5348" y="2878"/>
                  </a:moveTo>
                  <a:cubicBezTo>
                    <a:pt x="5569" y="2878"/>
                    <a:pt x="5758" y="3067"/>
                    <a:pt x="5758" y="3256"/>
                  </a:cubicBezTo>
                  <a:cubicBezTo>
                    <a:pt x="5758" y="3509"/>
                    <a:pt x="5569" y="3698"/>
                    <a:pt x="5348" y="3698"/>
                  </a:cubicBezTo>
                  <a:cubicBezTo>
                    <a:pt x="5096" y="3698"/>
                    <a:pt x="4907" y="3509"/>
                    <a:pt x="4907" y="3256"/>
                  </a:cubicBezTo>
                  <a:cubicBezTo>
                    <a:pt x="4907" y="3004"/>
                    <a:pt x="5096" y="2878"/>
                    <a:pt x="5348" y="2878"/>
                  </a:cubicBezTo>
                  <a:close/>
                  <a:moveTo>
                    <a:pt x="8249" y="1"/>
                  </a:moveTo>
                  <a:cubicBezTo>
                    <a:pt x="6319" y="1"/>
                    <a:pt x="5400" y="1530"/>
                    <a:pt x="3381" y="1530"/>
                  </a:cubicBezTo>
                  <a:cubicBezTo>
                    <a:pt x="2909" y="1530"/>
                    <a:pt x="2377" y="1447"/>
                    <a:pt x="1757" y="1240"/>
                  </a:cubicBezTo>
                  <a:lnTo>
                    <a:pt x="560" y="2973"/>
                  </a:lnTo>
                  <a:cubicBezTo>
                    <a:pt x="0" y="3812"/>
                    <a:pt x="544" y="4927"/>
                    <a:pt x="1557" y="4927"/>
                  </a:cubicBezTo>
                  <a:cubicBezTo>
                    <a:pt x="1571" y="4927"/>
                    <a:pt x="1585" y="4927"/>
                    <a:pt x="1599" y="4926"/>
                  </a:cubicBezTo>
                  <a:lnTo>
                    <a:pt x="9980" y="4926"/>
                  </a:lnTo>
                  <a:cubicBezTo>
                    <a:pt x="10956" y="4926"/>
                    <a:pt x="11555" y="3761"/>
                    <a:pt x="11019" y="2941"/>
                  </a:cubicBezTo>
                  <a:lnTo>
                    <a:pt x="9003" y="75"/>
                  </a:lnTo>
                  <a:cubicBezTo>
                    <a:pt x="8734" y="24"/>
                    <a:pt x="8484" y="1"/>
                    <a:pt x="8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 smtClean="0">
                  <a:latin typeface="Times New Roman" pitchFamily="18" charset="0"/>
                  <a:cs typeface="Times New Roman" pitchFamily="18" charset="0"/>
                </a:rPr>
                <a:t>D</a:t>
              </a:r>
              <a:endParaRPr sz="36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1" name="Google Shape;201;p18"/>
            <p:cNvSpPr/>
            <p:nvPr/>
          </p:nvSpPr>
          <p:spPr>
            <a:xfrm>
              <a:off x="-39940950" y="3605325"/>
              <a:ext cx="160700" cy="212050"/>
            </a:xfrm>
            <a:custGeom>
              <a:avLst/>
              <a:gdLst/>
              <a:ahLst/>
              <a:cxnLst/>
              <a:rect l="l" t="t" r="r" b="b"/>
              <a:pathLst>
                <a:path w="6428" h="8482" extrusionOk="0">
                  <a:moveTo>
                    <a:pt x="1891" y="1"/>
                  </a:moveTo>
                  <a:cubicBezTo>
                    <a:pt x="1229" y="1"/>
                    <a:pt x="694" y="568"/>
                    <a:pt x="694" y="1261"/>
                  </a:cubicBezTo>
                  <a:cubicBezTo>
                    <a:pt x="694" y="1828"/>
                    <a:pt x="1040" y="2238"/>
                    <a:pt x="1513" y="2395"/>
                  </a:cubicBezTo>
                  <a:lnTo>
                    <a:pt x="1513" y="5829"/>
                  </a:lnTo>
                  <a:cubicBezTo>
                    <a:pt x="1481" y="6459"/>
                    <a:pt x="1072" y="6774"/>
                    <a:pt x="0" y="8318"/>
                  </a:cubicBezTo>
                  <a:cubicBezTo>
                    <a:pt x="441" y="8433"/>
                    <a:pt x="822" y="8482"/>
                    <a:pt x="1162" y="8482"/>
                  </a:cubicBezTo>
                  <a:cubicBezTo>
                    <a:pt x="3061" y="8482"/>
                    <a:pt x="3671" y="6963"/>
                    <a:pt x="6049" y="6963"/>
                  </a:cubicBezTo>
                  <a:lnTo>
                    <a:pt x="6112" y="6963"/>
                  </a:lnTo>
                  <a:cubicBezTo>
                    <a:pt x="5829" y="6585"/>
                    <a:pt x="5608" y="6333"/>
                    <a:pt x="5608" y="5861"/>
                  </a:cubicBezTo>
                  <a:lnTo>
                    <a:pt x="5608" y="2458"/>
                  </a:lnTo>
                  <a:cubicBezTo>
                    <a:pt x="6081" y="2301"/>
                    <a:pt x="6427" y="1828"/>
                    <a:pt x="6427" y="1261"/>
                  </a:cubicBezTo>
                  <a:cubicBezTo>
                    <a:pt x="6427" y="599"/>
                    <a:pt x="5892" y="1"/>
                    <a:pt x="51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" name="Google Shape;202;p18"/>
          <p:cNvGrpSpPr/>
          <p:nvPr/>
        </p:nvGrpSpPr>
        <p:grpSpPr>
          <a:xfrm>
            <a:off x="3886200" y="1828800"/>
            <a:ext cx="685800" cy="492052"/>
            <a:chOff x="-38129425" y="3222550"/>
            <a:chExt cx="228450" cy="315850"/>
          </a:xfrm>
        </p:grpSpPr>
        <p:sp>
          <p:nvSpPr>
            <p:cNvPr id="203" name="Google Shape;203;p18"/>
            <p:cNvSpPr/>
            <p:nvPr/>
          </p:nvSpPr>
          <p:spPr>
            <a:xfrm>
              <a:off x="-38129425" y="3222550"/>
              <a:ext cx="228450" cy="227650"/>
            </a:xfrm>
            <a:custGeom>
              <a:avLst/>
              <a:gdLst/>
              <a:ahLst/>
              <a:cxnLst/>
              <a:rect l="l" t="t" r="r" b="b"/>
              <a:pathLst>
                <a:path w="9138" h="9106" extrusionOk="0">
                  <a:moveTo>
                    <a:pt x="4097" y="1292"/>
                  </a:moveTo>
                  <a:cubicBezTo>
                    <a:pt x="4349" y="1292"/>
                    <a:pt x="4538" y="1450"/>
                    <a:pt x="4538" y="1702"/>
                  </a:cubicBezTo>
                  <a:cubicBezTo>
                    <a:pt x="4538" y="1922"/>
                    <a:pt x="4349" y="2111"/>
                    <a:pt x="4160" y="2111"/>
                  </a:cubicBezTo>
                  <a:cubicBezTo>
                    <a:pt x="2994" y="2111"/>
                    <a:pt x="2112" y="3056"/>
                    <a:pt x="2049" y="4222"/>
                  </a:cubicBezTo>
                  <a:cubicBezTo>
                    <a:pt x="2049" y="4443"/>
                    <a:pt x="1860" y="4600"/>
                    <a:pt x="1639" y="4600"/>
                  </a:cubicBezTo>
                  <a:cubicBezTo>
                    <a:pt x="1387" y="4600"/>
                    <a:pt x="1198" y="4411"/>
                    <a:pt x="1198" y="4222"/>
                  </a:cubicBezTo>
                  <a:cubicBezTo>
                    <a:pt x="1198" y="2584"/>
                    <a:pt x="2490" y="1324"/>
                    <a:pt x="4097" y="1292"/>
                  </a:cubicBezTo>
                  <a:close/>
                  <a:moveTo>
                    <a:pt x="4569" y="0"/>
                  </a:moveTo>
                  <a:cubicBezTo>
                    <a:pt x="2049" y="0"/>
                    <a:pt x="1" y="2048"/>
                    <a:pt x="1" y="4569"/>
                  </a:cubicBezTo>
                  <a:cubicBezTo>
                    <a:pt x="1" y="6207"/>
                    <a:pt x="946" y="7688"/>
                    <a:pt x="2332" y="8475"/>
                  </a:cubicBezTo>
                  <a:cubicBezTo>
                    <a:pt x="2458" y="8507"/>
                    <a:pt x="2521" y="8664"/>
                    <a:pt x="2521" y="8822"/>
                  </a:cubicBezTo>
                  <a:lnTo>
                    <a:pt x="2521" y="9105"/>
                  </a:lnTo>
                  <a:lnTo>
                    <a:pt x="6680" y="9105"/>
                  </a:lnTo>
                  <a:lnTo>
                    <a:pt x="6680" y="8822"/>
                  </a:lnTo>
                  <a:cubicBezTo>
                    <a:pt x="6680" y="8696"/>
                    <a:pt x="6743" y="8570"/>
                    <a:pt x="6900" y="8507"/>
                  </a:cubicBezTo>
                  <a:cubicBezTo>
                    <a:pt x="8255" y="7719"/>
                    <a:pt x="9137" y="6270"/>
                    <a:pt x="9137" y="4569"/>
                  </a:cubicBezTo>
                  <a:cubicBezTo>
                    <a:pt x="9137" y="2048"/>
                    <a:pt x="7089" y="32"/>
                    <a:pt x="45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 smtClean="0">
                  <a:latin typeface="Times New Roman" pitchFamily="18" charset="0"/>
                  <a:cs typeface="Times New Roman" pitchFamily="18" charset="0"/>
                </a:rPr>
                <a:t>A</a:t>
              </a:r>
              <a:endParaRPr sz="36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4" name="Google Shape;204;p18"/>
            <p:cNvSpPr/>
            <p:nvPr/>
          </p:nvSpPr>
          <p:spPr>
            <a:xfrm>
              <a:off x="-38067200" y="3470650"/>
              <a:ext cx="103200" cy="67750"/>
            </a:xfrm>
            <a:custGeom>
              <a:avLst/>
              <a:gdLst/>
              <a:ahLst/>
              <a:cxnLst/>
              <a:rect l="l" t="t" r="r" b="b"/>
              <a:pathLst>
                <a:path w="4128" h="2710" extrusionOk="0">
                  <a:moveTo>
                    <a:pt x="1" y="0"/>
                  </a:moveTo>
                  <a:lnTo>
                    <a:pt x="1" y="662"/>
                  </a:lnTo>
                  <a:cubicBezTo>
                    <a:pt x="1" y="1198"/>
                    <a:pt x="410" y="1702"/>
                    <a:pt x="883" y="1859"/>
                  </a:cubicBezTo>
                  <a:cubicBezTo>
                    <a:pt x="1040" y="2363"/>
                    <a:pt x="1513" y="2710"/>
                    <a:pt x="2049" y="2710"/>
                  </a:cubicBezTo>
                  <a:cubicBezTo>
                    <a:pt x="2647" y="2710"/>
                    <a:pt x="3120" y="2363"/>
                    <a:pt x="3277" y="1859"/>
                  </a:cubicBezTo>
                  <a:cubicBezTo>
                    <a:pt x="3781" y="1702"/>
                    <a:pt x="4128" y="1198"/>
                    <a:pt x="4128" y="662"/>
                  </a:cubicBezTo>
                  <a:lnTo>
                    <a:pt x="41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5" name="Google Shape;205;p18"/>
          <p:cNvSpPr/>
          <p:nvPr/>
        </p:nvSpPr>
        <p:spPr>
          <a:xfrm>
            <a:off x="4738642" y="2930056"/>
            <a:ext cx="383790" cy="493688"/>
          </a:xfrm>
          <a:custGeom>
            <a:avLst/>
            <a:gdLst/>
            <a:ahLst/>
            <a:cxnLst/>
            <a:rect l="l" t="t" r="r" b="b"/>
            <a:pathLst>
              <a:path w="13139" h="12676" extrusionOk="0">
                <a:moveTo>
                  <a:pt x="7184" y="1702"/>
                </a:moveTo>
                <a:cubicBezTo>
                  <a:pt x="7909" y="1702"/>
                  <a:pt x="8444" y="2237"/>
                  <a:pt x="8444" y="2962"/>
                </a:cubicBezTo>
                <a:cubicBezTo>
                  <a:pt x="8444" y="3623"/>
                  <a:pt x="7877" y="4222"/>
                  <a:pt x="7184" y="4222"/>
                </a:cubicBezTo>
                <a:cubicBezTo>
                  <a:pt x="6491" y="4222"/>
                  <a:pt x="5955" y="3655"/>
                  <a:pt x="5955" y="2962"/>
                </a:cubicBezTo>
                <a:cubicBezTo>
                  <a:pt x="5955" y="2237"/>
                  <a:pt x="6491" y="1702"/>
                  <a:pt x="7184" y="1702"/>
                </a:cubicBezTo>
                <a:close/>
                <a:moveTo>
                  <a:pt x="3813" y="2521"/>
                </a:moveTo>
                <a:cubicBezTo>
                  <a:pt x="4506" y="2521"/>
                  <a:pt x="5073" y="3056"/>
                  <a:pt x="5073" y="3781"/>
                </a:cubicBezTo>
                <a:cubicBezTo>
                  <a:pt x="5073" y="4474"/>
                  <a:pt x="4506" y="5041"/>
                  <a:pt x="3813" y="5041"/>
                </a:cubicBezTo>
                <a:cubicBezTo>
                  <a:pt x="3088" y="5041"/>
                  <a:pt x="2553" y="4474"/>
                  <a:pt x="2553" y="3781"/>
                </a:cubicBezTo>
                <a:cubicBezTo>
                  <a:pt x="2521" y="3056"/>
                  <a:pt x="3088" y="2521"/>
                  <a:pt x="3813" y="2521"/>
                </a:cubicBezTo>
                <a:close/>
                <a:moveTo>
                  <a:pt x="2931" y="5892"/>
                </a:moveTo>
                <a:cubicBezTo>
                  <a:pt x="3656" y="5892"/>
                  <a:pt x="4191" y="6459"/>
                  <a:pt x="4191" y="7152"/>
                </a:cubicBezTo>
                <a:cubicBezTo>
                  <a:pt x="4191" y="7877"/>
                  <a:pt x="3656" y="8412"/>
                  <a:pt x="2931" y="8412"/>
                </a:cubicBezTo>
                <a:cubicBezTo>
                  <a:pt x="2238" y="8412"/>
                  <a:pt x="1671" y="7877"/>
                  <a:pt x="1671" y="7152"/>
                </a:cubicBezTo>
                <a:cubicBezTo>
                  <a:pt x="1671" y="6459"/>
                  <a:pt x="2238" y="5892"/>
                  <a:pt x="2931" y="5892"/>
                </a:cubicBezTo>
                <a:close/>
                <a:moveTo>
                  <a:pt x="5514" y="8475"/>
                </a:moveTo>
                <a:cubicBezTo>
                  <a:pt x="6207" y="8475"/>
                  <a:pt x="6775" y="9011"/>
                  <a:pt x="6775" y="9735"/>
                </a:cubicBezTo>
                <a:cubicBezTo>
                  <a:pt x="6775" y="10397"/>
                  <a:pt x="6176" y="10996"/>
                  <a:pt x="5514" y="10996"/>
                </a:cubicBezTo>
                <a:cubicBezTo>
                  <a:pt x="4790" y="10996"/>
                  <a:pt x="4254" y="10429"/>
                  <a:pt x="4254" y="9735"/>
                </a:cubicBezTo>
                <a:cubicBezTo>
                  <a:pt x="4254" y="9011"/>
                  <a:pt x="4790" y="8475"/>
                  <a:pt x="5514" y="8475"/>
                </a:cubicBezTo>
                <a:close/>
                <a:moveTo>
                  <a:pt x="6333" y="0"/>
                </a:moveTo>
                <a:cubicBezTo>
                  <a:pt x="2836" y="0"/>
                  <a:pt x="1" y="2836"/>
                  <a:pt x="1" y="6333"/>
                </a:cubicBezTo>
                <a:cubicBezTo>
                  <a:pt x="1" y="9420"/>
                  <a:pt x="2143" y="11878"/>
                  <a:pt x="4916" y="12508"/>
                </a:cubicBezTo>
                <a:cubicBezTo>
                  <a:pt x="5408" y="12621"/>
                  <a:pt x="5838" y="12675"/>
                  <a:pt x="6211" y="12675"/>
                </a:cubicBezTo>
                <a:cubicBezTo>
                  <a:pt x="7914" y="12675"/>
                  <a:pt x="8444" y="11545"/>
                  <a:pt x="8444" y="9735"/>
                </a:cubicBezTo>
                <a:cubicBezTo>
                  <a:pt x="8444" y="9011"/>
                  <a:pt x="9011" y="8475"/>
                  <a:pt x="9705" y="8475"/>
                </a:cubicBezTo>
                <a:cubicBezTo>
                  <a:pt x="11878" y="8475"/>
                  <a:pt x="13139" y="7719"/>
                  <a:pt x="12508" y="4915"/>
                </a:cubicBezTo>
                <a:cubicBezTo>
                  <a:pt x="11878" y="2206"/>
                  <a:pt x="9452" y="0"/>
                  <a:pt x="633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 smtClean="0">
                <a:latin typeface="Times New Roman" pitchFamily="18" charset="0"/>
                <a:cs typeface="Times New Roman" pitchFamily="18" charset="0"/>
              </a:rPr>
              <a:t>B</a:t>
            </a:r>
            <a:endParaRPr sz="3600" b="1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Google Shape;206;p18"/>
          <p:cNvGrpSpPr/>
          <p:nvPr/>
        </p:nvGrpSpPr>
        <p:grpSpPr>
          <a:xfrm>
            <a:off x="4030038" y="3891173"/>
            <a:ext cx="366293" cy="493921"/>
            <a:chOff x="-39647175" y="3972000"/>
            <a:chExt cx="313500" cy="317050"/>
          </a:xfrm>
        </p:grpSpPr>
        <p:sp>
          <p:nvSpPr>
            <p:cNvPr id="207" name="Google Shape;207;p18"/>
            <p:cNvSpPr/>
            <p:nvPr/>
          </p:nvSpPr>
          <p:spPr>
            <a:xfrm>
              <a:off x="-39647175" y="3972000"/>
              <a:ext cx="95325" cy="153975"/>
            </a:xfrm>
            <a:custGeom>
              <a:avLst/>
              <a:gdLst/>
              <a:ahLst/>
              <a:cxnLst/>
              <a:rect l="l" t="t" r="r" b="b"/>
              <a:pathLst>
                <a:path w="3813" h="6159" extrusionOk="0">
                  <a:moveTo>
                    <a:pt x="1698" y="1"/>
                  </a:moveTo>
                  <a:cubicBezTo>
                    <a:pt x="1520" y="1"/>
                    <a:pt x="1373" y="138"/>
                    <a:pt x="1293" y="299"/>
                  </a:cubicBezTo>
                  <a:lnTo>
                    <a:pt x="1" y="5119"/>
                  </a:lnTo>
                  <a:cubicBezTo>
                    <a:pt x="1" y="5308"/>
                    <a:pt x="127" y="5528"/>
                    <a:pt x="316" y="5623"/>
                  </a:cubicBezTo>
                  <a:lnTo>
                    <a:pt x="2332" y="6158"/>
                  </a:lnTo>
                  <a:cubicBezTo>
                    <a:pt x="3277" y="2630"/>
                    <a:pt x="2868" y="4111"/>
                    <a:pt x="3813" y="582"/>
                  </a:cubicBezTo>
                  <a:lnTo>
                    <a:pt x="1797" y="15"/>
                  </a:lnTo>
                  <a:cubicBezTo>
                    <a:pt x="1763" y="5"/>
                    <a:pt x="1730" y="1"/>
                    <a:pt x="16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8"/>
            <p:cNvSpPr/>
            <p:nvPr/>
          </p:nvSpPr>
          <p:spPr>
            <a:xfrm>
              <a:off x="-39588875" y="4011750"/>
              <a:ext cx="216600" cy="277300"/>
            </a:xfrm>
            <a:custGeom>
              <a:avLst/>
              <a:gdLst/>
              <a:ahLst/>
              <a:cxnLst/>
              <a:rect l="l" t="t" r="r" b="b"/>
              <a:pathLst>
                <a:path w="8664" h="11092" extrusionOk="0">
                  <a:moveTo>
                    <a:pt x="4348" y="3466"/>
                  </a:moveTo>
                  <a:cubicBezTo>
                    <a:pt x="4820" y="3466"/>
                    <a:pt x="5199" y="3844"/>
                    <a:pt x="5199" y="4316"/>
                  </a:cubicBezTo>
                  <a:cubicBezTo>
                    <a:pt x="5199" y="4789"/>
                    <a:pt x="4820" y="5136"/>
                    <a:pt x="4348" y="5136"/>
                  </a:cubicBezTo>
                  <a:cubicBezTo>
                    <a:pt x="3907" y="5136"/>
                    <a:pt x="3529" y="4789"/>
                    <a:pt x="3529" y="4316"/>
                  </a:cubicBezTo>
                  <a:cubicBezTo>
                    <a:pt x="3529" y="3875"/>
                    <a:pt x="3875" y="3466"/>
                    <a:pt x="4348" y="3466"/>
                  </a:cubicBezTo>
                  <a:close/>
                  <a:moveTo>
                    <a:pt x="5104" y="5766"/>
                  </a:moveTo>
                  <a:lnTo>
                    <a:pt x="6081" y="7624"/>
                  </a:lnTo>
                  <a:lnTo>
                    <a:pt x="2615" y="7624"/>
                  </a:lnTo>
                  <a:lnTo>
                    <a:pt x="3560" y="5766"/>
                  </a:lnTo>
                  <a:cubicBezTo>
                    <a:pt x="3812" y="5892"/>
                    <a:pt x="4096" y="5955"/>
                    <a:pt x="4348" y="5955"/>
                  </a:cubicBezTo>
                  <a:cubicBezTo>
                    <a:pt x="4631" y="5955"/>
                    <a:pt x="4883" y="5892"/>
                    <a:pt x="5104" y="5766"/>
                  </a:cubicBezTo>
                  <a:close/>
                  <a:moveTo>
                    <a:pt x="2048" y="0"/>
                  </a:moveTo>
                  <a:cubicBezTo>
                    <a:pt x="1386" y="2458"/>
                    <a:pt x="1638" y="1544"/>
                    <a:pt x="977" y="4001"/>
                  </a:cubicBezTo>
                  <a:lnTo>
                    <a:pt x="2678" y="4474"/>
                  </a:lnTo>
                  <a:cubicBezTo>
                    <a:pt x="2678" y="4726"/>
                    <a:pt x="2741" y="5010"/>
                    <a:pt x="2899" y="5199"/>
                  </a:cubicBezTo>
                  <a:lnTo>
                    <a:pt x="32" y="10523"/>
                  </a:lnTo>
                  <a:cubicBezTo>
                    <a:pt x="0" y="10680"/>
                    <a:pt x="63" y="10964"/>
                    <a:pt x="252" y="11027"/>
                  </a:cubicBezTo>
                  <a:cubicBezTo>
                    <a:pt x="328" y="11070"/>
                    <a:pt x="404" y="11091"/>
                    <a:pt x="475" y="11091"/>
                  </a:cubicBezTo>
                  <a:cubicBezTo>
                    <a:pt x="613" y="11091"/>
                    <a:pt x="737" y="11014"/>
                    <a:pt x="819" y="10869"/>
                  </a:cubicBezTo>
                  <a:lnTo>
                    <a:pt x="2143" y="8475"/>
                  </a:lnTo>
                  <a:lnTo>
                    <a:pt x="6490" y="8475"/>
                  </a:lnTo>
                  <a:lnTo>
                    <a:pt x="7845" y="10869"/>
                  </a:lnTo>
                  <a:cubicBezTo>
                    <a:pt x="7907" y="11014"/>
                    <a:pt x="8037" y="11091"/>
                    <a:pt x="8173" y="11091"/>
                  </a:cubicBezTo>
                  <a:cubicBezTo>
                    <a:pt x="8243" y="11091"/>
                    <a:pt x="8316" y="11070"/>
                    <a:pt x="8381" y="11027"/>
                  </a:cubicBezTo>
                  <a:cubicBezTo>
                    <a:pt x="8570" y="10932"/>
                    <a:pt x="8664" y="10680"/>
                    <a:pt x="8538" y="10491"/>
                  </a:cubicBezTo>
                  <a:lnTo>
                    <a:pt x="5734" y="5262"/>
                  </a:lnTo>
                  <a:lnTo>
                    <a:pt x="6585" y="5482"/>
                  </a:lnTo>
                  <a:cubicBezTo>
                    <a:pt x="7120" y="3434"/>
                    <a:pt x="6931" y="4222"/>
                    <a:pt x="7624" y="1513"/>
                  </a:cubicBezTo>
                  <a:lnTo>
                    <a:pt x="204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 smtClean="0">
                  <a:latin typeface="Times New Roman" pitchFamily="18" charset="0"/>
                  <a:cs typeface="Times New Roman" pitchFamily="18" charset="0"/>
                </a:rPr>
                <a:t>C</a:t>
              </a:r>
              <a:endParaRPr sz="36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9" name="Google Shape;209;p18"/>
            <p:cNvSpPr/>
            <p:nvPr/>
          </p:nvSpPr>
          <p:spPr>
            <a:xfrm>
              <a:off x="-39398275" y="4073975"/>
              <a:ext cx="64600" cy="71600"/>
            </a:xfrm>
            <a:custGeom>
              <a:avLst/>
              <a:gdLst/>
              <a:ahLst/>
              <a:cxnLst/>
              <a:rect l="l" t="t" r="r" b="b"/>
              <a:pathLst>
                <a:path w="2584" h="2864" extrusionOk="0">
                  <a:moveTo>
                    <a:pt x="630" y="0"/>
                  </a:moveTo>
                  <a:cubicBezTo>
                    <a:pt x="252" y="1449"/>
                    <a:pt x="410" y="945"/>
                    <a:pt x="0" y="2395"/>
                  </a:cubicBezTo>
                  <a:lnTo>
                    <a:pt x="1607" y="2836"/>
                  </a:lnTo>
                  <a:cubicBezTo>
                    <a:pt x="1658" y="2855"/>
                    <a:pt x="1707" y="2864"/>
                    <a:pt x="1753" y="2864"/>
                  </a:cubicBezTo>
                  <a:cubicBezTo>
                    <a:pt x="1932" y="2864"/>
                    <a:pt x="2067" y="2728"/>
                    <a:pt x="2143" y="2552"/>
                  </a:cubicBezTo>
                  <a:lnTo>
                    <a:pt x="2584" y="945"/>
                  </a:lnTo>
                  <a:cubicBezTo>
                    <a:pt x="2552" y="725"/>
                    <a:pt x="2458" y="473"/>
                    <a:pt x="2237" y="441"/>
                  </a:cubicBezTo>
                  <a:lnTo>
                    <a:pt x="63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Flowchart: Alternate Process 26"/>
          <p:cNvSpPr/>
          <p:nvPr/>
        </p:nvSpPr>
        <p:spPr>
          <a:xfrm>
            <a:off x="0" y="0"/>
            <a:ext cx="9144000" cy="10668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dirty="0" smtClean="0">
                <a:latin typeface="+mj-lt"/>
              </a:rPr>
              <a:t>Câu 3: Âm thanh được phát ra trong những trường hợp nào sau đây: </a:t>
            </a:r>
            <a:endParaRPr lang="en-US" sz="36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2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" grpId="0" animBg="1"/>
      <p:bldP spid="193" grpId="1" animBg="1"/>
      <p:bldP spid="205" grpId="0" animBg="1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ơn giản nền xan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1524000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8000" b="1" kern="10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/>
                <a:cs typeface="Times New Roman"/>
              </a:rPr>
              <a:t> </a:t>
            </a:r>
            <a:r>
              <a:rPr lang="vi-VN" sz="8000" b="1" kern="10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/>
                <a:cs typeface="Times New Roman"/>
              </a:rPr>
              <a:t>BÀI 12:SÓNG ÂM </a:t>
            </a:r>
            <a:endParaRPr lang="en-US" sz="80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376;p22"/>
          <p:cNvGrpSpPr/>
          <p:nvPr/>
        </p:nvGrpSpPr>
        <p:grpSpPr>
          <a:xfrm>
            <a:off x="1066800" y="5257800"/>
            <a:ext cx="7620000" cy="1214365"/>
            <a:chOff x="5631625" y="3483064"/>
            <a:chExt cx="2655311" cy="683661"/>
          </a:xfrm>
        </p:grpSpPr>
        <p:sp>
          <p:nvSpPr>
            <p:cNvPr id="377" name="Google Shape;377;p22"/>
            <p:cNvSpPr/>
            <p:nvPr/>
          </p:nvSpPr>
          <p:spPr>
            <a:xfrm>
              <a:off x="6304450" y="3783638"/>
              <a:ext cx="309000" cy="80400"/>
            </a:xfrm>
            <a:custGeom>
              <a:avLst/>
              <a:gdLst/>
              <a:ahLst/>
              <a:cxnLst/>
              <a:rect l="l" t="t" r="r" b="b"/>
              <a:pathLst>
                <a:path w="12360" h="3216" extrusionOk="0">
                  <a:moveTo>
                    <a:pt x="10752" y="632"/>
                  </a:moveTo>
                  <a:cubicBezTo>
                    <a:pt x="11324" y="632"/>
                    <a:pt x="11776" y="1084"/>
                    <a:pt x="11776" y="1644"/>
                  </a:cubicBezTo>
                  <a:cubicBezTo>
                    <a:pt x="11776" y="2215"/>
                    <a:pt x="11324" y="2668"/>
                    <a:pt x="10752" y="2668"/>
                  </a:cubicBezTo>
                  <a:cubicBezTo>
                    <a:pt x="10193" y="2668"/>
                    <a:pt x="9740" y="2215"/>
                    <a:pt x="9740" y="1644"/>
                  </a:cubicBezTo>
                  <a:cubicBezTo>
                    <a:pt x="9740" y="1084"/>
                    <a:pt x="10193" y="632"/>
                    <a:pt x="10752" y="632"/>
                  </a:cubicBezTo>
                  <a:close/>
                  <a:moveTo>
                    <a:pt x="10752" y="1"/>
                  </a:moveTo>
                  <a:cubicBezTo>
                    <a:pt x="10086" y="1"/>
                    <a:pt x="9502" y="537"/>
                    <a:pt x="9264" y="977"/>
                  </a:cubicBezTo>
                  <a:lnTo>
                    <a:pt x="1" y="977"/>
                  </a:lnTo>
                  <a:lnTo>
                    <a:pt x="1" y="2025"/>
                  </a:lnTo>
                  <a:lnTo>
                    <a:pt x="9216" y="2025"/>
                  </a:lnTo>
                  <a:cubicBezTo>
                    <a:pt x="9407" y="2763"/>
                    <a:pt x="10026" y="3215"/>
                    <a:pt x="10752" y="3215"/>
                  </a:cubicBezTo>
                  <a:cubicBezTo>
                    <a:pt x="11645" y="3215"/>
                    <a:pt x="12360" y="2501"/>
                    <a:pt x="12360" y="1608"/>
                  </a:cubicBezTo>
                  <a:cubicBezTo>
                    <a:pt x="12360" y="727"/>
                    <a:pt x="11645" y="1"/>
                    <a:pt x="10752" y="1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2"/>
            <p:cNvSpPr/>
            <p:nvPr/>
          </p:nvSpPr>
          <p:spPr>
            <a:xfrm>
              <a:off x="5631625" y="3483064"/>
              <a:ext cx="683690" cy="683661"/>
            </a:xfrm>
            <a:custGeom>
              <a:avLst/>
              <a:gdLst/>
              <a:ahLst/>
              <a:cxnLst/>
              <a:rect l="l" t="t" r="r" b="b"/>
              <a:pathLst>
                <a:path w="23945" h="23944" extrusionOk="0">
                  <a:moveTo>
                    <a:pt x="11966" y="1084"/>
                  </a:moveTo>
                  <a:cubicBezTo>
                    <a:pt x="17979" y="1084"/>
                    <a:pt x="22861" y="5965"/>
                    <a:pt x="22861" y="11966"/>
                  </a:cubicBezTo>
                  <a:cubicBezTo>
                    <a:pt x="22861" y="17978"/>
                    <a:pt x="17979" y="22860"/>
                    <a:pt x="11966" y="22860"/>
                  </a:cubicBezTo>
                  <a:cubicBezTo>
                    <a:pt x="5966" y="22860"/>
                    <a:pt x="1084" y="17978"/>
                    <a:pt x="1084" y="11966"/>
                  </a:cubicBezTo>
                  <a:cubicBezTo>
                    <a:pt x="1084" y="5965"/>
                    <a:pt x="5966" y="1084"/>
                    <a:pt x="11966" y="1084"/>
                  </a:cubicBezTo>
                  <a:close/>
                  <a:moveTo>
                    <a:pt x="11966" y="0"/>
                  </a:moveTo>
                  <a:cubicBezTo>
                    <a:pt x="5370" y="0"/>
                    <a:pt x="1" y="5370"/>
                    <a:pt x="1" y="11966"/>
                  </a:cubicBezTo>
                  <a:cubicBezTo>
                    <a:pt x="1" y="18574"/>
                    <a:pt x="5370" y="23943"/>
                    <a:pt x="11966" y="23943"/>
                  </a:cubicBezTo>
                  <a:cubicBezTo>
                    <a:pt x="18574" y="23943"/>
                    <a:pt x="23944" y="18574"/>
                    <a:pt x="23944" y="11966"/>
                  </a:cubicBezTo>
                  <a:cubicBezTo>
                    <a:pt x="23944" y="5370"/>
                    <a:pt x="18574" y="0"/>
                    <a:pt x="11966" y="0"/>
                  </a:cubicBezTo>
                  <a:close/>
                </a:path>
              </a:pathLst>
            </a:custGeom>
            <a:solidFill>
              <a:srgbClr val="4949E7"/>
            </a:solidFill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2"/>
            <p:cNvSpPr/>
            <p:nvPr/>
          </p:nvSpPr>
          <p:spPr>
            <a:xfrm>
              <a:off x="6615074" y="3547613"/>
              <a:ext cx="1671862" cy="606350"/>
            </a:xfrm>
            <a:custGeom>
              <a:avLst/>
              <a:gdLst/>
              <a:ahLst/>
              <a:cxnLst/>
              <a:rect l="l" t="t" r="r" b="b"/>
              <a:pathLst>
                <a:path w="54829" h="24254" extrusionOk="0">
                  <a:moveTo>
                    <a:pt x="1072" y="0"/>
                  </a:moveTo>
                  <a:cubicBezTo>
                    <a:pt x="477" y="0"/>
                    <a:pt x="1" y="476"/>
                    <a:pt x="1" y="1060"/>
                  </a:cubicBezTo>
                  <a:lnTo>
                    <a:pt x="1" y="23182"/>
                  </a:lnTo>
                  <a:cubicBezTo>
                    <a:pt x="1" y="23777"/>
                    <a:pt x="477" y="24253"/>
                    <a:pt x="1072" y="24253"/>
                  </a:cubicBezTo>
                  <a:lnTo>
                    <a:pt x="53757" y="24253"/>
                  </a:lnTo>
                  <a:cubicBezTo>
                    <a:pt x="54353" y="24253"/>
                    <a:pt x="54829" y="23777"/>
                    <a:pt x="54829" y="23182"/>
                  </a:cubicBezTo>
                  <a:lnTo>
                    <a:pt x="54829" y="1060"/>
                  </a:lnTo>
                  <a:cubicBezTo>
                    <a:pt x="54829" y="476"/>
                    <a:pt x="54353" y="0"/>
                    <a:pt x="53757" y="0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 smtClean="0">
                  <a:solidFill>
                    <a:schemeClr val="bg1"/>
                  </a:solidFill>
                  <a:latin typeface="+mj-lt"/>
                </a:rPr>
                <a:t>Không có âm thanh</a:t>
              </a:r>
              <a:endParaRPr lang="vi-VN" sz="3600" dirty="0">
                <a:solidFill>
                  <a:schemeClr val="bg1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381" name="Google Shape;381;p22"/>
            <p:cNvSpPr/>
            <p:nvPr/>
          </p:nvSpPr>
          <p:spPr>
            <a:xfrm>
              <a:off x="8008550" y="3487763"/>
              <a:ext cx="63125" cy="63150"/>
            </a:xfrm>
            <a:custGeom>
              <a:avLst/>
              <a:gdLst/>
              <a:ahLst/>
              <a:cxnLst/>
              <a:rect l="l" t="t" r="r" b="b"/>
              <a:pathLst>
                <a:path w="2525" h="2526" extrusionOk="0">
                  <a:moveTo>
                    <a:pt x="1262" y="1"/>
                  </a:moveTo>
                  <a:cubicBezTo>
                    <a:pt x="572" y="1"/>
                    <a:pt x="0" y="561"/>
                    <a:pt x="0" y="1263"/>
                  </a:cubicBezTo>
                  <a:cubicBezTo>
                    <a:pt x="0" y="1954"/>
                    <a:pt x="572" y="2525"/>
                    <a:pt x="1262" y="2525"/>
                  </a:cubicBezTo>
                  <a:cubicBezTo>
                    <a:pt x="1965" y="2525"/>
                    <a:pt x="2524" y="1954"/>
                    <a:pt x="2524" y="1263"/>
                  </a:cubicBezTo>
                  <a:cubicBezTo>
                    <a:pt x="2524" y="561"/>
                    <a:pt x="1965" y="1"/>
                    <a:pt x="12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2"/>
            <p:cNvSpPr txBox="1"/>
            <p:nvPr/>
          </p:nvSpPr>
          <p:spPr>
            <a:xfrm>
              <a:off x="5631625" y="3674138"/>
              <a:ext cx="683700" cy="29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 smtClean="0">
                  <a:solidFill>
                    <a:srgbClr val="434343"/>
                  </a:solidFill>
                  <a:latin typeface="Times New Roman" pitchFamily="18" charset="0"/>
                  <a:ea typeface="Fira Sans Extra Condensed Medium"/>
                  <a:cs typeface="Times New Roman" pitchFamily="18" charset="0"/>
                  <a:sym typeface="Fira Sans Extra Condensed Medium"/>
                </a:rPr>
                <a:t>D</a:t>
              </a:r>
              <a:endParaRPr sz="3600" b="1">
                <a:solidFill>
                  <a:srgbClr val="434343"/>
                </a:solidFill>
                <a:latin typeface="Times New Roman" pitchFamily="18" charset="0"/>
                <a:ea typeface="Fira Sans Extra Condensed Medium"/>
                <a:cs typeface="Times New Roman" pitchFamily="18" charset="0"/>
                <a:sym typeface="Fira Sans Extra Condensed Medium"/>
              </a:endParaRPr>
            </a:p>
          </p:txBody>
        </p:sp>
      </p:grpSp>
      <p:grpSp>
        <p:nvGrpSpPr>
          <p:cNvPr id="3" name="Google Shape;386;p22"/>
          <p:cNvGrpSpPr/>
          <p:nvPr/>
        </p:nvGrpSpPr>
        <p:grpSpPr>
          <a:xfrm>
            <a:off x="0" y="1295400"/>
            <a:ext cx="8839200" cy="1263183"/>
            <a:chOff x="4086475" y="919613"/>
            <a:chExt cx="2657048" cy="947387"/>
          </a:xfrm>
        </p:grpSpPr>
        <p:sp>
          <p:nvSpPr>
            <p:cNvPr id="387" name="Google Shape;387;p22"/>
            <p:cNvSpPr/>
            <p:nvPr/>
          </p:nvSpPr>
          <p:spPr>
            <a:xfrm>
              <a:off x="4758125" y="1392288"/>
              <a:ext cx="237275" cy="14600"/>
            </a:xfrm>
            <a:custGeom>
              <a:avLst/>
              <a:gdLst/>
              <a:ahLst/>
              <a:cxnLst/>
              <a:rect l="l" t="t" r="r" b="b"/>
              <a:pathLst>
                <a:path w="9491" h="584" extrusionOk="0">
                  <a:moveTo>
                    <a:pt x="1" y="0"/>
                  </a:moveTo>
                  <a:lnTo>
                    <a:pt x="1" y="584"/>
                  </a:lnTo>
                  <a:lnTo>
                    <a:pt x="9490" y="584"/>
                  </a:lnTo>
                  <a:lnTo>
                    <a:pt x="9490" y="0"/>
                  </a:lnTo>
                  <a:close/>
                </a:path>
              </a:pathLst>
            </a:custGeom>
            <a:solidFill>
              <a:srgbClr val="FCDF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2"/>
            <p:cNvSpPr/>
            <p:nvPr/>
          </p:nvSpPr>
          <p:spPr>
            <a:xfrm>
              <a:off x="4757825" y="1361013"/>
              <a:ext cx="310800" cy="80400"/>
            </a:xfrm>
            <a:custGeom>
              <a:avLst/>
              <a:gdLst/>
              <a:ahLst/>
              <a:cxnLst/>
              <a:rect l="l" t="t" r="r" b="b"/>
              <a:pathLst>
                <a:path w="12432" h="3216" extrusionOk="0">
                  <a:moveTo>
                    <a:pt x="10824" y="596"/>
                  </a:moveTo>
                  <a:cubicBezTo>
                    <a:pt x="11383" y="596"/>
                    <a:pt x="11848" y="1049"/>
                    <a:pt x="11848" y="1620"/>
                  </a:cubicBezTo>
                  <a:cubicBezTo>
                    <a:pt x="11848" y="2180"/>
                    <a:pt x="11383" y="2632"/>
                    <a:pt x="10824" y="2632"/>
                  </a:cubicBezTo>
                  <a:cubicBezTo>
                    <a:pt x="10252" y="2632"/>
                    <a:pt x="9800" y="2180"/>
                    <a:pt x="9800" y="1620"/>
                  </a:cubicBezTo>
                  <a:cubicBezTo>
                    <a:pt x="9800" y="1049"/>
                    <a:pt x="10252" y="596"/>
                    <a:pt x="10824" y="596"/>
                  </a:cubicBezTo>
                  <a:close/>
                  <a:moveTo>
                    <a:pt x="10824" y="1"/>
                  </a:moveTo>
                  <a:cubicBezTo>
                    <a:pt x="10145" y="1"/>
                    <a:pt x="9562" y="406"/>
                    <a:pt x="9335" y="1001"/>
                  </a:cubicBezTo>
                  <a:lnTo>
                    <a:pt x="1" y="1001"/>
                  </a:lnTo>
                  <a:lnTo>
                    <a:pt x="1" y="2037"/>
                  </a:lnTo>
                  <a:lnTo>
                    <a:pt x="9276" y="2037"/>
                  </a:lnTo>
                  <a:cubicBezTo>
                    <a:pt x="9478" y="2787"/>
                    <a:pt x="10086" y="3216"/>
                    <a:pt x="10824" y="3216"/>
                  </a:cubicBezTo>
                  <a:cubicBezTo>
                    <a:pt x="11705" y="3216"/>
                    <a:pt x="12431" y="2489"/>
                    <a:pt x="12431" y="1608"/>
                  </a:cubicBezTo>
                  <a:cubicBezTo>
                    <a:pt x="12431" y="715"/>
                    <a:pt x="11705" y="1"/>
                    <a:pt x="10824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2"/>
            <p:cNvSpPr/>
            <p:nvPr/>
          </p:nvSpPr>
          <p:spPr>
            <a:xfrm>
              <a:off x="5071415" y="919613"/>
              <a:ext cx="1672108" cy="784925"/>
            </a:xfrm>
            <a:custGeom>
              <a:avLst/>
              <a:gdLst/>
              <a:ahLst/>
              <a:cxnLst/>
              <a:rect l="l" t="t" r="r" b="b"/>
              <a:pathLst>
                <a:path w="54817" h="24254" extrusionOk="0">
                  <a:moveTo>
                    <a:pt x="1060" y="1"/>
                  </a:moveTo>
                  <a:cubicBezTo>
                    <a:pt x="477" y="1"/>
                    <a:pt x="1" y="477"/>
                    <a:pt x="1" y="1060"/>
                  </a:cubicBezTo>
                  <a:lnTo>
                    <a:pt x="1" y="23194"/>
                  </a:lnTo>
                  <a:cubicBezTo>
                    <a:pt x="1" y="23778"/>
                    <a:pt x="477" y="24254"/>
                    <a:pt x="1060" y="24254"/>
                  </a:cubicBezTo>
                  <a:lnTo>
                    <a:pt x="53757" y="24254"/>
                  </a:lnTo>
                  <a:cubicBezTo>
                    <a:pt x="54341" y="24254"/>
                    <a:pt x="54817" y="23778"/>
                    <a:pt x="54817" y="23194"/>
                  </a:cubicBezTo>
                  <a:lnTo>
                    <a:pt x="54817" y="1060"/>
                  </a:lnTo>
                  <a:cubicBezTo>
                    <a:pt x="54817" y="477"/>
                    <a:pt x="54341" y="1"/>
                    <a:pt x="53757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 smtClean="0">
                  <a:latin typeface="+mj-lt"/>
                </a:rPr>
                <a:t>Ngay khi gõ vào âm thoa </a:t>
              </a:r>
              <a:endParaRPr sz="3600">
                <a:solidFill>
                  <a:srgbClr val="FFFFFF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392" name="Google Shape;392;p22"/>
            <p:cNvSpPr/>
            <p:nvPr/>
          </p:nvSpPr>
          <p:spPr>
            <a:xfrm>
              <a:off x="6572350" y="1037163"/>
              <a:ext cx="56875" cy="56900"/>
            </a:xfrm>
            <a:custGeom>
              <a:avLst/>
              <a:gdLst/>
              <a:ahLst/>
              <a:cxnLst/>
              <a:rect l="l" t="t" r="r" b="b"/>
              <a:pathLst>
                <a:path w="2275" h="2276" extrusionOk="0">
                  <a:moveTo>
                    <a:pt x="0" y="1"/>
                  </a:moveTo>
                  <a:lnTo>
                    <a:pt x="0" y="2275"/>
                  </a:lnTo>
                  <a:lnTo>
                    <a:pt x="2275" y="2275"/>
                  </a:lnTo>
                  <a:cubicBezTo>
                    <a:pt x="2275" y="1013"/>
                    <a:pt x="1263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2"/>
            <p:cNvSpPr/>
            <p:nvPr/>
          </p:nvSpPr>
          <p:spPr>
            <a:xfrm>
              <a:off x="4086475" y="1059513"/>
              <a:ext cx="683721" cy="683721"/>
            </a:xfrm>
            <a:custGeom>
              <a:avLst/>
              <a:gdLst/>
              <a:ahLst/>
              <a:cxnLst/>
              <a:rect l="l" t="t" r="r" b="b"/>
              <a:pathLst>
                <a:path w="23944" h="23944" extrusionOk="0">
                  <a:moveTo>
                    <a:pt x="11978" y="1"/>
                  </a:moveTo>
                  <a:cubicBezTo>
                    <a:pt x="5370" y="1"/>
                    <a:pt x="0" y="5370"/>
                    <a:pt x="0" y="11978"/>
                  </a:cubicBezTo>
                  <a:cubicBezTo>
                    <a:pt x="0" y="18574"/>
                    <a:pt x="5370" y="23944"/>
                    <a:pt x="11978" y="23944"/>
                  </a:cubicBezTo>
                  <a:cubicBezTo>
                    <a:pt x="18574" y="23944"/>
                    <a:pt x="23944" y="18574"/>
                    <a:pt x="23944" y="11978"/>
                  </a:cubicBezTo>
                  <a:lnTo>
                    <a:pt x="22860" y="11978"/>
                  </a:lnTo>
                  <a:cubicBezTo>
                    <a:pt x="22860" y="17979"/>
                    <a:pt x="17979" y="22861"/>
                    <a:pt x="11978" y="22861"/>
                  </a:cubicBezTo>
                  <a:cubicBezTo>
                    <a:pt x="5977" y="22861"/>
                    <a:pt x="1084" y="17979"/>
                    <a:pt x="1084" y="11978"/>
                  </a:cubicBezTo>
                  <a:cubicBezTo>
                    <a:pt x="1084" y="5966"/>
                    <a:pt x="5977" y="1084"/>
                    <a:pt x="11978" y="1084"/>
                  </a:cubicBezTo>
                  <a:lnTo>
                    <a:pt x="11978" y="1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2"/>
            <p:cNvSpPr/>
            <p:nvPr/>
          </p:nvSpPr>
          <p:spPr>
            <a:xfrm>
              <a:off x="4428468" y="1059513"/>
              <a:ext cx="341718" cy="342060"/>
            </a:xfrm>
            <a:custGeom>
              <a:avLst/>
              <a:gdLst/>
              <a:ahLst/>
              <a:cxnLst/>
              <a:rect l="l" t="t" r="r" b="b"/>
              <a:pathLst>
                <a:path w="11967" h="11979" extrusionOk="0">
                  <a:moveTo>
                    <a:pt x="1" y="1"/>
                  </a:moveTo>
                  <a:lnTo>
                    <a:pt x="1" y="1084"/>
                  </a:lnTo>
                  <a:cubicBezTo>
                    <a:pt x="6002" y="1084"/>
                    <a:pt x="10883" y="5966"/>
                    <a:pt x="10883" y="11978"/>
                  </a:cubicBezTo>
                  <a:lnTo>
                    <a:pt x="11967" y="11978"/>
                  </a:lnTo>
                  <a:cubicBezTo>
                    <a:pt x="11967" y="5370"/>
                    <a:pt x="6597" y="1"/>
                    <a:pt x="1" y="1"/>
                  </a:cubicBezTo>
                  <a:close/>
                </a:path>
              </a:pathLst>
            </a:custGeom>
            <a:solidFill>
              <a:srgbClr val="FCBD24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2"/>
            <p:cNvSpPr txBox="1"/>
            <p:nvPr/>
          </p:nvSpPr>
          <p:spPr>
            <a:xfrm>
              <a:off x="4086488" y="1251650"/>
              <a:ext cx="683700" cy="29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 smtClean="0">
                  <a:solidFill>
                    <a:srgbClr val="434343"/>
                  </a:solidFill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A</a:t>
              </a:r>
              <a:endParaRPr sz="3600" b="1">
                <a:solidFill>
                  <a:srgbClr val="434343"/>
                </a:solidFill>
                <a:latin typeface="+mj-lt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396" name="Google Shape;396;p22"/>
            <p:cNvSpPr/>
            <p:nvPr/>
          </p:nvSpPr>
          <p:spPr>
            <a:xfrm rot="5400000">
              <a:off x="4356290" y="1726759"/>
              <a:ext cx="144104" cy="136377"/>
            </a:xfrm>
            <a:custGeom>
              <a:avLst/>
              <a:gdLst/>
              <a:ahLst/>
              <a:cxnLst/>
              <a:rect l="l" t="t" r="r" b="b"/>
              <a:pathLst>
                <a:path w="5763" h="5454" extrusionOk="0">
                  <a:moveTo>
                    <a:pt x="2959" y="0"/>
                  </a:moveTo>
                  <a:cubicBezTo>
                    <a:pt x="2771" y="0"/>
                    <a:pt x="2584" y="71"/>
                    <a:pt x="2441" y="214"/>
                  </a:cubicBezTo>
                  <a:cubicBezTo>
                    <a:pt x="2167" y="500"/>
                    <a:pt x="2167" y="964"/>
                    <a:pt x="2441" y="1250"/>
                  </a:cubicBezTo>
                  <a:lnTo>
                    <a:pt x="3203" y="2000"/>
                  </a:lnTo>
                  <a:lnTo>
                    <a:pt x="726" y="2000"/>
                  </a:lnTo>
                  <a:cubicBezTo>
                    <a:pt x="322" y="2000"/>
                    <a:pt x="0" y="2322"/>
                    <a:pt x="0" y="2727"/>
                  </a:cubicBezTo>
                  <a:cubicBezTo>
                    <a:pt x="0" y="3131"/>
                    <a:pt x="322" y="3453"/>
                    <a:pt x="726" y="3453"/>
                  </a:cubicBezTo>
                  <a:lnTo>
                    <a:pt x="3203" y="3453"/>
                  </a:lnTo>
                  <a:lnTo>
                    <a:pt x="2441" y="4215"/>
                  </a:lnTo>
                  <a:cubicBezTo>
                    <a:pt x="2167" y="4501"/>
                    <a:pt x="2167" y="4953"/>
                    <a:pt x="2441" y="5239"/>
                  </a:cubicBezTo>
                  <a:cubicBezTo>
                    <a:pt x="2584" y="5382"/>
                    <a:pt x="2774" y="5453"/>
                    <a:pt x="2965" y="5453"/>
                  </a:cubicBezTo>
                  <a:cubicBezTo>
                    <a:pt x="3143" y="5453"/>
                    <a:pt x="3334" y="5382"/>
                    <a:pt x="3477" y="5239"/>
                  </a:cubicBezTo>
                  <a:lnTo>
                    <a:pt x="5477" y="3239"/>
                  </a:lnTo>
                  <a:cubicBezTo>
                    <a:pt x="5763" y="2953"/>
                    <a:pt x="5763" y="2500"/>
                    <a:pt x="5477" y="2215"/>
                  </a:cubicBezTo>
                  <a:lnTo>
                    <a:pt x="3477" y="214"/>
                  </a:lnTo>
                  <a:cubicBezTo>
                    <a:pt x="3334" y="71"/>
                    <a:pt x="3146" y="0"/>
                    <a:pt x="2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" name="Google Shape;397;p22"/>
          <p:cNvGrpSpPr/>
          <p:nvPr/>
        </p:nvGrpSpPr>
        <p:grpSpPr>
          <a:xfrm>
            <a:off x="381000" y="2617017"/>
            <a:ext cx="8382000" cy="1192984"/>
            <a:chOff x="4634313" y="1870025"/>
            <a:chExt cx="2656610" cy="894738"/>
          </a:xfrm>
        </p:grpSpPr>
        <p:sp>
          <p:nvSpPr>
            <p:cNvPr id="398" name="Google Shape;398;p22"/>
            <p:cNvSpPr/>
            <p:nvPr/>
          </p:nvSpPr>
          <p:spPr>
            <a:xfrm>
              <a:off x="5305375" y="2171838"/>
              <a:ext cx="310775" cy="80400"/>
            </a:xfrm>
            <a:custGeom>
              <a:avLst/>
              <a:gdLst/>
              <a:ahLst/>
              <a:cxnLst/>
              <a:rect l="l" t="t" r="r" b="b"/>
              <a:pathLst>
                <a:path w="12431" h="3216" extrusionOk="0">
                  <a:moveTo>
                    <a:pt x="10836" y="584"/>
                  </a:moveTo>
                  <a:cubicBezTo>
                    <a:pt x="11395" y="584"/>
                    <a:pt x="11848" y="1036"/>
                    <a:pt x="11848" y="1596"/>
                  </a:cubicBezTo>
                  <a:cubicBezTo>
                    <a:pt x="11848" y="2167"/>
                    <a:pt x="11395" y="2620"/>
                    <a:pt x="10836" y="2620"/>
                  </a:cubicBezTo>
                  <a:cubicBezTo>
                    <a:pt x="10264" y="2620"/>
                    <a:pt x="9812" y="2167"/>
                    <a:pt x="9812" y="1596"/>
                  </a:cubicBezTo>
                  <a:cubicBezTo>
                    <a:pt x="9812" y="1036"/>
                    <a:pt x="10264" y="584"/>
                    <a:pt x="10836" y="584"/>
                  </a:cubicBezTo>
                  <a:close/>
                  <a:moveTo>
                    <a:pt x="10836" y="1"/>
                  </a:moveTo>
                  <a:cubicBezTo>
                    <a:pt x="10157" y="1"/>
                    <a:pt x="9574" y="417"/>
                    <a:pt x="9335" y="1013"/>
                  </a:cubicBezTo>
                  <a:lnTo>
                    <a:pt x="1" y="1013"/>
                  </a:lnTo>
                  <a:lnTo>
                    <a:pt x="1" y="2048"/>
                  </a:lnTo>
                  <a:lnTo>
                    <a:pt x="9288" y="2048"/>
                  </a:lnTo>
                  <a:cubicBezTo>
                    <a:pt x="9478" y="2644"/>
                    <a:pt x="10097" y="3215"/>
                    <a:pt x="10836" y="3215"/>
                  </a:cubicBezTo>
                  <a:cubicBezTo>
                    <a:pt x="11717" y="3215"/>
                    <a:pt x="12431" y="2489"/>
                    <a:pt x="12431" y="1608"/>
                  </a:cubicBezTo>
                  <a:cubicBezTo>
                    <a:pt x="12431" y="715"/>
                    <a:pt x="11717" y="1"/>
                    <a:pt x="10836" y="1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2"/>
            <p:cNvSpPr/>
            <p:nvPr/>
          </p:nvSpPr>
          <p:spPr>
            <a:xfrm>
              <a:off x="4634313" y="1870025"/>
              <a:ext cx="341689" cy="683721"/>
            </a:xfrm>
            <a:custGeom>
              <a:avLst/>
              <a:gdLst/>
              <a:ahLst/>
              <a:cxnLst/>
              <a:rect l="l" t="t" r="r" b="b"/>
              <a:pathLst>
                <a:path w="11966" h="23944" extrusionOk="0">
                  <a:moveTo>
                    <a:pt x="11966" y="0"/>
                  </a:moveTo>
                  <a:cubicBezTo>
                    <a:pt x="5370" y="0"/>
                    <a:pt x="0" y="5370"/>
                    <a:pt x="0" y="11966"/>
                  </a:cubicBezTo>
                  <a:cubicBezTo>
                    <a:pt x="0" y="18574"/>
                    <a:pt x="5370" y="23944"/>
                    <a:pt x="11966" y="23944"/>
                  </a:cubicBezTo>
                  <a:lnTo>
                    <a:pt x="11966" y="22860"/>
                  </a:lnTo>
                  <a:cubicBezTo>
                    <a:pt x="5965" y="22860"/>
                    <a:pt x="1084" y="17979"/>
                    <a:pt x="1084" y="11966"/>
                  </a:cubicBezTo>
                  <a:cubicBezTo>
                    <a:pt x="1084" y="5965"/>
                    <a:pt x="5965" y="1084"/>
                    <a:pt x="11966" y="1084"/>
                  </a:cubicBezTo>
                  <a:lnTo>
                    <a:pt x="11966" y="0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2"/>
            <p:cNvSpPr/>
            <p:nvPr/>
          </p:nvSpPr>
          <p:spPr>
            <a:xfrm>
              <a:off x="4975975" y="1870025"/>
              <a:ext cx="342060" cy="683721"/>
            </a:xfrm>
            <a:custGeom>
              <a:avLst/>
              <a:gdLst/>
              <a:ahLst/>
              <a:cxnLst/>
              <a:rect l="l" t="t" r="r" b="b"/>
              <a:pathLst>
                <a:path w="11979" h="23944" extrusionOk="0">
                  <a:moveTo>
                    <a:pt x="1" y="0"/>
                  </a:moveTo>
                  <a:lnTo>
                    <a:pt x="1" y="1084"/>
                  </a:lnTo>
                  <a:cubicBezTo>
                    <a:pt x="6014" y="1084"/>
                    <a:pt x="10895" y="5965"/>
                    <a:pt x="10895" y="11966"/>
                  </a:cubicBezTo>
                  <a:cubicBezTo>
                    <a:pt x="10895" y="17979"/>
                    <a:pt x="6014" y="22860"/>
                    <a:pt x="1" y="22860"/>
                  </a:cubicBezTo>
                  <a:lnTo>
                    <a:pt x="1" y="23944"/>
                  </a:lnTo>
                  <a:cubicBezTo>
                    <a:pt x="6609" y="23944"/>
                    <a:pt x="11979" y="18574"/>
                    <a:pt x="11979" y="11966"/>
                  </a:cubicBezTo>
                  <a:cubicBezTo>
                    <a:pt x="11979" y="5370"/>
                    <a:pt x="6609" y="0"/>
                    <a:pt x="1" y="0"/>
                  </a:cubicBezTo>
                  <a:close/>
                </a:path>
              </a:pathLst>
            </a:custGeom>
            <a:solidFill>
              <a:srgbClr val="69E781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2"/>
            <p:cNvSpPr/>
            <p:nvPr/>
          </p:nvSpPr>
          <p:spPr>
            <a:xfrm>
              <a:off x="5561620" y="1914663"/>
              <a:ext cx="1729303" cy="850100"/>
            </a:xfrm>
            <a:custGeom>
              <a:avLst/>
              <a:gdLst/>
              <a:ahLst/>
              <a:cxnLst/>
              <a:rect l="l" t="t" r="r" b="b"/>
              <a:pathLst>
                <a:path w="54817" h="24254" extrusionOk="0">
                  <a:moveTo>
                    <a:pt x="1060" y="1"/>
                  </a:moveTo>
                  <a:cubicBezTo>
                    <a:pt x="476" y="1"/>
                    <a:pt x="0" y="477"/>
                    <a:pt x="0" y="1060"/>
                  </a:cubicBezTo>
                  <a:lnTo>
                    <a:pt x="0" y="23194"/>
                  </a:lnTo>
                  <a:cubicBezTo>
                    <a:pt x="0" y="23777"/>
                    <a:pt x="476" y="24254"/>
                    <a:pt x="1060" y="24254"/>
                  </a:cubicBezTo>
                  <a:lnTo>
                    <a:pt x="53757" y="24254"/>
                  </a:lnTo>
                  <a:cubicBezTo>
                    <a:pt x="54340" y="24254"/>
                    <a:pt x="54817" y="23777"/>
                    <a:pt x="54817" y="23194"/>
                  </a:cubicBezTo>
                  <a:lnTo>
                    <a:pt x="54817" y="1060"/>
                  </a:lnTo>
                  <a:cubicBezTo>
                    <a:pt x="54817" y="477"/>
                    <a:pt x="54340" y="1"/>
                    <a:pt x="53757" y="1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 smtClean="0">
                  <a:latin typeface="Times New Roman" pitchFamily="18" charset="0"/>
                  <a:cs typeface="Times New Roman" pitchFamily="18" charset="0"/>
                </a:rPr>
                <a:t>Khi âm thoa dao động</a:t>
              </a:r>
              <a:endParaRPr sz="3600">
                <a:solidFill>
                  <a:srgbClr val="FFFFFF"/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404" name="Google Shape;404;p22"/>
            <p:cNvSpPr txBox="1"/>
            <p:nvPr/>
          </p:nvSpPr>
          <p:spPr>
            <a:xfrm>
              <a:off x="4634313" y="2058175"/>
              <a:ext cx="683700" cy="29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 smtClean="0">
                  <a:solidFill>
                    <a:srgbClr val="434343"/>
                  </a:solidFill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B</a:t>
              </a:r>
              <a:endParaRPr sz="3600" b="1">
                <a:solidFill>
                  <a:srgbClr val="434343"/>
                </a:solidFill>
                <a:latin typeface="+mj-lt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405" name="Google Shape;405;p22"/>
            <p:cNvSpPr/>
            <p:nvPr/>
          </p:nvSpPr>
          <p:spPr>
            <a:xfrm rot="5400000">
              <a:off x="4904127" y="2543984"/>
              <a:ext cx="144104" cy="136377"/>
            </a:xfrm>
            <a:custGeom>
              <a:avLst/>
              <a:gdLst/>
              <a:ahLst/>
              <a:cxnLst/>
              <a:rect l="l" t="t" r="r" b="b"/>
              <a:pathLst>
                <a:path w="5763" h="5454" extrusionOk="0">
                  <a:moveTo>
                    <a:pt x="2959" y="0"/>
                  </a:moveTo>
                  <a:cubicBezTo>
                    <a:pt x="2771" y="0"/>
                    <a:pt x="2584" y="71"/>
                    <a:pt x="2441" y="214"/>
                  </a:cubicBezTo>
                  <a:cubicBezTo>
                    <a:pt x="2167" y="500"/>
                    <a:pt x="2167" y="964"/>
                    <a:pt x="2441" y="1250"/>
                  </a:cubicBezTo>
                  <a:lnTo>
                    <a:pt x="3203" y="2000"/>
                  </a:lnTo>
                  <a:lnTo>
                    <a:pt x="726" y="2000"/>
                  </a:lnTo>
                  <a:cubicBezTo>
                    <a:pt x="322" y="2000"/>
                    <a:pt x="0" y="2322"/>
                    <a:pt x="0" y="2727"/>
                  </a:cubicBezTo>
                  <a:cubicBezTo>
                    <a:pt x="0" y="3131"/>
                    <a:pt x="322" y="3453"/>
                    <a:pt x="726" y="3453"/>
                  </a:cubicBezTo>
                  <a:lnTo>
                    <a:pt x="3203" y="3453"/>
                  </a:lnTo>
                  <a:lnTo>
                    <a:pt x="2441" y="4215"/>
                  </a:lnTo>
                  <a:cubicBezTo>
                    <a:pt x="2167" y="4501"/>
                    <a:pt x="2167" y="4953"/>
                    <a:pt x="2441" y="5239"/>
                  </a:cubicBezTo>
                  <a:cubicBezTo>
                    <a:pt x="2584" y="5382"/>
                    <a:pt x="2774" y="5453"/>
                    <a:pt x="2965" y="5453"/>
                  </a:cubicBezTo>
                  <a:cubicBezTo>
                    <a:pt x="3143" y="5453"/>
                    <a:pt x="3334" y="5382"/>
                    <a:pt x="3477" y="5239"/>
                  </a:cubicBezTo>
                  <a:lnTo>
                    <a:pt x="5477" y="3239"/>
                  </a:lnTo>
                  <a:cubicBezTo>
                    <a:pt x="5763" y="2953"/>
                    <a:pt x="5763" y="2500"/>
                    <a:pt x="5477" y="2215"/>
                  </a:cubicBezTo>
                  <a:lnTo>
                    <a:pt x="3477" y="214"/>
                  </a:lnTo>
                  <a:cubicBezTo>
                    <a:pt x="3334" y="71"/>
                    <a:pt x="3146" y="0"/>
                    <a:pt x="2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" name="Google Shape;406;p22"/>
          <p:cNvGrpSpPr/>
          <p:nvPr/>
        </p:nvGrpSpPr>
        <p:grpSpPr>
          <a:xfrm>
            <a:off x="609600" y="4038600"/>
            <a:ext cx="8077200" cy="1154965"/>
            <a:chOff x="5068625" y="2615377"/>
            <a:chExt cx="2656273" cy="866223"/>
          </a:xfrm>
        </p:grpSpPr>
        <p:sp>
          <p:nvSpPr>
            <p:cNvPr id="407" name="Google Shape;407;p22"/>
            <p:cNvSpPr/>
            <p:nvPr/>
          </p:nvSpPr>
          <p:spPr>
            <a:xfrm>
              <a:off x="5068638" y="2672527"/>
              <a:ext cx="683690" cy="683661"/>
            </a:xfrm>
            <a:custGeom>
              <a:avLst/>
              <a:gdLst/>
              <a:ahLst/>
              <a:cxnLst/>
              <a:rect l="l" t="t" r="r" b="b"/>
              <a:pathLst>
                <a:path w="23945" h="23944" extrusionOk="0">
                  <a:moveTo>
                    <a:pt x="11978" y="0"/>
                  </a:moveTo>
                  <a:cubicBezTo>
                    <a:pt x="5370" y="0"/>
                    <a:pt x="1" y="5370"/>
                    <a:pt x="1" y="11978"/>
                  </a:cubicBezTo>
                  <a:lnTo>
                    <a:pt x="1084" y="11978"/>
                  </a:lnTo>
                  <a:cubicBezTo>
                    <a:pt x="1084" y="5965"/>
                    <a:pt x="5966" y="1084"/>
                    <a:pt x="11978" y="1084"/>
                  </a:cubicBezTo>
                  <a:cubicBezTo>
                    <a:pt x="17979" y="1084"/>
                    <a:pt x="22861" y="5965"/>
                    <a:pt x="22861" y="11978"/>
                  </a:cubicBezTo>
                  <a:cubicBezTo>
                    <a:pt x="22861" y="17979"/>
                    <a:pt x="17979" y="22860"/>
                    <a:pt x="11978" y="22860"/>
                  </a:cubicBezTo>
                  <a:lnTo>
                    <a:pt x="11978" y="23944"/>
                  </a:lnTo>
                  <a:cubicBezTo>
                    <a:pt x="18575" y="23944"/>
                    <a:pt x="23944" y="18574"/>
                    <a:pt x="23944" y="11978"/>
                  </a:cubicBezTo>
                  <a:cubicBezTo>
                    <a:pt x="23944" y="5370"/>
                    <a:pt x="18575" y="0"/>
                    <a:pt x="11978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2"/>
            <p:cNvSpPr/>
            <p:nvPr/>
          </p:nvSpPr>
          <p:spPr>
            <a:xfrm>
              <a:off x="5068638" y="2672527"/>
              <a:ext cx="683690" cy="683661"/>
            </a:xfrm>
            <a:custGeom>
              <a:avLst/>
              <a:gdLst/>
              <a:ahLst/>
              <a:cxnLst/>
              <a:rect l="l" t="t" r="r" b="b"/>
              <a:pathLst>
                <a:path w="23945" h="23944" extrusionOk="0">
                  <a:moveTo>
                    <a:pt x="11978" y="0"/>
                  </a:moveTo>
                  <a:lnTo>
                    <a:pt x="11978" y="1084"/>
                  </a:lnTo>
                  <a:cubicBezTo>
                    <a:pt x="17979" y="1084"/>
                    <a:pt x="22861" y="5965"/>
                    <a:pt x="22861" y="11978"/>
                  </a:cubicBezTo>
                  <a:cubicBezTo>
                    <a:pt x="22861" y="17979"/>
                    <a:pt x="17979" y="22860"/>
                    <a:pt x="11978" y="22860"/>
                  </a:cubicBezTo>
                  <a:cubicBezTo>
                    <a:pt x="5966" y="22860"/>
                    <a:pt x="1084" y="17979"/>
                    <a:pt x="1084" y="11978"/>
                  </a:cubicBezTo>
                  <a:lnTo>
                    <a:pt x="1" y="11978"/>
                  </a:lnTo>
                  <a:cubicBezTo>
                    <a:pt x="1" y="18574"/>
                    <a:pt x="5370" y="23944"/>
                    <a:pt x="11978" y="23944"/>
                  </a:cubicBezTo>
                  <a:cubicBezTo>
                    <a:pt x="18575" y="23944"/>
                    <a:pt x="23944" y="18574"/>
                    <a:pt x="23944" y="11978"/>
                  </a:cubicBezTo>
                  <a:cubicBezTo>
                    <a:pt x="23944" y="5370"/>
                    <a:pt x="18575" y="0"/>
                    <a:pt x="11978" y="0"/>
                  </a:cubicBezTo>
                  <a:close/>
                </a:path>
              </a:pathLst>
            </a:custGeom>
            <a:solidFill>
              <a:srgbClr val="5EB2FC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2"/>
            <p:cNvSpPr/>
            <p:nvPr/>
          </p:nvSpPr>
          <p:spPr>
            <a:xfrm>
              <a:off x="5741775" y="2974913"/>
              <a:ext cx="309000" cy="80400"/>
            </a:xfrm>
            <a:custGeom>
              <a:avLst/>
              <a:gdLst/>
              <a:ahLst/>
              <a:cxnLst/>
              <a:rect l="l" t="t" r="r" b="b"/>
              <a:pathLst>
                <a:path w="12360" h="3216" extrusionOk="0">
                  <a:moveTo>
                    <a:pt x="10752" y="560"/>
                  </a:moveTo>
                  <a:cubicBezTo>
                    <a:pt x="11312" y="560"/>
                    <a:pt x="11776" y="1013"/>
                    <a:pt x="11776" y="1584"/>
                  </a:cubicBezTo>
                  <a:cubicBezTo>
                    <a:pt x="11776" y="2144"/>
                    <a:pt x="11312" y="2596"/>
                    <a:pt x="10752" y="2596"/>
                  </a:cubicBezTo>
                  <a:cubicBezTo>
                    <a:pt x="10181" y="2596"/>
                    <a:pt x="9728" y="2144"/>
                    <a:pt x="9728" y="1584"/>
                  </a:cubicBezTo>
                  <a:cubicBezTo>
                    <a:pt x="9728" y="1013"/>
                    <a:pt x="10181" y="560"/>
                    <a:pt x="10752" y="560"/>
                  </a:cubicBezTo>
                  <a:close/>
                  <a:moveTo>
                    <a:pt x="10752" y="1"/>
                  </a:moveTo>
                  <a:cubicBezTo>
                    <a:pt x="10074" y="1"/>
                    <a:pt x="9490" y="441"/>
                    <a:pt x="9252" y="1036"/>
                  </a:cubicBezTo>
                  <a:lnTo>
                    <a:pt x="1" y="1036"/>
                  </a:lnTo>
                  <a:lnTo>
                    <a:pt x="1" y="2072"/>
                  </a:lnTo>
                  <a:lnTo>
                    <a:pt x="9204" y="2072"/>
                  </a:lnTo>
                  <a:cubicBezTo>
                    <a:pt x="9407" y="2668"/>
                    <a:pt x="10014" y="3215"/>
                    <a:pt x="10752" y="3215"/>
                  </a:cubicBezTo>
                  <a:cubicBezTo>
                    <a:pt x="11633" y="3215"/>
                    <a:pt x="12360" y="2489"/>
                    <a:pt x="12360" y="1608"/>
                  </a:cubicBezTo>
                  <a:cubicBezTo>
                    <a:pt x="12360" y="715"/>
                    <a:pt x="11633" y="1"/>
                    <a:pt x="10752" y="1"/>
                  </a:cubicBez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2"/>
            <p:cNvSpPr/>
            <p:nvPr/>
          </p:nvSpPr>
          <p:spPr>
            <a:xfrm>
              <a:off x="6048916" y="2615377"/>
              <a:ext cx="1675982" cy="851558"/>
            </a:xfrm>
            <a:custGeom>
              <a:avLst/>
              <a:gdLst/>
              <a:ahLst/>
              <a:cxnLst/>
              <a:rect l="l" t="t" r="r" b="b"/>
              <a:pathLst>
                <a:path w="54817" h="24254" extrusionOk="0">
                  <a:moveTo>
                    <a:pt x="1060" y="0"/>
                  </a:moveTo>
                  <a:cubicBezTo>
                    <a:pt x="477" y="0"/>
                    <a:pt x="1" y="477"/>
                    <a:pt x="1" y="1060"/>
                  </a:cubicBezTo>
                  <a:lnTo>
                    <a:pt x="1" y="23194"/>
                  </a:lnTo>
                  <a:cubicBezTo>
                    <a:pt x="1" y="23777"/>
                    <a:pt x="477" y="24253"/>
                    <a:pt x="1060" y="24253"/>
                  </a:cubicBezTo>
                  <a:lnTo>
                    <a:pt x="53757" y="24253"/>
                  </a:lnTo>
                  <a:cubicBezTo>
                    <a:pt x="54341" y="24253"/>
                    <a:pt x="54817" y="23777"/>
                    <a:pt x="54817" y="23194"/>
                  </a:cubicBezTo>
                  <a:lnTo>
                    <a:pt x="54817" y="1060"/>
                  </a:lnTo>
                  <a:cubicBezTo>
                    <a:pt x="54817" y="477"/>
                    <a:pt x="54341" y="0"/>
                    <a:pt x="53757" y="0"/>
                  </a:cubicBez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 smtClean="0">
                  <a:latin typeface="+mj-lt"/>
                </a:rPr>
                <a:t>Khi âm thoa  thôi không dao động </a:t>
              </a:r>
              <a:endParaRPr sz="3600">
                <a:solidFill>
                  <a:srgbClr val="FFFFFF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413" name="Google Shape;413;p22"/>
            <p:cNvSpPr txBox="1"/>
            <p:nvPr/>
          </p:nvSpPr>
          <p:spPr>
            <a:xfrm>
              <a:off x="5068625" y="2868688"/>
              <a:ext cx="683700" cy="29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 smtClean="0">
                  <a:solidFill>
                    <a:srgbClr val="434343"/>
                  </a:solidFill>
                  <a:latin typeface="Times New Roman" pitchFamily="18" charset="0"/>
                  <a:ea typeface="Fira Sans Extra Condensed Medium"/>
                  <a:cs typeface="Times New Roman" pitchFamily="18" charset="0"/>
                  <a:sym typeface="Fira Sans Extra Condensed Medium"/>
                </a:rPr>
                <a:t>C</a:t>
              </a:r>
              <a:endParaRPr sz="3600" b="1">
                <a:solidFill>
                  <a:srgbClr val="434343"/>
                </a:solidFill>
                <a:latin typeface="Times New Roman" pitchFamily="18" charset="0"/>
                <a:ea typeface="Fira Sans Extra Condensed Medium"/>
                <a:cs typeface="Times New Roman" pitchFamily="18" charset="0"/>
                <a:sym typeface="Fira Sans Extra Condensed Medium"/>
              </a:endParaRPr>
            </a:p>
          </p:txBody>
        </p:sp>
        <p:sp>
          <p:nvSpPr>
            <p:cNvPr id="414" name="Google Shape;414;p22"/>
            <p:cNvSpPr/>
            <p:nvPr/>
          </p:nvSpPr>
          <p:spPr>
            <a:xfrm rot="5400000">
              <a:off x="5338415" y="3341359"/>
              <a:ext cx="144104" cy="136377"/>
            </a:xfrm>
            <a:custGeom>
              <a:avLst/>
              <a:gdLst/>
              <a:ahLst/>
              <a:cxnLst/>
              <a:rect l="l" t="t" r="r" b="b"/>
              <a:pathLst>
                <a:path w="5763" h="5454" extrusionOk="0">
                  <a:moveTo>
                    <a:pt x="2959" y="0"/>
                  </a:moveTo>
                  <a:cubicBezTo>
                    <a:pt x="2771" y="0"/>
                    <a:pt x="2584" y="71"/>
                    <a:pt x="2441" y="214"/>
                  </a:cubicBezTo>
                  <a:cubicBezTo>
                    <a:pt x="2167" y="500"/>
                    <a:pt x="2167" y="964"/>
                    <a:pt x="2441" y="1250"/>
                  </a:cubicBezTo>
                  <a:lnTo>
                    <a:pt x="3203" y="2000"/>
                  </a:lnTo>
                  <a:lnTo>
                    <a:pt x="726" y="2000"/>
                  </a:lnTo>
                  <a:cubicBezTo>
                    <a:pt x="322" y="2000"/>
                    <a:pt x="0" y="2322"/>
                    <a:pt x="0" y="2727"/>
                  </a:cubicBezTo>
                  <a:cubicBezTo>
                    <a:pt x="0" y="3131"/>
                    <a:pt x="322" y="3453"/>
                    <a:pt x="726" y="3453"/>
                  </a:cubicBezTo>
                  <a:lnTo>
                    <a:pt x="3203" y="3453"/>
                  </a:lnTo>
                  <a:lnTo>
                    <a:pt x="2441" y="4215"/>
                  </a:lnTo>
                  <a:cubicBezTo>
                    <a:pt x="2167" y="4501"/>
                    <a:pt x="2167" y="4953"/>
                    <a:pt x="2441" y="5239"/>
                  </a:cubicBezTo>
                  <a:cubicBezTo>
                    <a:pt x="2584" y="5382"/>
                    <a:pt x="2774" y="5453"/>
                    <a:pt x="2965" y="5453"/>
                  </a:cubicBezTo>
                  <a:cubicBezTo>
                    <a:pt x="3143" y="5453"/>
                    <a:pt x="3334" y="5382"/>
                    <a:pt x="3477" y="5239"/>
                  </a:cubicBezTo>
                  <a:lnTo>
                    <a:pt x="5477" y="3239"/>
                  </a:lnTo>
                  <a:cubicBezTo>
                    <a:pt x="5763" y="2953"/>
                    <a:pt x="5763" y="2500"/>
                    <a:pt x="5477" y="2215"/>
                  </a:cubicBezTo>
                  <a:lnTo>
                    <a:pt x="3477" y="214"/>
                  </a:lnTo>
                  <a:cubicBezTo>
                    <a:pt x="3334" y="71"/>
                    <a:pt x="3146" y="0"/>
                    <a:pt x="29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" name="Flowchart: Alternate Process 40"/>
          <p:cNvSpPr/>
          <p:nvPr/>
        </p:nvSpPr>
        <p:spPr>
          <a:xfrm>
            <a:off x="0" y="0"/>
            <a:ext cx="9144000" cy="1066800"/>
          </a:xfrm>
          <a:prstGeom prst="flowChartAlternateProcess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 smtClean="0">
                <a:latin typeface="+mj-lt"/>
              </a:rPr>
              <a:t>Câu 4: Khi gõ vào chiếc âm thoa, âm thanh phát được ra khi nào? </a:t>
            </a:r>
            <a:endParaRPr lang="en-US" sz="3600" b="1" dirty="0">
              <a:solidFill>
                <a:schemeClr val="bg2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581400" y="2895600"/>
            <a:ext cx="4953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chemeClr val="dk1"/>
              </a:buClr>
              <a:buSzPts val="1100"/>
            </a:pPr>
            <a:r>
              <a:rPr lang="vi-VN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Khi âm thoa dao động </a:t>
            </a:r>
            <a:endParaRPr lang="vi-VN" sz="3600" dirty="0">
              <a:solidFill>
                <a:srgbClr val="C00000"/>
              </a:solidFill>
              <a:latin typeface="Times New Roman" pitchFamily="18" charset="0"/>
              <a:ea typeface="Roboto"/>
              <a:cs typeface="Times New Roman" pitchFamily="18" charset="0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20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421;p23"/>
          <p:cNvGrpSpPr/>
          <p:nvPr/>
        </p:nvGrpSpPr>
        <p:grpSpPr>
          <a:xfrm>
            <a:off x="228600" y="1752600"/>
            <a:ext cx="1878479" cy="4648200"/>
            <a:chOff x="1338088" y="1919060"/>
            <a:chExt cx="1953900" cy="1012840"/>
          </a:xfrm>
        </p:grpSpPr>
        <p:sp>
          <p:nvSpPr>
            <p:cNvPr id="422" name="Google Shape;422;p23"/>
            <p:cNvSpPr/>
            <p:nvPr/>
          </p:nvSpPr>
          <p:spPr>
            <a:xfrm>
              <a:off x="1338088" y="2060100"/>
              <a:ext cx="1870200" cy="871800"/>
            </a:xfrm>
            <a:prstGeom prst="roundRect">
              <a:avLst>
                <a:gd name="adj" fmla="val 675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82875" tIns="91425" rIns="182875" bIns="91425" anchor="ctr" anchorCtr="0">
              <a:noAutofit/>
            </a:bodyPr>
            <a:lstStyle/>
            <a:p>
              <a:pPr lvl="0" algn="ctr">
                <a:buClr>
                  <a:schemeClr val="dk1"/>
                </a:buClr>
                <a:buSzPts val="1100"/>
              </a:pPr>
              <a:r>
                <a:rPr lang="vi-VN" sz="3600" dirty="0" smtClean="0">
                  <a:latin typeface="+mj-lt"/>
                </a:rPr>
                <a:t>làm cho âm thoa đẹp hơn </a:t>
              </a:r>
              <a:endParaRPr sz="3600">
                <a:solidFill>
                  <a:srgbClr val="FFFFFF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423" name="Google Shape;423;p23"/>
            <p:cNvSpPr/>
            <p:nvPr/>
          </p:nvSpPr>
          <p:spPr>
            <a:xfrm>
              <a:off x="1972163" y="1919060"/>
              <a:ext cx="792594" cy="168807"/>
            </a:xfrm>
            <a:custGeom>
              <a:avLst/>
              <a:gdLst/>
              <a:ahLst/>
              <a:cxnLst/>
              <a:rect l="l" t="t" r="r" b="b"/>
              <a:pathLst>
                <a:path w="30683" h="30695" extrusionOk="0">
                  <a:moveTo>
                    <a:pt x="15348" y="1"/>
                  </a:moveTo>
                  <a:cubicBezTo>
                    <a:pt x="6871" y="1"/>
                    <a:pt x="1" y="6871"/>
                    <a:pt x="1" y="15348"/>
                  </a:cubicBezTo>
                  <a:cubicBezTo>
                    <a:pt x="1" y="23825"/>
                    <a:pt x="6871" y="30695"/>
                    <a:pt x="15348" y="30695"/>
                  </a:cubicBezTo>
                  <a:cubicBezTo>
                    <a:pt x="23813" y="30695"/>
                    <a:pt x="30683" y="23825"/>
                    <a:pt x="30683" y="15348"/>
                  </a:cubicBezTo>
                  <a:cubicBezTo>
                    <a:pt x="30683" y="6871"/>
                    <a:pt x="23813" y="1"/>
                    <a:pt x="15348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 smtClean="0">
                  <a:latin typeface="Times New Roman" pitchFamily="18" charset="0"/>
                  <a:cs typeface="Times New Roman" pitchFamily="18" charset="0"/>
                </a:rPr>
                <a:t>A</a:t>
              </a:r>
              <a:endParaRPr sz="36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7" name="Google Shape;427;p23"/>
            <p:cNvSpPr/>
            <p:nvPr/>
          </p:nvSpPr>
          <p:spPr>
            <a:xfrm rot="5400000">
              <a:off x="2964988" y="2447250"/>
              <a:ext cx="556500" cy="97500"/>
            </a:xfrm>
            <a:prstGeom prst="triangle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" name="Google Shape;430;p23"/>
          <p:cNvGrpSpPr/>
          <p:nvPr/>
        </p:nvGrpSpPr>
        <p:grpSpPr>
          <a:xfrm>
            <a:off x="2590800" y="1828800"/>
            <a:ext cx="1891747" cy="4572000"/>
            <a:chOff x="3366700" y="1875023"/>
            <a:chExt cx="1967700" cy="1056877"/>
          </a:xfrm>
        </p:grpSpPr>
        <p:sp>
          <p:nvSpPr>
            <p:cNvPr id="431" name="Google Shape;431;p23"/>
            <p:cNvSpPr/>
            <p:nvPr/>
          </p:nvSpPr>
          <p:spPr>
            <a:xfrm>
              <a:off x="3380499" y="2060100"/>
              <a:ext cx="1870199" cy="871800"/>
            </a:xfrm>
            <a:prstGeom prst="roundRect">
              <a:avLst>
                <a:gd name="adj" fmla="val 6755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82875" tIns="91425" rIns="182875" bIns="91425" anchor="ctr" anchorCtr="0">
              <a:noAutofit/>
            </a:bodyPr>
            <a:lstStyle/>
            <a:p>
              <a:pPr lvl="0" algn="ctr"/>
              <a:r>
                <a:rPr lang="vi-VN" sz="3600" dirty="0" smtClean="0">
                  <a:latin typeface="+mj-lt"/>
                </a:rPr>
                <a:t>làm cho âm thoa cứng hơn </a:t>
              </a:r>
              <a:endParaRPr sz="3600">
                <a:solidFill>
                  <a:srgbClr val="FFFFFF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432" name="Google Shape;432;p23"/>
            <p:cNvSpPr/>
            <p:nvPr/>
          </p:nvSpPr>
          <p:spPr>
            <a:xfrm>
              <a:off x="3921516" y="1875023"/>
              <a:ext cx="782047" cy="198165"/>
            </a:xfrm>
            <a:custGeom>
              <a:avLst/>
              <a:gdLst/>
              <a:ahLst/>
              <a:cxnLst/>
              <a:rect l="l" t="t" r="r" b="b"/>
              <a:pathLst>
                <a:path w="30683" h="30695" extrusionOk="0">
                  <a:moveTo>
                    <a:pt x="15348" y="1"/>
                  </a:moveTo>
                  <a:cubicBezTo>
                    <a:pt x="6871" y="1"/>
                    <a:pt x="1" y="6871"/>
                    <a:pt x="1" y="15348"/>
                  </a:cubicBezTo>
                  <a:cubicBezTo>
                    <a:pt x="1" y="23825"/>
                    <a:pt x="6871" y="30695"/>
                    <a:pt x="15348" y="30695"/>
                  </a:cubicBezTo>
                  <a:cubicBezTo>
                    <a:pt x="23813" y="30695"/>
                    <a:pt x="30683" y="23825"/>
                    <a:pt x="30683" y="15348"/>
                  </a:cubicBezTo>
                  <a:cubicBezTo>
                    <a:pt x="30683" y="6871"/>
                    <a:pt x="23813" y="1"/>
                    <a:pt x="15348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 smtClean="0">
                  <a:latin typeface="Times New Roman" pitchFamily="18" charset="0"/>
                  <a:cs typeface="Times New Roman" pitchFamily="18" charset="0"/>
                </a:rPr>
                <a:t>B</a:t>
              </a:r>
              <a:endParaRPr sz="36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3" name="Google Shape;433;p23"/>
            <p:cNvSpPr/>
            <p:nvPr/>
          </p:nvSpPr>
          <p:spPr>
            <a:xfrm rot="5400000">
              <a:off x="5007400" y="2447250"/>
              <a:ext cx="556500" cy="975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3"/>
            <p:cNvSpPr/>
            <p:nvPr/>
          </p:nvSpPr>
          <p:spPr>
            <a:xfrm rot="5400000">
              <a:off x="3137200" y="2447250"/>
              <a:ext cx="556500" cy="97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" name="Google Shape;441;p23"/>
          <p:cNvGrpSpPr/>
          <p:nvPr/>
        </p:nvGrpSpPr>
        <p:grpSpPr>
          <a:xfrm>
            <a:off x="4800600" y="1676400"/>
            <a:ext cx="1981200" cy="4953000"/>
            <a:chOff x="5395313" y="1891036"/>
            <a:chExt cx="2060744" cy="1040864"/>
          </a:xfrm>
        </p:grpSpPr>
        <p:sp>
          <p:nvSpPr>
            <p:cNvPr id="442" name="Google Shape;442;p23"/>
            <p:cNvSpPr/>
            <p:nvPr/>
          </p:nvSpPr>
          <p:spPr>
            <a:xfrm>
              <a:off x="5409112" y="2060100"/>
              <a:ext cx="2046945" cy="871800"/>
            </a:xfrm>
            <a:prstGeom prst="roundRect">
              <a:avLst>
                <a:gd name="adj" fmla="val 6755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82875" tIns="91425" rIns="182875" bIns="91425" anchor="ctr" anchorCtr="0">
              <a:noAutofit/>
            </a:bodyPr>
            <a:lstStyle/>
            <a:p>
              <a:pPr lvl="0" algn="ctr"/>
              <a:r>
                <a:rPr lang="vi-VN" sz="3600" dirty="0" smtClean="0">
                  <a:latin typeface="+mj-lt"/>
                </a:rPr>
                <a:t>làm cho âm thoa có thể dao động lâu hơn </a:t>
              </a:r>
              <a:endParaRPr sz="3600">
                <a:solidFill>
                  <a:srgbClr val="FFFFFF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443" name="Google Shape;443;p23"/>
            <p:cNvSpPr/>
            <p:nvPr/>
          </p:nvSpPr>
          <p:spPr>
            <a:xfrm>
              <a:off x="5960675" y="1891036"/>
              <a:ext cx="702789" cy="173477"/>
            </a:xfrm>
            <a:custGeom>
              <a:avLst/>
              <a:gdLst/>
              <a:ahLst/>
              <a:cxnLst/>
              <a:rect l="l" t="t" r="r" b="b"/>
              <a:pathLst>
                <a:path w="30683" h="30695" extrusionOk="0">
                  <a:moveTo>
                    <a:pt x="15348" y="1"/>
                  </a:moveTo>
                  <a:cubicBezTo>
                    <a:pt x="6871" y="1"/>
                    <a:pt x="1" y="6871"/>
                    <a:pt x="1" y="15348"/>
                  </a:cubicBezTo>
                  <a:cubicBezTo>
                    <a:pt x="1" y="23825"/>
                    <a:pt x="6871" y="30695"/>
                    <a:pt x="15348" y="30695"/>
                  </a:cubicBezTo>
                  <a:cubicBezTo>
                    <a:pt x="23813" y="30695"/>
                    <a:pt x="30683" y="23825"/>
                    <a:pt x="30683" y="15348"/>
                  </a:cubicBezTo>
                  <a:cubicBezTo>
                    <a:pt x="30683" y="6871"/>
                    <a:pt x="23813" y="1"/>
                    <a:pt x="15348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 smtClean="0">
                  <a:latin typeface="Times New Roman" pitchFamily="18" charset="0"/>
                  <a:cs typeface="Times New Roman" pitchFamily="18" charset="0"/>
                </a:rPr>
                <a:t>C</a:t>
              </a:r>
              <a:endParaRPr sz="36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4" name="Google Shape;444;p23"/>
            <p:cNvSpPr/>
            <p:nvPr/>
          </p:nvSpPr>
          <p:spPr>
            <a:xfrm rot="5400000">
              <a:off x="7036013" y="2447250"/>
              <a:ext cx="556500" cy="97500"/>
            </a:xfrm>
            <a:prstGeom prst="triangle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3"/>
            <p:cNvSpPr/>
            <p:nvPr/>
          </p:nvSpPr>
          <p:spPr>
            <a:xfrm rot="5400000">
              <a:off x="5165813" y="2447250"/>
              <a:ext cx="556500" cy="9750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" name="Google Shape;452;p23"/>
          <p:cNvGrpSpPr/>
          <p:nvPr/>
        </p:nvGrpSpPr>
        <p:grpSpPr>
          <a:xfrm>
            <a:off x="6934200" y="1905000"/>
            <a:ext cx="1891747" cy="4419600"/>
            <a:chOff x="7404288" y="1906572"/>
            <a:chExt cx="1967700" cy="1025328"/>
          </a:xfrm>
        </p:grpSpPr>
        <p:sp>
          <p:nvSpPr>
            <p:cNvPr id="453" name="Google Shape;453;p23"/>
            <p:cNvSpPr/>
            <p:nvPr/>
          </p:nvSpPr>
          <p:spPr>
            <a:xfrm>
              <a:off x="7418088" y="2060100"/>
              <a:ext cx="1870200" cy="871800"/>
            </a:xfrm>
            <a:prstGeom prst="roundRect">
              <a:avLst>
                <a:gd name="adj" fmla="val 6755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82875" tIns="91425" rIns="182875" bIns="91425" anchor="ctr" anchorCtr="0">
              <a:noAutofit/>
            </a:bodyPr>
            <a:lstStyle/>
            <a:p>
              <a:pPr lvl="0" algn="ctr"/>
              <a:r>
                <a:rPr lang="vi-VN" sz="3600" dirty="0" smtClean="0">
                  <a:latin typeface="+mj-lt"/>
                </a:rPr>
                <a:t>làm cho âm thoa ít dao động hơn </a:t>
              </a:r>
              <a:endParaRPr sz="3600">
                <a:solidFill>
                  <a:srgbClr val="FFFFFF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454" name="Google Shape;454;p23"/>
            <p:cNvSpPr/>
            <p:nvPr/>
          </p:nvSpPr>
          <p:spPr>
            <a:xfrm>
              <a:off x="7969650" y="1906572"/>
              <a:ext cx="702789" cy="170888"/>
            </a:xfrm>
            <a:custGeom>
              <a:avLst/>
              <a:gdLst/>
              <a:ahLst/>
              <a:cxnLst/>
              <a:rect l="l" t="t" r="r" b="b"/>
              <a:pathLst>
                <a:path w="30683" h="30695" extrusionOk="0">
                  <a:moveTo>
                    <a:pt x="15348" y="1"/>
                  </a:moveTo>
                  <a:cubicBezTo>
                    <a:pt x="6871" y="1"/>
                    <a:pt x="1" y="6871"/>
                    <a:pt x="1" y="15348"/>
                  </a:cubicBezTo>
                  <a:cubicBezTo>
                    <a:pt x="1" y="23825"/>
                    <a:pt x="6871" y="30695"/>
                    <a:pt x="15348" y="30695"/>
                  </a:cubicBezTo>
                  <a:cubicBezTo>
                    <a:pt x="23813" y="30695"/>
                    <a:pt x="30683" y="23825"/>
                    <a:pt x="30683" y="15348"/>
                  </a:cubicBezTo>
                  <a:cubicBezTo>
                    <a:pt x="30683" y="6871"/>
                    <a:pt x="23813" y="1"/>
                    <a:pt x="15348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 b="1" dirty="0" smtClean="0">
                  <a:latin typeface="Times New Roman" pitchFamily="18" charset="0"/>
                  <a:cs typeface="Times New Roman" pitchFamily="18" charset="0"/>
                </a:rPr>
                <a:t>D</a:t>
              </a:r>
              <a:endParaRPr sz="36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5" name="Google Shape;455;p23"/>
            <p:cNvSpPr/>
            <p:nvPr/>
          </p:nvSpPr>
          <p:spPr>
            <a:xfrm rot="5400000">
              <a:off x="9044988" y="2447250"/>
              <a:ext cx="556500" cy="97500"/>
            </a:xfrm>
            <a:prstGeom prst="triangle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3"/>
            <p:cNvSpPr/>
            <p:nvPr/>
          </p:nvSpPr>
          <p:spPr>
            <a:xfrm rot="5400000">
              <a:off x="7174788" y="2447250"/>
              <a:ext cx="556500" cy="97500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" name="Flowchart: Terminator 43"/>
          <p:cNvSpPr/>
          <p:nvPr/>
        </p:nvSpPr>
        <p:spPr>
          <a:xfrm>
            <a:off x="228600" y="0"/>
            <a:ext cx="8915400" cy="1143000"/>
          </a:xfrm>
          <a:prstGeom prst="flowChartTermina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 smtClean="0">
                <a:latin typeface="+mj-lt"/>
              </a:rPr>
              <a:t>Câu 5:Người ta chọn kim loại có tính đàn hồi tốt để làm âm thoa vì: </a:t>
            </a:r>
            <a:endParaRPr lang="en-US" sz="3600" dirty="0">
              <a:latin typeface="+mj-lt"/>
              <a:cs typeface="Times New Roman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953000" y="2895600"/>
            <a:ext cx="1752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600" dirty="0" smtClean="0">
                <a:solidFill>
                  <a:srgbClr val="FF0000"/>
                </a:solidFill>
                <a:latin typeface="+mj-lt"/>
              </a:rPr>
              <a:t>làm cho âm thoa có thể dao động lâu hơn </a:t>
            </a:r>
            <a:endParaRPr lang="vi-VN" sz="3600" dirty="0">
              <a:solidFill>
                <a:srgbClr val="FF0000"/>
              </a:solidFill>
              <a:latin typeface="+mj-lt"/>
              <a:ea typeface="Roboto"/>
              <a:cs typeface="Times New Roman" pitchFamily="18" charset="0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2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643;p28"/>
          <p:cNvGrpSpPr/>
          <p:nvPr/>
        </p:nvGrpSpPr>
        <p:grpSpPr>
          <a:xfrm>
            <a:off x="0" y="1447800"/>
            <a:ext cx="9144000" cy="1010467"/>
            <a:chOff x="2206725" y="1254350"/>
            <a:chExt cx="5735801" cy="757850"/>
          </a:xfrm>
        </p:grpSpPr>
        <p:sp>
          <p:nvSpPr>
            <p:cNvPr id="644" name="Google Shape;644;p28"/>
            <p:cNvSpPr/>
            <p:nvPr/>
          </p:nvSpPr>
          <p:spPr>
            <a:xfrm flipV="1">
              <a:off x="2820775" y="1579910"/>
              <a:ext cx="527547" cy="34289"/>
            </a:xfrm>
            <a:custGeom>
              <a:avLst/>
              <a:gdLst/>
              <a:ahLst/>
              <a:cxnLst/>
              <a:rect l="l" t="t" r="r" b="b"/>
              <a:pathLst>
                <a:path w="57615" h="1" fill="none" extrusionOk="0">
                  <a:moveTo>
                    <a:pt x="1" y="1"/>
                  </a:moveTo>
                  <a:lnTo>
                    <a:pt x="57615" y="1"/>
                  </a:lnTo>
                </a:path>
              </a:pathLst>
            </a:custGeom>
            <a:noFill/>
            <a:ln w="33625" cap="rnd" cmpd="sng">
              <a:solidFill>
                <a:srgbClr val="69E78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8"/>
            <p:cNvSpPr/>
            <p:nvPr/>
          </p:nvSpPr>
          <p:spPr>
            <a:xfrm>
              <a:off x="2206725" y="1254350"/>
              <a:ext cx="656350" cy="757850"/>
            </a:xfrm>
            <a:custGeom>
              <a:avLst/>
              <a:gdLst/>
              <a:ahLst/>
              <a:cxnLst/>
              <a:rect l="l" t="t" r="r" b="b"/>
              <a:pathLst>
                <a:path w="26254" h="30314" extrusionOk="0">
                  <a:moveTo>
                    <a:pt x="13133" y="0"/>
                  </a:moveTo>
                  <a:lnTo>
                    <a:pt x="0" y="7572"/>
                  </a:lnTo>
                  <a:lnTo>
                    <a:pt x="0" y="22729"/>
                  </a:lnTo>
                  <a:lnTo>
                    <a:pt x="13133" y="30313"/>
                  </a:lnTo>
                  <a:lnTo>
                    <a:pt x="26253" y="22729"/>
                  </a:lnTo>
                  <a:lnTo>
                    <a:pt x="26253" y="7572"/>
                  </a:lnTo>
                  <a:lnTo>
                    <a:pt x="131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8"/>
            <p:cNvSpPr/>
            <p:nvPr/>
          </p:nvSpPr>
          <p:spPr>
            <a:xfrm>
              <a:off x="2268325" y="1325175"/>
              <a:ext cx="533425" cy="615875"/>
            </a:xfrm>
            <a:custGeom>
              <a:avLst/>
              <a:gdLst/>
              <a:ahLst/>
              <a:cxnLst/>
              <a:rect l="l" t="t" r="r" b="b"/>
              <a:pathLst>
                <a:path w="21337" h="24635" extrusionOk="0">
                  <a:moveTo>
                    <a:pt x="10669" y="1"/>
                  </a:moveTo>
                  <a:lnTo>
                    <a:pt x="1" y="6156"/>
                  </a:lnTo>
                  <a:lnTo>
                    <a:pt x="1" y="18479"/>
                  </a:lnTo>
                  <a:lnTo>
                    <a:pt x="10669" y="24635"/>
                  </a:lnTo>
                  <a:lnTo>
                    <a:pt x="21337" y="18479"/>
                  </a:lnTo>
                  <a:lnTo>
                    <a:pt x="21337" y="6156"/>
                  </a:lnTo>
                  <a:lnTo>
                    <a:pt x="10669" y="1"/>
                  </a:ln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8"/>
            <p:cNvSpPr/>
            <p:nvPr/>
          </p:nvSpPr>
          <p:spPr>
            <a:xfrm>
              <a:off x="2369825" y="1468050"/>
              <a:ext cx="330125" cy="330125"/>
            </a:xfrm>
            <a:custGeom>
              <a:avLst/>
              <a:gdLst/>
              <a:ahLst/>
              <a:cxnLst/>
              <a:rect l="l" t="t" r="r" b="b"/>
              <a:pathLst>
                <a:path w="13205" h="13205" extrusionOk="0">
                  <a:moveTo>
                    <a:pt x="6611" y="2399"/>
                  </a:moveTo>
                  <a:cubicBezTo>
                    <a:pt x="7277" y="2399"/>
                    <a:pt x="7954" y="2558"/>
                    <a:pt x="8585" y="2894"/>
                  </a:cubicBezTo>
                  <a:cubicBezTo>
                    <a:pt x="10633" y="3977"/>
                    <a:pt x="11407" y="6525"/>
                    <a:pt x="10324" y="8585"/>
                  </a:cubicBezTo>
                  <a:cubicBezTo>
                    <a:pt x="9564" y="10005"/>
                    <a:pt x="8105" y="10813"/>
                    <a:pt x="6599" y="10813"/>
                  </a:cubicBezTo>
                  <a:cubicBezTo>
                    <a:pt x="5934" y="10813"/>
                    <a:pt x="5260" y="10655"/>
                    <a:pt x="4632" y="10323"/>
                  </a:cubicBezTo>
                  <a:cubicBezTo>
                    <a:pt x="2584" y="9228"/>
                    <a:pt x="1799" y="6680"/>
                    <a:pt x="2894" y="4632"/>
                  </a:cubicBezTo>
                  <a:cubicBezTo>
                    <a:pt x="3654" y="3212"/>
                    <a:pt x="5106" y="2399"/>
                    <a:pt x="6611" y="2399"/>
                  </a:cubicBezTo>
                  <a:close/>
                  <a:moveTo>
                    <a:pt x="5680" y="1"/>
                  </a:moveTo>
                  <a:lnTo>
                    <a:pt x="3692" y="608"/>
                  </a:lnTo>
                  <a:lnTo>
                    <a:pt x="3977" y="1548"/>
                  </a:lnTo>
                  <a:cubicBezTo>
                    <a:pt x="3287" y="1918"/>
                    <a:pt x="2656" y="2418"/>
                    <a:pt x="2156" y="3061"/>
                  </a:cubicBezTo>
                  <a:lnTo>
                    <a:pt x="1275" y="2596"/>
                  </a:lnTo>
                  <a:lnTo>
                    <a:pt x="298" y="4430"/>
                  </a:lnTo>
                  <a:lnTo>
                    <a:pt x="1180" y="4894"/>
                  </a:lnTo>
                  <a:cubicBezTo>
                    <a:pt x="929" y="5668"/>
                    <a:pt x="858" y="6466"/>
                    <a:pt x="941" y="7252"/>
                  </a:cubicBezTo>
                  <a:lnTo>
                    <a:pt x="1" y="7537"/>
                  </a:lnTo>
                  <a:lnTo>
                    <a:pt x="608" y="9526"/>
                  </a:lnTo>
                  <a:lnTo>
                    <a:pt x="1549" y="9240"/>
                  </a:lnTo>
                  <a:cubicBezTo>
                    <a:pt x="1918" y="9930"/>
                    <a:pt x="2418" y="10561"/>
                    <a:pt x="3061" y="11062"/>
                  </a:cubicBezTo>
                  <a:lnTo>
                    <a:pt x="2596" y="11931"/>
                  </a:lnTo>
                  <a:lnTo>
                    <a:pt x="4430" y="12907"/>
                  </a:lnTo>
                  <a:lnTo>
                    <a:pt x="4894" y="12038"/>
                  </a:lnTo>
                  <a:cubicBezTo>
                    <a:pt x="5449" y="12217"/>
                    <a:pt x="6016" y="12305"/>
                    <a:pt x="6583" y="12305"/>
                  </a:cubicBezTo>
                  <a:cubicBezTo>
                    <a:pt x="6806" y="12305"/>
                    <a:pt x="7029" y="12291"/>
                    <a:pt x="7252" y="12264"/>
                  </a:cubicBezTo>
                  <a:lnTo>
                    <a:pt x="7537" y="13205"/>
                  </a:lnTo>
                  <a:lnTo>
                    <a:pt x="9526" y="12597"/>
                  </a:lnTo>
                  <a:lnTo>
                    <a:pt x="9240" y="11657"/>
                  </a:lnTo>
                  <a:cubicBezTo>
                    <a:pt x="9931" y="11300"/>
                    <a:pt x="10562" y="10788"/>
                    <a:pt x="11062" y="10157"/>
                  </a:cubicBezTo>
                  <a:lnTo>
                    <a:pt x="11931" y="10621"/>
                  </a:lnTo>
                  <a:lnTo>
                    <a:pt x="12907" y="8776"/>
                  </a:lnTo>
                  <a:lnTo>
                    <a:pt x="12038" y="8323"/>
                  </a:lnTo>
                  <a:cubicBezTo>
                    <a:pt x="12288" y="7537"/>
                    <a:pt x="12359" y="6740"/>
                    <a:pt x="12264" y="5966"/>
                  </a:cubicBezTo>
                  <a:lnTo>
                    <a:pt x="13205" y="5668"/>
                  </a:lnTo>
                  <a:lnTo>
                    <a:pt x="12598" y="3680"/>
                  </a:lnTo>
                  <a:lnTo>
                    <a:pt x="11657" y="3977"/>
                  </a:lnTo>
                  <a:cubicBezTo>
                    <a:pt x="11300" y="3275"/>
                    <a:pt x="10788" y="2656"/>
                    <a:pt x="10157" y="2144"/>
                  </a:cubicBezTo>
                  <a:lnTo>
                    <a:pt x="10621" y="1275"/>
                  </a:lnTo>
                  <a:lnTo>
                    <a:pt x="8776" y="298"/>
                  </a:lnTo>
                  <a:lnTo>
                    <a:pt x="8323" y="1179"/>
                  </a:lnTo>
                  <a:cubicBezTo>
                    <a:pt x="7745" y="995"/>
                    <a:pt x="7160" y="908"/>
                    <a:pt x="6583" y="908"/>
                  </a:cubicBezTo>
                  <a:cubicBezTo>
                    <a:pt x="6376" y="908"/>
                    <a:pt x="6170" y="919"/>
                    <a:pt x="5966" y="941"/>
                  </a:cubicBezTo>
                  <a:lnTo>
                    <a:pt x="56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8"/>
            <p:cNvSpPr txBox="1"/>
            <p:nvPr/>
          </p:nvSpPr>
          <p:spPr>
            <a:xfrm>
              <a:off x="4171768" y="1464043"/>
              <a:ext cx="3770758" cy="3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/>
              <a:r>
                <a:rPr lang="vi-VN" sz="3600" dirty="0" smtClean="0">
                  <a:latin typeface="+mj-lt"/>
                </a:rPr>
                <a:t>Chuyển động theo một đường tròn</a:t>
              </a:r>
              <a:endParaRPr sz="3600">
                <a:solidFill>
                  <a:srgbClr val="434343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  <p:sp>
          <p:nvSpPr>
            <p:cNvPr id="649" name="Google Shape;649;p28"/>
            <p:cNvSpPr/>
            <p:nvPr/>
          </p:nvSpPr>
          <p:spPr>
            <a:xfrm>
              <a:off x="3348322" y="1371600"/>
              <a:ext cx="531345" cy="400049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vi-VN" sz="3600" b="1" dirty="0" smtClean="0">
                  <a:solidFill>
                    <a:srgbClr val="FFFFFF"/>
                  </a:solidFill>
                  <a:latin typeface="Times New Roman" pitchFamily="18" charset="0"/>
                  <a:ea typeface="Fira Sans Extra Condensed Medium"/>
                  <a:cs typeface="Times New Roman" pitchFamily="18" charset="0"/>
                  <a:sym typeface="Fira Sans Extra Condensed Medium"/>
                </a:rPr>
                <a:t>A</a:t>
              </a:r>
              <a:endParaRPr sz="36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" name="Google Shape;650;p28"/>
          <p:cNvGrpSpPr/>
          <p:nvPr/>
        </p:nvGrpSpPr>
        <p:grpSpPr>
          <a:xfrm>
            <a:off x="457200" y="2667000"/>
            <a:ext cx="8686800" cy="1010467"/>
            <a:chOff x="2922575" y="1798150"/>
            <a:chExt cx="5019950" cy="757850"/>
          </a:xfrm>
        </p:grpSpPr>
        <p:sp>
          <p:nvSpPr>
            <p:cNvPr id="651" name="Google Shape;651;p28"/>
            <p:cNvSpPr/>
            <p:nvPr/>
          </p:nvSpPr>
          <p:spPr>
            <a:xfrm>
              <a:off x="3523550" y="2181525"/>
              <a:ext cx="468088" cy="34289"/>
            </a:xfrm>
            <a:custGeom>
              <a:avLst/>
              <a:gdLst/>
              <a:ahLst/>
              <a:cxnLst/>
              <a:rect l="l" t="t" r="r" b="b"/>
              <a:pathLst>
                <a:path w="29504" h="1" fill="none" extrusionOk="0">
                  <a:moveTo>
                    <a:pt x="0" y="1"/>
                  </a:moveTo>
                  <a:lnTo>
                    <a:pt x="29504" y="1"/>
                  </a:lnTo>
                </a:path>
              </a:pathLst>
            </a:custGeom>
            <a:noFill/>
            <a:ln w="33625" cap="rnd" cmpd="sng">
              <a:solidFill>
                <a:srgbClr val="FCBD24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8"/>
            <p:cNvSpPr/>
            <p:nvPr/>
          </p:nvSpPr>
          <p:spPr>
            <a:xfrm>
              <a:off x="2922575" y="1798150"/>
              <a:ext cx="656350" cy="757850"/>
            </a:xfrm>
            <a:custGeom>
              <a:avLst/>
              <a:gdLst/>
              <a:ahLst/>
              <a:cxnLst/>
              <a:rect l="l" t="t" r="r" b="b"/>
              <a:pathLst>
                <a:path w="26254" h="30314" extrusionOk="0">
                  <a:moveTo>
                    <a:pt x="13133" y="1"/>
                  </a:moveTo>
                  <a:lnTo>
                    <a:pt x="1" y="7585"/>
                  </a:lnTo>
                  <a:lnTo>
                    <a:pt x="1" y="22742"/>
                  </a:lnTo>
                  <a:lnTo>
                    <a:pt x="13133" y="30314"/>
                  </a:lnTo>
                  <a:lnTo>
                    <a:pt x="26254" y="22742"/>
                  </a:lnTo>
                  <a:lnTo>
                    <a:pt x="26254" y="7585"/>
                  </a:lnTo>
                  <a:lnTo>
                    <a:pt x="13133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28"/>
            <p:cNvSpPr/>
            <p:nvPr/>
          </p:nvSpPr>
          <p:spPr>
            <a:xfrm>
              <a:off x="2984200" y="1869300"/>
              <a:ext cx="533425" cy="615875"/>
            </a:xfrm>
            <a:custGeom>
              <a:avLst/>
              <a:gdLst/>
              <a:ahLst/>
              <a:cxnLst/>
              <a:rect l="l" t="t" r="r" b="b"/>
              <a:pathLst>
                <a:path w="21337" h="24635" extrusionOk="0">
                  <a:moveTo>
                    <a:pt x="10668" y="0"/>
                  </a:moveTo>
                  <a:lnTo>
                    <a:pt x="0" y="6156"/>
                  </a:lnTo>
                  <a:lnTo>
                    <a:pt x="0" y="18467"/>
                  </a:lnTo>
                  <a:lnTo>
                    <a:pt x="10668" y="24634"/>
                  </a:lnTo>
                  <a:lnTo>
                    <a:pt x="21336" y="18467"/>
                  </a:lnTo>
                  <a:lnTo>
                    <a:pt x="21336" y="6156"/>
                  </a:lnTo>
                  <a:lnTo>
                    <a:pt x="10668" y="0"/>
                  </a:ln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8"/>
            <p:cNvSpPr/>
            <p:nvPr/>
          </p:nvSpPr>
          <p:spPr>
            <a:xfrm>
              <a:off x="3100875" y="2027050"/>
              <a:ext cx="300050" cy="300050"/>
            </a:xfrm>
            <a:custGeom>
              <a:avLst/>
              <a:gdLst/>
              <a:ahLst/>
              <a:cxnLst/>
              <a:rect l="l" t="t" r="r" b="b"/>
              <a:pathLst>
                <a:path w="12002" h="12002" extrusionOk="0">
                  <a:moveTo>
                    <a:pt x="6001" y="989"/>
                  </a:moveTo>
                  <a:cubicBezTo>
                    <a:pt x="8764" y="989"/>
                    <a:pt x="11014" y="3239"/>
                    <a:pt x="11014" y="6001"/>
                  </a:cubicBezTo>
                  <a:cubicBezTo>
                    <a:pt x="11014" y="8775"/>
                    <a:pt x="8764" y="11014"/>
                    <a:pt x="6001" y="11014"/>
                  </a:cubicBezTo>
                  <a:cubicBezTo>
                    <a:pt x="3227" y="11014"/>
                    <a:pt x="989" y="8775"/>
                    <a:pt x="989" y="6001"/>
                  </a:cubicBezTo>
                  <a:cubicBezTo>
                    <a:pt x="989" y="3239"/>
                    <a:pt x="3227" y="989"/>
                    <a:pt x="6001" y="989"/>
                  </a:cubicBezTo>
                  <a:close/>
                  <a:moveTo>
                    <a:pt x="6001" y="1"/>
                  </a:moveTo>
                  <a:cubicBezTo>
                    <a:pt x="2679" y="1"/>
                    <a:pt x="1" y="2691"/>
                    <a:pt x="1" y="6001"/>
                  </a:cubicBezTo>
                  <a:cubicBezTo>
                    <a:pt x="1" y="9323"/>
                    <a:pt x="2679" y="12002"/>
                    <a:pt x="6001" y="12002"/>
                  </a:cubicBezTo>
                  <a:cubicBezTo>
                    <a:pt x="9311" y="12002"/>
                    <a:pt x="12002" y="9323"/>
                    <a:pt x="12002" y="6001"/>
                  </a:cubicBezTo>
                  <a:cubicBezTo>
                    <a:pt x="12002" y="2691"/>
                    <a:pt x="9311" y="1"/>
                    <a:pt x="60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28"/>
            <p:cNvSpPr/>
            <p:nvPr/>
          </p:nvSpPr>
          <p:spPr>
            <a:xfrm>
              <a:off x="3171725" y="2100950"/>
              <a:ext cx="136650" cy="98475"/>
            </a:xfrm>
            <a:custGeom>
              <a:avLst/>
              <a:gdLst/>
              <a:ahLst/>
              <a:cxnLst/>
              <a:rect l="l" t="t" r="r" b="b"/>
              <a:pathLst>
                <a:path w="5466" h="3939" extrusionOk="0">
                  <a:moveTo>
                    <a:pt x="560" y="0"/>
                  </a:moveTo>
                  <a:cubicBezTo>
                    <a:pt x="429" y="0"/>
                    <a:pt x="298" y="51"/>
                    <a:pt x="203" y="152"/>
                  </a:cubicBezTo>
                  <a:cubicBezTo>
                    <a:pt x="0" y="343"/>
                    <a:pt x="0" y="676"/>
                    <a:pt x="203" y="866"/>
                  </a:cubicBezTo>
                  <a:lnTo>
                    <a:pt x="2274" y="2950"/>
                  </a:lnTo>
                  <a:cubicBezTo>
                    <a:pt x="2274" y="2986"/>
                    <a:pt x="2274" y="3010"/>
                    <a:pt x="2274" y="3045"/>
                  </a:cubicBezTo>
                  <a:cubicBezTo>
                    <a:pt x="2274" y="3545"/>
                    <a:pt x="2667" y="3938"/>
                    <a:pt x="3167" y="3938"/>
                  </a:cubicBezTo>
                  <a:cubicBezTo>
                    <a:pt x="3655" y="3938"/>
                    <a:pt x="4048" y="3545"/>
                    <a:pt x="4060" y="3057"/>
                  </a:cubicBezTo>
                  <a:lnTo>
                    <a:pt x="5263" y="1855"/>
                  </a:lnTo>
                  <a:cubicBezTo>
                    <a:pt x="5465" y="1652"/>
                    <a:pt x="5465" y="1331"/>
                    <a:pt x="5263" y="1128"/>
                  </a:cubicBezTo>
                  <a:cubicBezTo>
                    <a:pt x="5162" y="1027"/>
                    <a:pt x="5031" y="977"/>
                    <a:pt x="4900" y="977"/>
                  </a:cubicBezTo>
                  <a:cubicBezTo>
                    <a:pt x="4769" y="977"/>
                    <a:pt x="4638" y="1027"/>
                    <a:pt x="4537" y="1128"/>
                  </a:cubicBezTo>
                  <a:lnTo>
                    <a:pt x="3465" y="2212"/>
                  </a:lnTo>
                  <a:cubicBezTo>
                    <a:pt x="3370" y="2176"/>
                    <a:pt x="3274" y="2152"/>
                    <a:pt x="3167" y="2152"/>
                  </a:cubicBezTo>
                  <a:cubicBezTo>
                    <a:pt x="3096" y="2152"/>
                    <a:pt x="3024" y="2164"/>
                    <a:pt x="2953" y="2176"/>
                  </a:cubicBezTo>
                  <a:lnTo>
                    <a:pt x="917" y="152"/>
                  </a:lnTo>
                  <a:cubicBezTo>
                    <a:pt x="822" y="51"/>
                    <a:pt x="691" y="0"/>
                    <a:pt x="5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28"/>
            <p:cNvSpPr/>
            <p:nvPr/>
          </p:nvSpPr>
          <p:spPr>
            <a:xfrm>
              <a:off x="3991638" y="1969600"/>
              <a:ext cx="520588" cy="380862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vi-VN" sz="3600" b="1" dirty="0" smtClean="0">
                  <a:solidFill>
                    <a:srgbClr val="FFFFFF"/>
                  </a:solidFill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B</a:t>
              </a:r>
              <a:endParaRPr sz="3600" b="1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657" name="Google Shape;657;p28"/>
            <p:cNvSpPr txBox="1"/>
            <p:nvPr/>
          </p:nvSpPr>
          <p:spPr>
            <a:xfrm>
              <a:off x="4735335" y="2031393"/>
              <a:ext cx="3207190" cy="3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/>
              <a:r>
                <a:rPr lang="vi-VN" sz="3600" dirty="0" smtClean="0">
                  <a:latin typeface="+mj-lt"/>
                </a:rPr>
                <a:t>Chuyển động lặp đi lặp lại quanh một điểm nào đó</a:t>
              </a:r>
              <a:endParaRPr sz="3600">
                <a:solidFill>
                  <a:srgbClr val="434343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</p:grpSp>
      <p:grpSp>
        <p:nvGrpSpPr>
          <p:cNvPr id="4" name="Google Shape;665;p28"/>
          <p:cNvGrpSpPr/>
          <p:nvPr/>
        </p:nvGrpSpPr>
        <p:grpSpPr>
          <a:xfrm>
            <a:off x="1066800" y="3886200"/>
            <a:ext cx="8077200" cy="1010467"/>
            <a:chOff x="2922575" y="3259950"/>
            <a:chExt cx="5019950" cy="757850"/>
          </a:xfrm>
        </p:grpSpPr>
        <p:sp>
          <p:nvSpPr>
            <p:cNvPr id="666" name="Google Shape;666;p28"/>
            <p:cNvSpPr/>
            <p:nvPr/>
          </p:nvSpPr>
          <p:spPr>
            <a:xfrm flipV="1">
              <a:off x="3523550" y="3602851"/>
              <a:ext cx="478080" cy="36000"/>
            </a:xfrm>
            <a:custGeom>
              <a:avLst/>
              <a:gdLst/>
              <a:ahLst/>
              <a:cxnLst/>
              <a:rect l="l" t="t" r="r" b="b"/>
              <a:pathLst>
                <a:path w="29504" h="1" fill="none" extrusionOk="0">
                  <a:moveTo>
                    <a:pt x="0" y="1"/>
                  </a:moveTo>
                  <a:lnTo>
                    <a:pt x="29504" y="1"/>
                  </a:lnTo>
                </a:path>
              </a:pathLst>
            </a:custGeom>
            <a:noFill/>
            <a:ln w="33625" cap="rnd" cmpd="sng">
              <a:solidFill>
                <a:srgbClr val="EC3A3B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28"/>
            <p:cNvSpPr/>
            <p:nvPr/>
          </p:nvSpPr>
          <p:spPr>
            <a:xfrm>
              <a:off x="2922575" y="3259950"/>
              <a:ext cx="656350" cy="757850"/>
            </a:xfrm>
            <a:custGeom>
              <a:avLst/>
              <a:gdLst/>
              <a:ahLst/>
              <a:cxnLst/>
              <a:rect l="l" t="t" r="r" b="b"/>
              <a:pathLst>
                <a:path w="26254" h="30314" extrusionOk="0">
                  <a:moveTo>
                    <a:pt x="13133" y="0"/>
                  </a:moveTo>
                  <a:lnTo>
                    <a:pt x="1" y="7573"/>
                  </a:lnTo>
                  <a:lnTo>
                    <a:pt x="1" y="22729"/>
                  </a:lnTo>
                  <a:lnTo>
                    <a:pt x="13133" y="30313"/>
                  </a:lnTo>
                  <a:lnTo>
                    <a:pt x="26254" y="22729"/>
                  </a:lnTo>
                  <a:lnTo>
                    <a:pt x="26254" y="7573"/>
                  </a:lnTo>
                  <a:lnTo>
                    <a:pt x="131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28"/>
            <p:cNvSpPr/>
            <p:nvPr/>
          </p:nvSpPr>
          <p:spPr>
            <a:xfrm>
              <a:off x="2984200" y="3330775"/>
              <a:ext cx="533425" cy="615875"/>
            </a:xfrm>
            <a:custGeom>
              <a:avLst/>
              <a:gdLst/>
              <a:ahLst/>
              <a:cxnLst/>
              <a:rect l="l" t="t" r="r" b="b"/>
              <a:pathLst>
                <a:path w="21337" h="24635" extrusionOk="0">
                  <a:moveTo>
                    <a:pt x="10668" y="1"/>
                  </a:moveTo>
                  <a:lnTo>
                    <a:pt x="0" y="6156"/>
                  </a:lnTo>
                  <a:lnTo>
                    <a:pt x="0" y="18479"/>
                  </a:lnTo>
                  <a:lnTo>
                    <a:pt x="10668" y="24635"/>
                  </a:lnTo>
                  <a:lnTo>
                    <a:pt x="21336" y="18479"/>
                  </a:lnTo>
                  <a:lnTo>
                    <a:pt x="21336" y="6156"/>
                  </a:lnTo>
                  <a:lnTo>
                    <a:pt x="10668" y="1"/>
                  </a:ln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8"/>
            <p:cNvSpPr/>
            <p:nvPr/>
          </p:nvSpPr>
          <p:spPr>
            <a:xfrm>
              <a:off x="3067550" y="3508475"/>
              <a:ext cx="366425" cy="260775"/>
            </a:xfrm>
            <a:custGeom>
              <a:avLst/>
              <a:gdLst/>
              <a:ahLst/>
              <a:cxnLst/>
              <a:rect l="l" t="t" r="r" b="b"/>
              <a:pathLst>
                <a:path w="14657" h="10431" extrusionOk="0">
                  <a:moveTo>
                    <a:pt x="13276" y="5144"/>
                  </a:moveTo>
                  <a:cubicBezTo>
                    <a:pt x="13025" y="5144"/>
                    <a:pt x="12775" y="5144"/>
                    <a:pt x="12537" y="5144"/>
                  </a:cubicBezTo>
                  <a:lnTo>
                    <a:pt x="8739" y="906"/>
                  </a:lnTo>
                  <a:cubicBezTo>
                    <a:pt x="8739" y="906"/>
                    <a:pt x="8739" y="906"/>
                    <a:pt x="8739" y="906"/>
                  </a:cubicBezTo>
                  <a:cubicBezTo>
                    <a:pt x="8775" y="822"/>
                    <a:pt x="8799" y="727"/>
                    <a:pt x="8799" y="632"/>
                  </a:cubicBezTo>
                  <a:cubicBezTo>
                    <a:pt x="8799" y="275"/>
                    <a:pt x="8525" y="1"/>
                    <a:pt x="8168" y="1"/>
                  </a:cubicBezTo>
                  <a:cubicBezTo>
                    <a:pt x="7822" y="1"/>
                    <a:pt x="7537" y="275"/>
                    <a:pt x="7537" y="632"/>
                  </a:cubicBezTo>
                  <a:cubicBezTo>
                    <a:pt x="7537" y="977"/>
                    <a:pt x="7822" y="1263"/>
                    <a:pt x="8168" y="1263"/>
                  </a:cubicBezTo>
                  <a:cubicBezTo>
                    <a:pt x="8227" y="1263"/>
                    <a:pt x="8275" y="1251"/>
                    <a:pt x="8323" y="1239"/>
                  </a:cubicBezTo>
                  <a:cubicBezTo>
                    <a:pt x="8334" y="1251"/>
                    <a:pt x="8334" y="1251"/>
                    <a:pt x="8334" y="1263"/>
                  </a:cubicBezTo>
                  <a:lnTo>
                    <a:pt x="11799" y="5144"/>
                  </a:lnTo>
                  <a:cubicBezTo>
                    <a:pt x="8823" y="5132"/>
                    <a:pt x="5846" y="5132"/>
                    <a:pt x="2858" y="5144"/>
                  </a:cubicBezTo>
                  <a:lnTo>
                    <a:pt x="6346" y="1239"/>
                  </a:lnTo>
                  <a:cubicBezTo>
                    <a:pt x="6394" y="1251"/>
                    <a:pt x="6441" y="1263"/>
                    <a:pt x="6489" y="1263"/>
                  </a:cubicBezTo>
                  <a:cubicBezTo>
                    <a:pt x="6846" y="1263"/>
                    <a:pt x="7120" y="977"/>
                    <a:pt x="7120" y="632"/>
                  </a:cubicBezTo>
                  <a:cubicBezTo>
                    <a:pt x="7120" y="275"/>
                    <a:pt x="6846" y="1"/>
                    <a:pt x="6489" y="1"/>
                  </a:cubicBezTo>
                  <a:cubicBezTo>
                    <a:pt x="6144" y="1"/>
                    <a:pt x="5858" y="275"/>
                    <a:pt x="5858" y="632"/>
                  </a:cubicBezTo>
                  <a:cubicBezTo>
                    <a:pt x="5858" y="727"/>
                    <a:pt x="5882" y="822"/>
                    <a:pt x="5929" y="906"/>
                  </a:cubicBezTo>
                  <a:lnTo>
                    <a:pt x="2131" y="5144"/>
                  </a:lnTo>
                  <a:cubicBezTo>
                    <a:pt x="1881" y="5144"/>
                    <a:pt x="1643" y="5144"/>
                    <a:pt x="1393" y="5144"/>
                  </a:cubicBezTo>
                  <a:cubicBezTo>
                    <a:pt x="0" y="5144"/>
                    <a:pt x="60" y="6656"/>
                    <a:pt x="1393" y="6656"/>
                  </a:cubicBezTo>
                  <a:lnTo>
                    <a:pt x="1607" y="6656"/>
                  </a:lnTo>
                  <a:lnTo>
                    <a:pt x="2048" y="9169"/>
                  </a:lnTo>
                  <a:cubicBezTo>
                    <a:pt x="2167" y="9883"/>
                    <a:pt x="2524" y="10431"/>
                    <a:pt x="3620" y="10431"/>
                  </a:cubicBezTo>
                  <a:lnTo>
                    <a:pt x="11037" y="10431"/>
                  </a:lnTo>
                  <a:cubicBezTo>
                    <a:pt x="12144" y="10431"/>
                    <a:pt x="12490" y="9883"/>
                    <a:pt x="12621" y="9169"/>
                  </a:cubicBezTo>
                  <a:lnTo>
                    <a:pt x="13049" y="6656"/>
                  </a:lnTo>
                  <a:lnTo>
                    <a:pt x="13276" y="6656"/>
                  </a:lnTo>
                  <a:cubicBezTo>
                    <a:pt x="14597" y="6645"/>
                    <a:pt x="14657" y="5144"/>
                    <a:pt x="13276" y="5144"/>
                  </a:cubicBezTo>
                  <a:close/>
                  <a:moveTo>
                    <a:pt x="3893" y="9478"/>
                  </a:moveTo>
                  <a:cubicBezTo>
                    <a:pt x="3643" y="9478"/>
                    <a:pt x="3405" y="9264"/>
                    <a:pt x="3370" y="9014"/>
                  </a:cubicBezTo>
                  <a:cubicBezTo>
                    <a:pt x="3322" y="8633"/>
                    <a:pt x="3274" y="8252"/>
                    <a:pt x="3215" y="7871"/>
                  </a:cubicBezTo>
                  <a:cubicBezTo>
                    <a:pt x="3167" y="7490"/>
                    <a:pt x="3108" y="7109"/>
                    <a:pt x="3060" y="6728"/>
                  </a:cubicBezTo>
                  <a:cubicBezTo>
                    <a:pt x="3060" y="6704"/>
                    <a:pt x="3060" y="6680"/>
                    <a:pt x="3060" y="6645"/>
                  </a:cubicBezTo>
                  <a:lnTo>
                    <a:pt x="4036" y="6645"/>
                  </a:lnTo>
                  <a:cubicBezTo>
                    <a:pt x="4048" y="6680"/>
                    <a:pt x="4048" y="6704"/>
                    <a:pt x="4048" y="6728"/>
                  </a:cubicBezTo>
                  <a:cubicBezTo>
                    <a:pt x="4096" y="7109"/>
                    <a:pt x="4132" y="7490"/>
                    <a:pt x="4179" y="7871"/>
                  </a:cubicBezTo>
                  <a:cubicBezTo>
                    <a:pt x="4215" y="8252"/>
                    <a:pt x="4251" y="8633"/>
                    <a:pt x="4298" y="9014"/>
                  </a:cubicBezTo>
                  <a:cubicBezTo>
                    <a:pt x="4322" y="9264"/>
                    <a:pt x="4143" y="9478"/>
                    <a:pt x="3893" y="9478"/>
                  </a:cubicBezTo>
                  <a:close/>
                  <a:moveTo>
                    <a:pt x="5608" y="9478"/>
                  </a:moveTo>
                  <a:cubicBezTo>
                    <a:pt x="5358" y="9478"/>
                    <a:pt x="5144" y="9264"/>
                    <a:pt x="5120" y="9014"/>
                  </a:cubicBezTo>
                  <a:cubicBezTo>
                    <a:pt x="5096" y="8633"/>
                    <a:pt x="5060" y="8252"/>
                    <a:pt x="5036" y="7871"/>
                  </a:cubicBezTo>
                  <a:cubicBezTo>
                    <a:pt x="5001" y="7490"/>
                    <a:pt x="4977" y="7109"/>
                    <a:pt x="4953" y="6728"/>
                  </a:cubicBezTo>
                  <a:cubicBezTo>
                    <a:pt x="4941" y="6704"/>
                    <a:pt x="4953" y="6680"/>
                    <a:pt x="4953" y="6645"/>
                  </a:cubicBezTo>
                  <a:lnTo>
                    <a:pt x="5929" y="6645"/>
                  </a:lnTo>
                  <a:cubicBezTo>
                    <a:pt x="5929" y="6680"/>
                    <a:pt x="5941" y="6704"/>
                    <a:pt x="5941" y="6728"/>
                  </a:cubicBezTo>
                  <a:cubicBezTo>
                    <a:pt x="5953" y="7109"/>
                    <a:pt x="5977" y="7490"/>
                    <a:pt x="5989" y="7871"/>
                  </a:cubicBezTo>
                  <a:cubicBezTo>
                    <a:pt x="6013" y="8252"/>
                    <a:pt x="6025" y="8633"/>
                    <a:pt x="6048" y="9014"/>
                  </a:cubicBezTo>
                  <a:cubicBezTo>
                    <a:pt x="6048" y="9264"/>
                    <a:pt x="5858" y="9478"/>
                    <a:pt x="5608" y="9478"/>
                  </a:cubicBezTo>
                  <a:close/>
                  <a:moveTo>
                    <a:pt x="7811" y="7871"/>
                  </a:moveTo>
                  <a:cubicBezTo>
                    <a:pt x="7799" y="8252"/>
                    <a:pt x="7799" y="8633"/>
                    <a:pt x="7787" y="9014"/>
                  </a:cubicBezTo>
                  <a:cubicBezTo>
                    <a:pt x="7787" y="9264"/>
                    <a:pt x="7584" y="9478"/>
                    <a:pt x="7334" y="9478"/>
                  </a:cubicBezTo>
                  <a:cubicBezTo>
                    <a:pt x="7084" y="9478"/>
                    <a:pt x="6870" y="9264"/>
                    <a:pt x="6870" y="9014"/>
                  </a:cubicBezTo>
                  <a:cubicBezTo>
                    <a:pt x="6870" y="8633"/>
                    <a:pt x="6858" y="8252"/>
                    <a:pt x="6858" y="7871"/>
                  </a:cubicBezTo>
                  <a:cubicBezTo>
                    <a:pt x="6846" y="7490"/>
                    <a:pt x="6846" y="7109"/>
                    <a:pt x="6834" y="6728"/>
                  </a:cubicBezTo>
                  <a:cubicBezTo>
                    <a:pt x="6834" y="6704"/>
                    <a:pt x="6834" y="6680"/>
                    <a:pt x="6846" y="6645"/>
                  </a:cubicBezTo>
                  <a:lnTo>
                    <a:pt x="7822" y="6645"/>
                  </a:lnTo>
                  <a:cubicBezTo>
                    <a:pt x="7822" y="6680"/>
                    <a:pt x="7822" y="6704"/>
                    <a:pt x="7822" y="6728"/>
                  </a:cubicBezTo>
                  <a:cubicBezTo>
                    <a:pt x="7822" y="7109"/>
                    <a:pt x="7811" y="7490"/>
                    <a:pt x="7811" y="7871"/>
                  </a:cubicBezTo>
                  <a:close/>
                  <a:moveTo>
                    <a:pt x="9632" y="7871"/>
                  </a:moveTo>
                  <a:cubicBezTo>
                    <a:pt x="9596" y="8252"/>
                    <a:pt x="9573" y="8633"/>
                    <a:pt x="9537" y="9014"/>
                  </a:cubicBezTo>
                  <a:cubicBezTo>
                    <a:pt x="9525" y="9264"/>
                    <a:pt x="9299" y="9478"/>
                    <a:pt x="9049" y="9478"/>
                  </a:cubicBezTo>
                  <a:cubicBezTo>
                    <a:pt x="8799" y="9478"/>
                    <a:pt x="8608" y="9264"/>
                    <a:pt x="8620" y="9014"/>
                  </a:cubicBezTo>
                  <a:cubicBezTo>
                    <a:pt x="8632" y="8633"/>
                    <a:pt x="8656" y="8252"/>
                    <a:pt x="8668" y="7871"/>
                  </a:cubicBezTo>
                  <a:cubicBezTo>
                    <a:pt x="8692" y="7490"/>
                    <a:pt x="8704" y="7109"/>
                    <a:pt x="8715" y="6728"/>
                  </a:cubicBezTo>
                  <a:cubicBezTo>
                    <a:pt x="8727" y="6704"/>
                    <a:pt x="8727" y="6680"/>
                    <a:pt x="8739" y="6645"/>
                  </a:cubicBezTo>
                  <a:lnTo>
                    <a:pt x="9716" y="6645"/>
                  </a:lnTo>
                  <a:cubicBezTo>
                    <a:pt x="9716" y="6680"/>
                    <a:pt x="9716" y="6704"/>
                    <a:pt x="9716" y="6728"/>
                  </a:cubicBezTo>
                  <a:cubicBezTo>
                    <a:pt x="9692" y="7109"/>
                    <a:pt x="9656" y="7490"/>
                    <a:pt x="9632" y="7871"/>
                  </a:cubicBezTo>
                  <a:close/>
                  <a:moveTo>
                    <a:pt x="11597" y="6728"/>
                  </a:moveTo>
                  <a:cubicBezTo>
                    <a:pt x="11549" y="7109"/>
                    <a:pt x="11501" y="7490"/>
                    <a:pt x="11442" y="7871"/>
                  </a:cubicBezTo>
                  <a:cubicBezTo>
                    <a:pt x="11394" y="8252"/>
                    <a:pt x="11335" y="8633"/>
                    <a:pt x="11287" y="9014"/>
                  </a:cubicBezTo>
                  <a:cubicBezTo>
                    <a:pt x="11251" y="9264"/>
                    <a:pt x="11025" y="9478"/>
                    <a:pt x="10775" y="9478"/>
                  </a:cubicBezTo>
                  <a:cubicBezTo>
                    <a:pt x="10525" y="9478"/>
                    <a:pt x="10347" y="9264"/>
                    <a:pt x="10370" y="9014"/>
                  </a:cubicBezTo>
                  <a:cubicBezTo>
                    <a:pt x="10406" y="8633"/>
                    <a:pt x="10454" y="8252"/>
                    <a:pt x="10489" y="7871"/>
                  </a:cubicBezTo>
                  <a:cubicBezTo>
                    <a:pt x="10525" y="7490"/>
                    <a:pt x="10573" y="7109"/>
                    <a:pt x="10609" y="6728"/>
                  </a:cubicBezTo>
                  <a:cubicBezTo>
                    <a:pt x="10609" y="6704"/>
                    <a:pt x="10620" y="6680"/>
                    <a:pt x="10620" y="6645"/>
                  </a:cubicBezTo>
                  <a:lnTo>
                    <a:pt x="11609" y="6645"/>
                  </a:lnTo>
                  <a:cubicBezTo>
                    <a:pt x="11609" y="6680"/>
                    <a:pt x="11609" y="6704"/>
                    <a:pt x="11597" y="67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8"/>
            <p:cNvSpPr/>
            <p:nvPr/>
          </p:nvSpPr>
          <p:spPr>
            <a:xfrm>
              <a:off x="3954715" y="3374250"/>
              <a:ext cx="515678" cy="400050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vi-VN" sz="3600" b="1" dirty="0" smtClean="0">
                  <a:solidFill>
                    <a:srgbClr val="FFFFFF"/>
                  </a:solidFill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C</a:t>
              </a:r>
              <a:endParaRPr sz="3600" b="1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671" name="Google Shape;671;p28"/>
            <p:cNvSpPr txBox="1"/>
            <p:nvPr/>
          </p:nvSpPr>
          <p:spPr>
            <a:xfrm>
              <a:off x="4658446" y="3488555"/>
              <a:ext cx="3284079" cy="3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/>
              <a:r>
                <a:rPr lang="vi-VN" sz="3600" dirty="0" smtClean="0">
                  <a:latin typeface="+mj-lt"/>
                </a:rPr>
                <a:t>Chuyển động của vật được ném lên cao</a:t>
              </a:r>
              <a:endParaRPr sz="3600">
                <a:solidFill>
                  <a:srgbClr val="434343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</p:grpSp>
      <p:grpSp>
        <p:nvGrpSpPr>
          <p:cNvPr id="5" name="Google Shape;672;p28"/>
          <p:cNvGrpSpPr/>
          <p:nvPr/>
        </p:nvGrpSpPr>
        <p:grpSpPr>
          <a:xfrm>
            <a:off x="1752600" y="5181600"/>
            <a:ext cx="7162800" cy="1010067"/>
            <a:chOff x="2206725" y="3849300"/>
            <a:chExt cx="5735800" cy="757550"/>
          </a:xfrm>
        </p:grpSpPr>
        <p:sp>
          <p:nvSpPr>
            <p:cNvPr id="673" name="Google Shape;673;p28"/>
            <p:cNvSpPr/>
            <p:nvPr/>
          </p:nvSpPr>
          <p:spPr>
            <a:xfrm flipV="1">
              <a:off x="2820776" y="4192200"/>
              <a:ext cx="596255" cy="35725"/>
            </a:xfrm>
            <a:custGeom>
              <a:avLst/>
              <a:gdLst/>
              <a:ahLst/>
              <a:cxnLst/>
              <a:rect l="l" t="t" r="r" b="b"/>
              <a:pathLst>
                <a:path w="57615" h="1" fill="none" extrusionOk="0">
                  <a:moveTo>
                    <a:pt x="1" y="0"/>
                  </a:moveTo>
                  <a:lnTo>
                    <a:pt x="57615" y="0"/>
                  </a:lnTo>
                </a:path>
              </a:pathLst>
            </a:custGeom>
            <a:noFill/>
            <a:ln w="33625" cap="rnd" cmpd="sng">
              <a:solidFill>
                <a:srgbClr val="4949E7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8"/>
            <p:cNvSpPr/>
            <p:nvPr/>
          </p:nvSpPr>
          <p:spPr>
            <a:xfrm>
              <a:off x="2206725" y="3849300"/>
              <a:ext cx="656350" cy="757550"/>
            </a:xfrm>
            <a:custGeom>
              <a:avLst/>
              <a:gdLst/>
              <a:ahLst/>
              <a:cxnLst/>
              <a:rect l="l" t="t" r="r" b="b"/>
              <a:pathLst>
                <a:path w="26254" h="30302" extrusionOk="0">
                  <a:moveTo>
                    <a:pt x="13133" y="0"/>
                  </a:moveTo>
                  <a:lnTo>
                    <a:pt x="0" y="7573"/>
                  </a:lnTo>
                  <a:lnTo>
                    <a:pt x="0" y="22729"/>
                  </a:lnTo>
                  <a:lnTo>
                    <a:pt x="13133" y="30302"/>
                  </a:lnTo>
                  <a:lnTo>
                    <a:pt x="26253" y="22729"/>
                  </a:lnTo>
                  <a:lnTo>
                    <a:pt x="26253" y="7573"/>
                  </a:lnTo>
                  <a:lnTo>
                    <a:pt x="1313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8"/>
            <p:cNvSpPr/>
            <p:nvPr/>
          </p:nvSpPr>
          <p:spPr>
            <a:xfrm>
              <a:off x="2268325" y="3920150"/>
              <a:ext cx="533425" cy="615875"/>
            </a:xfrm>
            <a:custGeom>
              <a:avLst/>
              <a:gdLst/>
              <a:ahLst/>
              <a:cxnLst/>
              <a:rect l="l" t="t" r="r" b="b"/>
              <a:pathLst>
                <a:path w="21337" h="24635" extrusionOk="0">
                  <a:moveTo>
                    <a:pt x="10669" y="0"/>
                  </a:moveTo>
                  <a:lnTo>
                    <a:pt x="1" y="6156"/>
                  </a:lnTo>
                  <a:lnTo>
                    <a:pt x="1" y="18479"/>
                  </a:lnTo>
                  <a:lnTo>
                    <a:pt x="10669" y="24634"/>
                  </a:lnTo>
                  <a:lnTo>
                    <a:pt x="21337" y="18479"/>
                  </a:lnTo>
                  <a:lnTo>
                    <a:pt x="21337" y="6156"/>
                  </a:lnTo>
                  <a:lnTo>
                    <a:pt x="10669" y="0"/>
                  </a:ln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8"/>
            <p:cNvSpPr/>
            <p:nvPr/>
          </p:nvSpPr>
          <p:spPr>
            <a:xfrm>
              <a:off x="2384125" y="4044275"/>
              <a:ext cx="298875" cy="300200"/>
            </a:xfrm>
            <a:custGeom>
              <a:avLst/>
              <a:gdLst/>
              <a:ahLst/>
              <a:cxnLst/>
              <a:rect l="l" t="t" r="r" b="b"/>
              <a:pathLst>
                <a:path w="11955" h="12008" extrusionOk="0">
                  <a:moveTo>
                    <a:pt x="5080" y="0"/>
                  </a:moveTo>
                  <a:cubicBezTo>
                    <a:pt x="4833" y="0"/>
                    <a:pt x="4541" y="139"/>
                    <a:pt x="4298" y="452"/>
                  </a:cubicBezTo>
                  <a:cubicBezTo>
                    <a:pt x="4108" y="703"/>
                    <a:pt x="3929" y="1179"/>
                    <a:pt x="3894" y="1476"/>
                  </a:cubicBezTo>
                  <a:cubicBezTo>
                    <a:pt x="3786" y="2405"/>
                    <a:pt x="4382" y="2953"/>
                    <a:pt x="4608" y="3286"/>
                  </a:cubicBezTo>
                  <a:cubicBezTo>
                    <a:pt x="4763" y="3512"/>
                    <a:pt x="4846" y="3929"/>
                    <a:pt x="4691" y="4441"/>
                  </a:cubicBezTo>
                  <a:lnTo>
                    <a:pt x="1096" y="4441"/>
                  </a:lnTo>
                  <a:cubicBezTo>
                    <a:pt x="393" y="4441"/>
                    <a:pt x="0" y="4989"/>
                    <a:pt x="238" y="5656"/>
                  </a:cubicBezTo>
                  <a:lnTo>
                    <a:pt x="2072" y="10728"/>
                  </a:lnTo>
                  <a:cubicBezTo>
                    <a:pt x="2179" y="11013"/>
                    <a:pt x="2513" y="11251"/>
                    <a:pt x="2810" y="11251"/>
                  </a:cubicBezTo>
                  <a:lnTo>
                    <a:pt x="7132" y="11251"/>
                  </a:lnTo>
                  <a:cubicBezTo>
                    <a:pt x="7430" y="11251"/>
                    <a:pt x="7858" y="11430"/>
                    <a:pt x="8073" y="11644"/>
                  </a:cubicBezTo>
                  <a:lnTo>
                    <a:pt x="8275" y="11847"/>
                  </a:lnTo>
                  <a:cubicBezTo>
                    <a:pt x="8382" y="11954"/>
                    <a:pt x="8525" y="12007"/>
                    <a:pt x="8668" y="12007"/>
                  </a:cubicBezTo>
                  <a:cubicBezTo>
                    <a:pt x="8811" y="12007"/>
                    <a:pt x="8954" y="11954"/>
                    <a:pt x="9061" y="11847"/>
                  </a:cubicBezTo>
                  <a:lnTo>
                    <a:pt x="11728" y="9168"/>
                  </a:lnTo>
                  <a:cubicBezTo>
                    <a:pt x="11954" y="8954"/>
                    <a:pt x="11954" y="8596"/>
                    <a:pt x="11728" y="8382"/>
                  </a:cubicBezTo>
                  <a:lnTo>
                    <a:pt x="9371" y="6013"/>
                  </a:lnTo>
                  <a:cubicBezTo>
                    <a:pt x="9144" y="5798"/>
                    <a:pt x="8978" y="5620"/>
                    <a:pt x="8978" y="5608"/>
                  </a:cubicBezTo>
                  <a:cubicBezTo>
                    <a:pt x="8978" y="5608"/>
                    <a:pt x="8013" y="3810"/>
                    <a:pt x="6608" y="2893"/>
                  </a:cubicBezTo>
                  <a:cubicBezTo>
                    <a:pt x="5215" y="1965"/>
                    <a:pt x="5608" y="1298"/>
                    <a:pt x="5608" y="548"/>
                  </a:cubicBezTo>
                  <a:cubicBezTo>
                    <a:pt x="5608" y="203"/>
                    <a:pt x="5377" y="0"/>
                    <a:pt x="50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8"/>
            <p:cNvSpPr/>
            <p:nvPr/>
          </p:nvSpPr>
          <p:spPr>
            <a:xfrm>
              <a:off x="3417031" y="4020750"/>
              <a:ext cx="554555" cy="40005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vi-VN" sz="3600" b="1" dirty="0" smtClean="0">
                  <a:solidFill>
                    <a:srgbClr val="FFFFFF"/>
                  </a:solidFill>
                  <a:latin typeface="+mj-lt"/>
                  <a:ea typeface="Fira Sans Extra Condensed Medium"/>
                  <a:cs typeface="Fira Sans Extra Condensed Medium"/>
                  <a:sym typeface="Fira Sans Extra Condensed Medium"/>
                </a:rPr>
                <a:t>D</a:t>
              </a:r>
              <a:endParaRPr sz="3600" b="1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678" name="Google Shape;678;p28"/>
            <p:cNvSpPr txBox="1"/>
            <p:nvPr/>
          </p:nvSpPr>
          <p:spPr>
            <a:xfrm>
              <a:off x="4258984" y="4077943"/>
              <a:ext cx="3683541" cy="30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/>
              <a:r>
                <a:rPr lang="vi-VN" sz="3600" dirty="0" smtClean="0">
                  <a:latin typeface="+mj-lt"/>
                </a:rPr>
                <a:t>Chuyển động theo một đường cong</a:t>
              </a:r>
              <a:endParaRPr sz="3600">
                <a:solidFill>
                  <a:srgbClr val="434343"/>
                </a:solidFill>
                <a:latin typeface="+mj-lt"/>
                <a:ea typeface="Roboto"/>
                <a:cs typeface="Times New Roman" pitchFamily="18" charset="0"/>
                <a:sym typeface="Roboto"/>
              </a:endParaRPr>
            </a:p>
          </p:txBody>
        </p:sp>
      </p:grpSp>
      <p:sp>
        <p:nvSpPr>
          <p:cNvPr id="40" name="Flowchart: Terminator 39"/>
          <p:cNvSpPr/>
          <p:nvPr/>
        </p:nvSpPr>
        <p:spPr>
          <a:xfrm>
            <a:off x="0" y="0"/>
            <a:ext cx="9144000" cy="1143000"/>
          </a:xfrm>
          <a:prstGeom prst="flowChartTerminator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 smtClean="0">
                <a:solidFill>
                  <a:schemeClr val="tx1"/>
                </a:solidFill>
                <a:latin typeface="+mj-lt"/>
              </a:rPr>
              <a:t>Câu 6:Chuyển động như thế nào được gọi là dao động.</a:t>
            </a:r>
            <a:endParaRPr lang="en-US" sz="36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581400" y="2590800"/>
            <a:ext cx="5257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3600" dirty="0" smtClean="0">
                <a:solidFill>
                  <a:srgbClr val="00B050"/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Chuyển động lặp đi lặp lại quanh một điểm nào đó</a:t>
            </a:r>
            <a:endParaRPr lang="vi-VN" sz="3600" dirty="0">
              <a:solidFill>
                <a:srgbClr val="00B050"/>
              </a:solidFill>
              <a:latin typeface="Times New Roman" pitchFamily="18" charset="0"/>
              <a:ea typeface="Roboto"/>
              <a:cs typeface="Times New Roman" pitchFamily="18" charset="0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/>
      <p:bldP spid="41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322;p43"/>
          <p:cNvGrpSpPr/>
          <p:nvPr/>
        </p:nvGrpSpPr>
        <p:grpSpPr>
          <a:xfrm>
            <a:off x="2286000" y="1143000"/>
            <a:ext cx="6019800" cy="1275551"/>
            <a:chOff x="2596588" y="1165275"/>
            <a:chExt cx="4642411" cy="956663"/>
          </a:xfrm>
        </p:grpSpPr>
        <p:sp>
          <p:nvSpPr>
            <p:cNvPr id="1323" name="Google Shape;1323;p43"/>
            <p:cNvSpPr/>
            <p:nvPr/>
          </p:nvSpPr>
          <p:spPr>
            <a:xfrm>
              <a:off x="2966288" y="1522438"/>
              <a:ext cx="1041225" cy="364350"/>
            </a:xfrm>
            <a:custGeom>
              <a:avLst/>
              <a:gdLst/>
              <a:ahLst/>
              <a:cxnLst/>
              <a:rect l="l" t="t" r="r" b="b"/>
              <a:pathLst>
                <a:path w="41649" h="14574" extrusionOk="0">
                  <a:moveTo>
                    <a:pt x="14014" y="1"/>
                  </a:moveTo>
                  <a:lnTo>
                    <a:pt x="0" y="14050"/>
                  </a:lnTo>
                  <a:lnTo>
                    <a:pt x="536" y="14574"/>
                  </a:lnTo>
                  <a:lnTo>
                    <a:pt x="14323" y="739"/>
                  </a:lnTo>
                  <a:lnTo>
                    <a:pt x="41648" y="739"/>
                  </a:lnTo>
                  <a:lnTo>
                    <a:pt x="41648" y="1"/>
                  </a:lnTo>
                  <a:close/>
                </a:path>
              </a:pathLst>
            </a:custGeom>
            <a:solidFill>
              <a:srgbClr val="44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43"/>
            <p:cNvSpPr/>
            <p:nvPr/>
          </p:nvSpPr>
          <p:spPr>
            <a:xfrm>
              <a:off x="2596588" y="1752238"/>
              <a:ext cx="712925" cy="369700"/>
            </a:xfrm>
            <a:custGeom>
              <a:avLst/>
              <a:gdLst/>
              <a:ahLst/>
              <a:cxnLst/>
              <a:rect l="l" t="t" r="r" b="b"/>
              <a:pathLst>
                <a:path w="28517" h="14788" extrusionOk="0">
                  <a:moveTo>
                    <a:pt x="20170" y="5394"/>
                  </a:moveTo>
                  <a:cubicBezTo>
                    <a:pt x="17146" y="3644"/>
                    <a:pt x="13883" y="2286"/>
                    <a:pt x="10442" y="1358"/>
                  </a:cubicBezTo>
                  <a:cubicBezTo>
                    <a:pt x="7109" y="476"/>
                    <a:pt x="3608" y="0"/>
                    <a:pt x="1" y="0"/>
                  </a:cubicBezTo>
                  <a:lnTo>
                    <a:pt x="1" y="4215"/>
                  </a:lnTo>
                  <a:cubicBezTo>
                    <a:pt x="3227" y="4215"/>
                    <a:pt x="6359" y="4644"/>
                    <a:pt x="9347" y="5441"/>
                  </a:cubicBezTo>
                  <a:cubicBezTo>
                    <a:pt x="12431" y="6263"/>
                    <a:pt x="15360" y="7489"/>
                    <a:pt x="18062" y="9049"/>
                  </a:cubicBezTo>
                  <a:cubicBezTo>
                    <a:pt x="20801" y="10632"/>
                    <a:pt x="23313" y="12573"/>
                    <a:pt x="25540" y="14788"/>
                  </a:cubicBezTo>
                  <a:lnTo>
                    <a:pt x="28516" y="11811"/>
                  </a:lnTo>
                  <a:cubicBezTo>
                    <a:pt x="26040" y="9323"/>
                    <a:pt x="23230" y="7168"/>
                    <a:pt x="20170" y="5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43"/>
            <p:cNvSpPr/>
            <p:nvPr/>
          </p:nvSpPr>
          <p:spPr>
            <a:xfrm>
              <a:off x="2869538" y="1771888"/>
              <a:ext cx="213750" cy="214025"/>
            </a:xfrm>
            <a:custGeom>
              <a:avLst/>
              <a:gdLst/>
              <a:ahLst/>
              <a:cxnLst/>
              <a:rect l="l" t="t" r="r" b="b"/>
              <a:pathLst>
                <a:path w="8550" h="8561" extrusionOk="0">
                  <a:moveTo>
                    <a:pt x="4275" y="0"/>
                  </a:moveTo>
                  <a:cubicBezTo>
                    <a:pt x="1906" y="0"/>
                    <a:pt x="1" y="1917"/>
                    <a:pt x="1" y="4274"/>
                  </a:cubicBezTo>
                  <a:cubicBezTo>
                    <a:pt x="1" y="6644"/>
                    <a:pt x="1906" y="8561"/>
                    <a:pt x="4275" y="8561"/>
                  </a:cubicBezTo>
                  <a:cubicBezTo>
                    <a:pt x="6632" y="8561"/>
                    <a:pt x="8549" y="6644"/>
                    <a:pt x="8549" y="4274"/>
                  </a:cubicBezTo>
                  <a:cubicBezTo>
                    <a:pt x="8549" y="1917"/>
                    <a:pt x="6632" y="0"/>
                    <a:pt x="42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" name="Google Shape;1326;p43"/>
            <p:cNvGrpSpPr/>
            <p:nvPr/>
          </p:nvGrpSpPr>
          <p:grpSpPr>
            <a:xfrm>
              <a:off x="4006941" y="1165275"/>
              <a:ext cx="3232058" cy="735225"/>
              <a:chOff x="4006941" y="1165263"/>
              <a:chExt cx="3232058" cy="735225"/>
            </a:xfrm>
          </p:grpSpPr>
          <p:sp>
            <p:nvSpPr>
              <p:cNvPr id="1327" name="Google Shape;1327;p43"/>
              <p:cNvSpPr/>
              <p:nvPr/>
            </p:nvSpPr>
            <p:spPr>
              <a:xfrm>
                <a:off x="4417938" y="1165263"/>
                <a:ext cx="735250" cy="735225"/>
              </a:xfrm>
              <a:custGeom>
                <a:avLst/>
                <a:gdLst/>
                <a:ahLst/>
                <a:cxnLst/>
                <a:rect l="l" t="t" r="r" b="b"/>
                <a:pathLst>
                  <a:path w="29410" h="29409" extrusionOk="0">
                    <a:moveTo>
                      <a:pt x="14705" y="0"/>
                    </a:moveTo>
                    <a:cubicBezTo>
                      <a:pt x="6585" y="0"/>
                      <a:pt x="1" y="6584"/>
                      <a:pt x="1" y="14704"/>
                    </a:cubicBezTo>
                    <a:cubicBezTo>
                      <a:pt x="1" y="22824"/>
                      <a:pt x="6585" y="29409"/>
                      <a:pt x="14705" y="29409"/>
                    </a:cubicBezTo>
                    <a:cubicBezTo>
                      <a:pt x="22825" y="29409"/>
                      <a:pt x="29409" y="22824"/>
                      <a:pt x="29409" y="14704"/>
                    </a:cubicBezTo>
                    <a:cubicBezTo>
                      <a:pt x="29409" y="6584"/>
                      <a:pt x="22825" y="0"/>
                      <a:pt x="147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8" name="Google Shape;1328;p43"/>
              <p:cNvSpPr/>
              <p:nvPr/>
            </p:nvSpPr>
            <p:spPr>
              <a:xfrm>
                <a:off x="4300764" y="1165263"/>
                <a:ext cx="665000" cy="665275"/>
              </a:xfrm>
              <a:custGeom>
                <a:avLst/>
                <a:gdLst/>
                <a:ahLst/>
                <a:cxnLst/>
                <a:rect l="l" t="t" r="r" b="b"/>
                <a:pathLst>
                  <a:path w="26600" h="26611" extrusionOk="0">
                    <a:moveTo>
                      <a:pt x="13300" y="26610"/>
                    </a:moveTo>
                    <a:cubicBezTo>
                      <a:pt x="5966" y="26610"/>
                      <a:pt x="1" y="20634"/>
                      <a:pt x="1" y="13299"/>
                    </a:cubicBezTo>
                    <a:cubicBezTo>
                      <a:pt x="1" y="5965"/>
                      <a:pt x="5966" y="0"/>
                      <a:pt x="13300" y="0"/>
                    </a:cubicBezTo>
                    <a:cubicBezTo>
                      <a:pt x="20634" y="0"/>
                      <a:pt x="26599" y="5965"/>
                      <a:pt x="26599" y="13299"/>
                    </a:cubicBezTo>
                    <a:cubicBezTo>
                      <a:pt x="26599" y="20634"/>
                      <a:pt x="20634" y="26610"/>
                      <a:pt x="13300" y="26610"/>
                    </a:cubicBezTo>
                    <a:close/>
                    <a:moveTo>
                      <a:pt x="13300" y="453"/>
                    </a:moveTo>
                    <a:cubicBezTo>
                      <a:pt x="6216" y="453"/>
                      <a:pt x="453" y="6215"/>
                      <a:pt x="453" y="13299"/>
                    </a:cubicBezTo>
                    <a:cubicBezTo>
                      <a:pt x="453" y="20384"/>
                      <a:pt x="6216" y="26146"/>
                      <a:pt x="13300" y="26146"/>
                    </a:cubicBezTo>
                    <a:cubicBezTo>
                      <a:pt x="20384" y="26146"/>
                      <a:pt x="26147" y="20384"/>
                      <a:pt x="26147" y="13299"/>
                    </a:cubicBezTo>
                    <a:cubicBezTo>
                      <a:pt x="26147" y="6215"/>
                      <a:pt x="20384" y="453"/>
                      <a:pt x="13300" y="453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9" name="Google Shape;1329;p43"/>
              <p:cNvSpPr/>
              <p:nvPr/>
            </p:nvSpPr>
            <p:spPr>
              <a:xfrm>
                <a:off x="4006941" y="1222413"/>
                <a:ext cx="927525" cy="585800"/>
              </a:xfrm>
              <a:custGeom>
                <a:avLst/>
                <a:gdLst/>
                <a:ahLst/>
                <a:cxnLst/>
                <a:rect l="l" t="t" r="r" b="b"/>
                <a:pathLst>
                  <a:path w="37101" h="23432" extrusionOk="0">
                    <a:moveTo>
                      <a:pt x="25539" y="251"/>
                    </a:moveTo>
                    <a:cubicBezTo>
                      <a:pt x="19872" y="1"/>
                      <a:pt x="15050" y="3846"/>
                      <a:pt x="13764" y="9073"/>
                    </a:cubicBezTo>
                    <a:cubicBezTo>
                      <a:pt x="13597" y="9740"/>
                      <a:pt x="12978" y="10216"/>
                      <a:pt x="12288" y="10216"/>
                    </a:cubicBezTo>
                    <a:lnTo>
                      <a:pt x="6263" y="10216"/>
                    </a:lnTo>
                    <a:cubicBezTo>
                      <a:pt x="5811" y="10216"/>
                      <a:pt x="5453" y="9847"/>
                      <a:pt x="5453" y="9406"/>
                    </a:cubicBezTo>
                    <a:lnTo>
                      <a:pt x="5453" y="6870"/>
                    </a:lnTo>
                    <a:cubicBezTo>
                      <a:pt x="5453" y="6561"/>
                      <a:pt x="5084" y="6406"/>
                      <a:pt x="4858" y="6620"/>
                    </a:cubicBezTo>
                    <a:lnTo>
                      <a:pt x="441" y="11050"/>
                    </a:lnTo>
                    <a:cubicBezTo>
                      <a:pt x="0" y="11490"/>
                      <a:pt x="0" y="12193"/>
                      <a:pt x="441" y="12621"/>
                    </a:cubicBezTo>
                    <a:lnTo>
                      <a:pt x="4858" y="17050"/>
                    </a:lnTo>
                    <a:cubicBezTo>
                      <a:pt x="5084" y="17265"/>
                      <a:pt x="5453" y="17110"/>
                      <a:pt x="5453" y="16800"/>
                    </a:cubicBezTo>
                    <a:lnTo>
                      <a:pt x="5453" y="14276"/>
                    </a:lnTo>
                    <a:cubicBezTo>
                      <a:pt x="5453" y="13824"/>
                      <a:pt x="5811" y="13466"/>
                      <a:pt x="6263" y="13466"/>
                    </a:cubicBezTo>
                    <a:lnTo>
                      <a:pt x="12288" y="13466"/>
                    </a:lnTo>
                    <a:cubicBezTo>
                      <a:pt x="13002" y="13466"/>
                      <a:pt x="13609" y="13955"/>
                      <a:pt x="13776" y="14645"/>
                    </a:cubicBezTo>
                    <a:cubicBezTo>
                      <a:pt x="15026" y="19693"/>
                      <a:pt x="19586" y="23432"/>
                      <a:pt x="25027" y="23432"/>
                    </a:cubicBezTo>
                    <a:cubicBezTo>
                      <a:pt x="31730" y="23432"/>
                      <a:pt x="37100" y="17753"/>
                      <a:pt x="36588" y="10954"/>
                    </a:cubicBezTo>
                    <a:cubicBezTo>
                      <a:pt x="36160" y="5144"/>
                      <a:pt x="31373" y="501"/>
                      <a:pt x="25539" y="25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43"/>
              <p:cNvSpPr/>
              <p:nvPr/>
            </p:nvSpPr>
            <p:spPr>
              <a:xfrm>
                <a:off x="5000162" y="1258125"/>
                <a:ext cx="2238837" cy="549500"/>
              </a:xfrm>
              <a:custGeom>
                <a:avLst/>
                <a:gdLst/>
                <a:ahLst/>
                <a:cxnLst/>
                <a:rect l="l" t="t" r="r" b="b"/>
                <a:pathLst>
                  <a:path w="67176" h="21980" extrusionOk="0">
                    <a:moveTo>
                      <a:pt x="8799" y="1"/>
                    </a:moveTo>
                    <a:cubicBezTo>
                      <a:pt x="7942" y="1"/>
                      <a:pt x="7144" y="418"/>
                      <a:pt x="6644" y="1120"/>
                    </a:cubicBezTo>
                    <a:lnTo>
                      <a:pt x="608" y="9562"/>
                    </a:lnTo>
                    <a:cubicBezTo>
                      <a:pt x="1" y="10419"/>
                      <a:pt x="1" y="11562"/>
                      <a:pt x="608" y="12419"/>
                    </a:cubicBezTo>
                    <a:lnTo>
                      <a:pt x="6644" y="20861"/>
                    </a:lnTo>
                    <a:cubicBezTo>
                      <a:pt x="7144" y="21563"/>
                      <a:pt x="7942" y="21980"/>
                      <a:pt x="8799" y="21980"/>
                    </a:cubicBezTo>
                    <a:lnTo>
                      <a:pt x="56198" y="21980"/>
                    </a:lnTo>
                    <a:cubicBezTo>
                      <a:pt x="62258" y="21980"/>
                      <a:pt x="67176" y="17051"/>
                      <a:pt x="67176" y="10990"/>
                    </a:cubicBezTo>
                    <a:cubicBezTo>
                      <a:pt x="67176" y="4918"/>
                      <a:pt x="62258" y="1"/>
                      <a:pt x="56198" y="1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182875" tIns="91425" rIns="182875" bIns="91425" anchor="ctr" anchorCtr="0">
                <a:noAutofit/>
              </a:bodyPr>
              <a:lstStyle/>
              <a:p>
                <a:pPr lvl="0" algn="ctr">
                  <a:buClr>
                    <a:schemeClr val="dk1"/>
                  </a:buClr>
                  <a:buSzPts val="1100"/>
                </a:pPr>
                <a:r>
                  <a:rPr lang="en-US" sz="3600" dirty="0" err="1" smtClean="0">
                    <a:latin typeface="Times New Roman" pitchFamily="18" charset="0"/>
                    <a:cs typeface="Times New Roman" pitchFamily="18" charset="0"/>
                  </a:rPr>
                  <a:t>chất</a:t>
                </a:r>
                <a:r>
                  <a:rPr lang="en-US" sz="36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 smtClean="0">
                    <a:latin typeface="Times New Roman" pitchFamily="18" charset="0"/>
                    <a:cs typeface="Times New Roman" pitchFamily="18" charset="0"/>
                  </a:rPr>
                  <a:t>lỏng</a:t>
                </a:r>
                <a:endParaRPr sz="3600">
                  <a:solidFill>
                    <a:srgbClr val="434343"/>
                  </a:solidFill>
                  <a:latin typeface="Times New Roman" pitchFamily="18" charset="0"/>
                  <a:ea typeface="Roboto"/>
                  <a:cs typeface="Times New Roman" pitchFamily="18" charset="0"/>
                  <a:sym typeface="Roboto"/>
                </a:endParaRPr>
              </a:p>
            </p:txBody>
          </p:sp>
          <p:sp>
            <p:nvSpPr>
              <p:cNvPr id="1331" name="Google Shape;1331;p43"/>
              <p:cNvSpPr txBox="1"/>
              <p:nvPr/>
            </p:nvSpPr>
            <p:spPr>
              <a:xfrm>
                <a:off x="4359529" y="1279563"/>
                <a:ext cx="518400" cy="369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vi-VN" sz="3600" b="1" dirty="0" smtClean="0">
                    <a:solidFill>
                      <a:srgbClr val="FFFFFF"/>
                    </a:solidFill>
                    <a:latin typeface="+mj-lt"/>
                    <a:ea typeface="Fira Sans Extra Condensed Medium"/>
                    <a:cs typeface="Fira Sans Extra Condensed Medium"/>
                    <a:sym typeface="Fira Sans Extra Condensed Medium"/>
                  </a:rPr>
                  <a:t>A</a:t>
                </a:r>
                <a:endParaRPr sz="3600" b="1">
                  <a:latin typeface="+mj-lt"/>
                </a:endParaRPr>
              </a:p>
            </p:txBody>
          </p:sp>
        </p:grpSp>
        <p:sp>
          <p:nvSpPr>
            <p:cNvPr id="1337" name="Google Shape;1337;p43"/>
            <p:cNvSpPr/>
            <p:nvPr/>
          </p:nvSpPr>
          <p:spPr>
            <a:xfrm>
              <a:off x="2919538" y="1822188"/>
              <a:ext cx="113750" cy="113425"/>
            </a:xfrm>
            <a:custGeom>
              <a:avLst/>
              <a:gdLst/>
              <a:ahLst/>
              <a:cxnLst/>
              <a:rect l="l" t="t" r="r" b="b"/>
              <a:pathLst>
                <a:path w="4550" h="4537" extrusionOk="0">
                  <a:moveTo>
                    <a:pt x="4549" y="2262"/>
                  </a:moveTo>
                  <a:cubicBezTo>
                    <a:pt x="4549" y="3524"/>
                    <a:pt x="3525" y="4536"/>
                    <a:pt x="2275" y="4536"/>
                  </a:cubicBezTo>
                  <a:cubicBezTo>
                    <a:pt x="1025" y="4536"/>
                    <a:pt x="1" y="3524"/>
                    <a:pt x="1" y="2262"/>
                  </a:cubicBezTo>
                  <a:cubicBezTo>
                    <a:pt x="1" y="1012"/>
                    <a:pt x="1025" y="0"/>
                    <a:pt x="2275" y="0"/>
                  </a:cubicBezTo>
                  <a:cubicBezTo>
                    <a:pt x="3525" y="0"/>
                    <a:pt x="4549" y="1012"/>
                    <a:pt x="4549" y="22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" name="Google Shape;1338;p43"/>
          <p:cNvGrpSpPr/>
          <p:nvPr/>
        </p:nvGrpSpPr>
        <p:grpSpPr>
          <a:xfrm>
            <a:off x="3124200" y="3429000"/>
            <a:ext cx="5680336" cy="1219200"/>
            <a:chOff x="3235063" y="2703538"/>
            <a:chExt cx="3444500" cy="914400"/>
          </a:xfrm>
        </p:grpSpPr>
        <p:sp>
          <p:nvSpPr>
            <p:cNvPr id="1339" name="Google Shape;1339;p43"/>
            <p:cNvSpPr/>
            <p:nvPr/>
          </p:nvSpPr>
          <p:spPr>
            <a:xfrm>
              <a:off x="3497888" y="3099113"/>
              <a:ext cx="531050" cy="97675"/>
            </a:xfrm>
            <a:custGeom>
              <a:avLst/>
              <a:gdLst/>
              <a:ahLst/>
              <a:cxnLst/>
              <a:rect l="l" t="t" r="r" b="b"/>
              <a:pathLst>
                <a:path w="21242" h="3907" extrusionOk="0">
                  <a:moveTo>
                    <a:pt x="239" y="1"/>
                  </a:moveTo>
                  <a:lnTo>
                    <a:pt x="1" y="703"/>
                  </a:lnTo>
                  <a:lnTo>
                    <a:pt x="9061" y="3906"/>
                  </a:lnTo>
                  <a:lnTo>
                    <a:pt x="21242" y="3906"/>
                  </a:lnTo>
                  <a:lnTo>
                    <a:pt x="21242" y="3168"/>
                  </a:lnTo>
                  <a:lnTo>
                    <a:pt x="9192" y="3168"/>
                  </a:lnTo>
                  <a:lnTo>
                    <a:pt x="239" y="1"/>
                  </a:lnTo>
                  <a:close/>
                </a:path>
              </a:pathLst>
            </a:custGeom>
            <a:solidFill>
              <a:srgbClr val="44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43"/>
            <p:cNvSpPr/>
            <p:nvPr/>
          </p:nvSpPr>
          <p:spPr>
            <a:xfrm>
              <a:off x="3235063" y="2760688"/>
              <a:ext cx="370000" cy="713200"/>
            </a:xfrm>
            <a:custGeom>
              <a:avLst/>
              <a:gdLst/>
              <a:ahLst/>
              <a:cxnLst/>
              <a:rect l="l" t="t" r="r" b="b"/>
              <a:pathLst>
                <a:path w="14800" h="28528" extrusionOk="0">
                  <a:moveTo>
                    <a:pt x="10573" y="0"/>
                  </a:moveTo>
                  <a:cubicBezTo>
                    <a:pt x="10573" y="3227"/>
                    <a:pt x="10157" y="6370"/>
                    <a:pt x="9359" y="9347"/>
                  </a:cubicBezTo>
                  <a:cubicBezTo>
                    <a:pt x="8525" y="12431"/>
                    <a:pt x="7311" y="15360"/>
                    <a:pt x="5739" y="18062"/>
                  </a:cubicBezTo>
                  <a:cubicBezTo>
                    <a:pt x="4156" y="20801"/>
                    <a:pt x="2227" y="23313"/>
                    <a:pt x="1" y="25539"/>
                  </a:cubicBezTo>
                  <a:lnTo>
                    <a:pt x="2977" y="28528"/>
                  </a:lnTo>
                  <a:cubicBezTo>
                    <a:pt x="5466" y="26039"/>
                    <a:pt x="7621" y="23230"/>
                    <a:pt x="9395" y="20170"/>
                  </a:cubicBezTo>
                  <a:cubicBezTo>
                    <a:pt x="11145" y="17157"/>
                    <a:pt x="12514" y="13883"/>
                    <a:pt x="13431" y="10442"/>
                  </a:cubicBezTo>
                  <a:cubicBezTo>
                    <a:pt x="14324" y="7109"/>
                    <a:pt x="14800" y="3608"/>
                    <a:pt x="14800" y="0"/>
                  </a:cubicBezTo>
                  <a:lnTo>
                    <a:pt x="105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43"/>
            <p:cNvSpPr/>
            <p:nvPr/>
          </p:nvSpPr>
          <p:spPr>
            <a:xfrm>
              <a:off x="3383588" y="3007438"/>
              <a:ext cx="214050" cy="214050"/>
            </a:xfrm>
            <a:custGeom>
              <a:avLst/>
              <a:gdLst/>
              <a:ahLst/>
              <a:cxnLst/>
              <a:rect l="l" t="t" r="r" b="b"/>
              <a:pathLst>
                <a:path w="8562" h="8562" extrusionOk="0">
                  <a:moveTo>
                    <a:pt x="4287" y="1"/>
                  </a:moveTo>
                  <a:cubicBezTo>
                    <a:pt x="1918" y="1"/>
                    <a:pt x="1" y="1918"/>
                    <a:pt x="1" y="4275"/>
                  </a:cubicBezTo>
                  <a:cubicBezTo>
                    <a:pt x="1" y="6644"/>
                    <a:pt x="1918" y="8561"/>
                    <a:pt x="4287" y="8561"/>
                  </a:cubicBezTo>
                  <a:cubicBezTo>
                    <a:pt x="6644" y="8561"/>
                    <a:pt x="8561" y="6644"/>
                    <a:pt x="8561" y="4275"/>
                  </a:cubicBezTo>
                  <a:cubicBezTo>
                    <a:pt x="8561" y="1918"/>
                    <a:pt x="6644" y="1"/>
                    <a:pt x="42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43"/>
            <p:cNvSpPr/>
            <p:nvPr/>
          </p:nvSpPr>
          <p:spPr>
            <a:xfrm>
              <a:off x="3433888" y="3057738"/>
              <a:ext cx="113450" cy="113450"/>
            </a:xfrm>
            <a:custGeom>
              <a:avLst/>
              <a:gdLst/>
              <a:ahLst/>
              <a:cxnLst/>
              <a:rect l="l" t="t" r="r" b="b"/>
              <a:pathLst>
                <a:path w="4538" h="4538" extrusionOk="0">
                  <a:moveTo>
                    <a:pt x="4537" y="2263"/>
                  </a:moveTo>
                  <a:cubicBezTo>
                    <a:pt x="4537" y="3525"/>
                    <a:pt x="3525" y="4537"/>
                    <a:pt x="2275" y="4537"/>
                  </a:cubicBezTo>
                  <a:cubicBezTo>
                    <a:pt x="1013" y="4537"/>
                    <a:pt x="1" y="3525"/>
                    <a:pt x="1" y="2263"/>
                  </a:cubicBezTo>
                  <a:cubicBezTo>
                    <a:pt x="1" y="1013"/>
                    <a:pt x="1013" y="1"/>
                    <a:pt x="2275" y="1"/>
                  </a:cubicBezTo>
                  <a:cubicBezTo>
                    <a:pt x="3525" y="1"/>
                    <a:pt x="4537" y="1013"/>
                    <a:pt x="4537" y="226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" name="Google Shape;1343;p43"/>
            <p:cNvGrpSpPr/>
            <p:nvPr/>
          </p:nvGrpSpPr>
          <p:grpSpPr>
            <a:xfrm>
              <a:off x="3974374" y="2703538"/>
              <a:ext cx="2705189" cy="914400"/>
              <a:chOff x="3974374" y="2694901"/>
              <a:chExt cx="2705189" cy="914400"/>
            </a:xfrm>
          </p:grpSpPr>
          <p:sp>
            <p:nvSpPr>
              <p:cNvPr id="1344" name="Google Shape;1344;p43"/>
              <p:cNvSpPr/>
              <p:nvPr/>
            </p:nvSpPr>
            <p:spPr>
              <a:xfrm>
                <a:off x="4417938" y="2810988"/>
                <a:ext cx="735250" cy="735250"/>
              </a:xfrm>
              <a:custGeom>
                <a:avLst/>
                <a:gdLst/>
                <a:ahLst/>
                <a:cxnLst/>
                <a:rect l="l" t="t" r="r" b="b"/>
                <a:pathLst>
                  <a:path w="29410" h="29410" extrusionOk="0">
                    <a:moveTo>
                      <a:pt x="14705" y="1"/>
                    </a:moveTo>
                    <a:cubicBezTo>
                      <a:pt x="6585" y="1"/>
                      <a:pt x="1" y="6585"/>
                      <a:pt x="1" y="14705"/>
                    </a:cubicBezTo>
                    <a:cubicBezTo>
                      <a:pt x="1" y="22825"/>
                      <a:pt x="6585" y="29409"/>
                      <a:pt x="14705" y="29409"/>
                    </a:cubicBezTo>
                    <a:cubicBezTo>
                      <a:pt x="22825" y="29409"/>
                      <a:pt x="29409" y="22825"/>
                      <a:pt x="29409" y="14705"/>
                    </a:cubicBezTo>
                    <a:cubicBezTo>
                      <a:pt x="29409" y="6585"/>
                      <a:pt x="22825" y="1"/>
                      <a:pt x="1470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" name="Google Shape;1345;p43"/>
              <p:cNvSpPr/>
              <p:nvPr/>
            </p:nvSpPr>
            <p:spPr>
              <a:xfrm>
                <a:off x="4251616" y="2809201"/>
                <a:ext cx="665000" cy="665300"/>
              </a:xfrm>
              <a:custGeom>
                <a:avLst/>
                <a:gdLst/>
                <a:ahLst/>
                <a:cxnLst/>
                <a:rect l="l" t="t" r="r" b="b"/>
                <a:pathLst>
                  <a:path w="26600" h="26612" extrusionOk="0">
                    <a:moveTo>
                      <a:pt x="13300" y="26611"/>
                    </a:moveTo>
                    <a:cubicBezTo>
                      <a:pt x="5966" y="26611"/>
                      <a:pt x="1" y="20646"/>
                      <a:pt x="1" y="13312"/>
                    </a:cubicBezTo>
                    <a:cubicBezTo>
                      <a:pt x="1" y="5978"/>
                      <a:pt x="5966" y="1"/>
                      <a:pt x="13300" y="1"/>
                    </a:cubicBezTo>
                    <a:cubicBezTo>
                      <a:pt x="20634" y="1"/>
                      <a:pt x="26599" y="5978"/>
                      <a:pt x="26599" y="13312"/>
                    </a:cubicBezTo>
                    <a:cubicBezTo>
                      <a:pt x="26599" y="20646"/>
                      <a:pt x="20634" y="26611"/>
                      <a:pt x="13300" y="26611"/>
                    </a:cubicBezTo>
                    <a:close/>
                    <a:moveTo>
                      <a:pt x="13300" y="465"/>
                    </a:moveTo>
                    <a:cubicBezTo>
                      <a:pt x="6216" y="465"/>
                      <a:pt x="453" y="6228"/>
                      <a:pt x="453" y="13312"/>
                    </a:cubicBezTo>
                    <a:cubicBezTo>
                      <a:pt x="453" y="20396"/>
                      <a:pt x="6216" y="26159"/>
                      <a:pt x="13300" y="26159"/>
                    </a:cubicBezTo>
                    <a:cubicBezTo>
                      <a:pt x="20384" y="26159"/>
                      <a:pt x="26147" y="20396"/>
                      <a:pt x="26147" y="13312"/>
                    </a:cubicBezTo>
                    <a:cubicBezTo>
                      <a:pt x="26147" y="6228"/>
                      <a:pt x="20384" y="465"/>
                      <a:pt x="13300" y="46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" name="Google Shape;1346;p43"/>
              <p:cNvSpPr/>
              <p:nvPr/>
            </p:nvSpPr>
            <p:spPr>
              <a:xfrm>
                <a:off x="3974374" y="2866351"/>
                <a:ext cx="927525" cy="585800"/>
              </a:xfrm>
              <a:custGeom>
                <a:avLst/>
                <a:gdLst/>
                <a:ahLst/>
                <a:cxnLst/>
                <a:rect l="l" t="t" r="r" b="b"/>
                <a:pathLst>
                  <a:path w="37101" h="23432" extrusionOk="0">
                    <a:moveTo>
                      <a:pt x="25539" y="250"/>
                    </a:moveTo>
                    <a:cubicBezTo>
                      <a:pt x="19872" y="0"/>
                      <a:pt x="15050" y="3834"/>
                      <a:pt x="13764" y="9061"/>
                    </a:cubicBezTo>
                    <a:cubicBezTo>
                      <a:pt x="13597" y="9739"/>
                      <a:pt x="12978" y="10204"/>
                      <a:pt x="12288" y="10204"/>
                    </a:cubicBezTo>
                    <a:lnTo>
                      <a:pt x="6263" y="10204"/>
                    </a:lnTo>
                    <a:cubicBezTo>
                      <a:pt x="5811" y="10204"/>
                      <a:pt x="5453" y="9846"/>
                      <a:pt x="5453" y="9406"/>
                    </a:cubicBezTo>
                    <a:lnTo>
                      <a:pt x="5453" y="6870"/>
                    </a:lnTo>
                    <a:cubicBezTo>
                      <a:pt x="5453" y="6560"/>
                      <a:pt x="5084" y="6406"/>
                      <a:pt x="4858" y="6620"/>
                    </a:cubicBezTo>
                    <a:lnTo>
                      <a:pt x="441" y="11049"/>
                    </a:lnTo>
                    <a:cubicBezTo>
                      <a:pt x="0" y="11478"/>
                      <a:pt x="0" y="12180"/>
                      <a:pt x="441" y="12621"/>
                    </a:cubicBezTo>
                    <a:lnTo>
                      <a:pt x="4858" y="17050"/>
                    </a:lnTo>
                    <a:cubicBezTo>
                      <a:pt x="5084" y="17264"/>
                      <a:pt x="5453" y="17109"/>
                      <a:pt x="5453" y="16800"/>
                    </a:cubicBezTo>
                    <a:lnTo>
                      <a:pt x="5453" y="14264"/>
                    </a:lnTo>
                    <a:cubicBezTo>
                      <a:pt x="5453" y="13823"/>
                      <a:pt x="5811" y="13466"/>
                      <a:pt x="6263" y="13466"/>
                    </a:cubicBezTo>
                    <a:lnTo>
                      <a:pt x="12288" y="13466"/>
                    </a:lnTo>
                    <a:cubicBezTo>
                      <a:pt x="13002" y="13466"/>
                      <a:pt x="13609" y="13954"/>
                      <a:pt x="13776" y="14633"/>
                    </a:cubicBezTo>
                    <a:cubicBezTo>
                      <a:pt x="15026" y="19693"/>
                      <a:pt x="19586" y="23431"/>
                      <a:pt x="25027" y="23431"/>
                    </a:cubicBezTo>
                    <a:cubicBezTo>
                      <a:pt x="31730" y="23431"/>
                      <a:pt x="37100" y="17752"/>
                      <a:pt x="36588" y="10942"/>
                    </a:cubicBezTo>
                    <a:cubicBezTo>
                      <a:pt x="36160" y="5132"/>
                      <a:pt x="31373" y="500"/>
                      <a:pt x="25539" y="25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" name="Google Shape;1347;p43"/>
              <p:cNvSpPr/>
              <p:nvPr/>
            </p:nvSpPr>
            <p:spPr>
              <a:xfrm>
                <a:off x="5000163" y="2694901"/>
                <a:ext cx="1679400" cy="914400"/>
              </a:xfrm>
              <a:custGeom>
                <a:avLst/>
                <a:gdLst/>
                <a:ahLst/>
                <a:cxnLst/>
                <a:rect l="l" t="t" r="r" b="b"/>
                <a:pathLst>
                  <a:path w="67176" h="21968" extrusionOk="0">
                    <a:moveTo>
                      <a:pt x="8799" y="0"/>
                    </a:moveTo>
                    <a:cubicBezTo>
                      <a:pt x="7942" y="0"/>
                      <a:pt x="7144" y="417"/>
                      <a:pt x="6644" y="1108"/>
                    </a:cubicBezTo>
                    <a:lnTo>
                      <a:pt x="608" y="9549"/>
                    </a:lnTo>
                    <a:cubicBezTo>
                      <a:pt x="1" y="10406"/>
                      <a:pt x="1" y="11561"/>
                      <a:pt x="608" y="12419"/>
                    </a:cubicBezTo>
                    <a:lnTo>
                      <a:pt x="6644" y="20860"/>
                    </a:lnTo>
                    <a:cubicBezTo>
                      <a:pt x="7144" y="21551"/>
                      <a:pt x="7942" y="21967"/>
                      <a:pt x="8799" y="21967"/>
                    </a:cubicBezTo>
                    <a:lnTo>
                      <a:pt x="56198" y="21967"/>
                    </a:lnTo>
                    <a:cubicBezTo>
                      <a:pt x="62258" y="21967"/>
                      <a:pt x="67176" y="17050"/>
                      <a:pt x="67176" y="10978"/>
                    </a:cubicBezTo>
                    <a:cubicBezTo>
                      <a:pt x="67176" y="4918"/>
                      <a:pt x="62258" y="0"/>
                      <a:pt x="56198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182875" tIns="91425" rIns="182875" bIns="91425" anchor="ctr" anchorCtr="0">
                <a:noAutofit/>
              </a:bodyPr>
              <a:lstStyle/>
              <a:p>
                <a:pPr lvl="0" algn="ctr">
                  <a:buClr>
                    <a:schemeClr val="dk1"/>
                  </a:buClr>
                  <a:buSzPts val="1100"/>
                </a:pPr>
                <a:r>
                  <a:rPr lang="en-US" sz="3600" dirty="0" err="1" smtClean="0">
                    <a:latin typeface="Times New Roman" pitchFamily="18" charset="0"/>
                    <a:cs typeface="Times New Roman" pitchFamily="18" charset="0"/>
                  </a:rPr>
                  <a:t>chất</a:t>
                </a:r>
                <a:r>
                  <a:rPr lang="en-US" sz="36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 smtClean="0">
                    <a:latin typeface="Times New Roman" pitchFamily="18" charset="0"/>
                    <a:cs typeface="Times New Roman" pitchFamily="18" charset="0"/>
                  </a:rPr>
                  <a:t>khí</a:t>
                </a:r>
                <a:r>
                  <a:rPr lang="en-US" sz="3600" dirty="0" smtClean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sz="3600">
                  <a:solidFill>
                    <a:srgbClr val="434343"/>
                  </a:solidFill>
                  <a:latin typeface="Times New Roman" pitchFamily="18" charset="0"/>
                  <a:ea typeface="Roboto"/>
                  <a:cs typeface="Times New Roman" pitchFamily="18" charset="0"/>
                  <a:sym typeface="Roboto"/>
                </a:endParaRPr>
              </a:p>
            </p:txBody>
          </p:sp>
          <p:sp>
            <p:nvSpPr>
              <p:cNvPr id="1348" name="Google Shape;1348;p43"/>
              <p:cNvSpPr txBox="1"/>
              <p:nvPr/>
            </p:nvSpPr>
            <p:spPr>
              <a:xfrm>
                <a:off x="4390237" y="2993664"/>
                <a:ext cx="369655" cy="369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vi-VN" sz="3600" b="1" dirty="0" smtClean="0">
                    <a:solidFill>
                      <a:srgbClr val="FFFFFF"/>
                    </a:solidFill>
                    <a:latin typeface="Times New Roman" pitchFamily="18" charset="0"/>
                    <a:ea typeface="Fira Sans Extra Condensed Medium"/>
                    <a:cs typeface="Times New Roman" pitchFamily="18" charset="0"/>
                    <a:sym typeface="Fira Sans Extra Condensed Medium"/>
                  </a:rPr>
                  <a:t>C</a:t>
                </a:r>
                <a:endParaRPr sz="36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6" name="Google Shape;1354;p43"/>
          <p:cNvGrpSpPr/>
          <p:nvPr/>
        </p:nvGrpSpPr>
        <p:grpSpPr>
          <a:xfrm>
            <a:off x="2133600" y="4495802"/>
            <a:ext cx="7010400" cy="1285100"/>
            <a:chOff x="2596588" y="3399163"/>
            <a:chExt cx="4082975" cy="963824"/>
          </a:xfrm>
        </p:grpSpPr>
        <p:sp>
          <p:nvSpPr>
            <p:cNvPr id="1355" name="Google Shape;1355;p43"/>
            <p:cNvSpPr/>
            <p:nvPr/>
          </p:nvSpPr>
          <p:spPr>
            <a:xfrm>
              <a:off x="2966288" y="3650388"/>
              <a:ext cx="917325" cy="364650"/>
            </a:xfrm>
            <a:custGeom>
              <a:avLst/>
              <a:gdLst/>
              <a:ahLst/>
              <a:cxnLst/>
              <a:rect l="l" t="t" r="r" b="b"/>
              <a:pathLst>
                <a:path w="42685" h="14586" extrusionOk="0">
                  <a:moveTo>
                    <a:pt x="536" y="0"/>
                  </a:moveTo>
                  <a:lnTo>
                    <a:pt x="0" y="524"/>
                  </a:lnTo>
                  <a:lnTo>
                    <a:pt x="14014" y="14585"/>
                  </a:lnTo>
                  <a:lnTo>
                    <a:pt x="42684" y="14585"/>
                  </a:lnTo>
                  <a:lnTo>
                    <a:pt x="42684" y="13835"/>
                  </a:lnTo>
                  <a:lnTo>
                    <a:pt x="14323" y="13835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rgbClr val="44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43"/>
            <p:cNvSpPr/>
            <p:nvPr/>
          </p:nvSpPr>
          <p:spPr>
            <a:xfrm>
              <a:off x="2596588" y="3399163"/>
              <a:ext cx="712925" cy="370000"/>
            </a:xfrm>
            <a:custGeom>
              <a:avLst/>
              <a:gdLst/>
              <a:ahLst/>
              <a:cxnLst/>
              <a:rect l="l" t="t" r="r" b="b"/>
              <a:pathLst>
                <a:path w="28517" h="14800" extrusionOk="0">
                  <a:moveTo>
                    <a:pt x="25540" y="0"/>
                  </a:moveTo>
                  <a:cubicBezTo>
                    <a:pt x="23313" y="2227"/>
                    <a:pt x="20801" y="4156"/>
                    <a:pt x="18062" y="5751"/>
                  </a:cubicBezTo>
                  <a:cubicBezTo>
                    <a:pt x="15360" y="7311"/>
                    <a:pt x="12431" y="8525"/>
                    <a:pt x="9347" y="9359"/>
                  </a:cubicBezTo>
                  <a:cubicBezTo>
                    <a:pt x="6359" y="10156"/>
                    <a:pt x="3227" y="10585"/>
                    <a:pt x="1" y="10585"/>
                  </a:cubicBezTo>
                  <a:lnTo>
                    <a:pt x="1" y="14800"/>
                  </a:lnTo>
                  <a:cubicBezTo>
                    <a:pt x="3608" y="14800"/>
                    <a:pt x="7109" y="14324"/>
                    <a:pt x="10442" y="13431"/>
                  </a:cubicBezTo>
                  <a:cubicBezTo>
                    <a:pt x="13883" y="12514"/>
                    <a:pt x="17146" y="11145"/>
                    <a:pt x="20170" y="9394"/>
                  </a:cubicBezTo>
                  <a:cubicBezTo>
                    <a:pt x="23230" y="7632"/>
                    <a:pt x="26040" y="5465"/>
                    <a:pt x="28516" y="298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43"/>
            <p:cNvSpPr/>
            <p:nvPr/>
          </p:nvSpPr>
          <p:spPr>
            <a:xfrm>
              <a:off x="2869538" y="3536388"/>
              <a:ext cx="213750" cy="214025"/>
            </a:xfrm>
            <a:custGeom>
              <a:avLst/>
              <a:gdLst/>
              <a:ahLst/>
              <a:cxnLst/>
              <a:rect l="l" t="t" r="r" b="b"/>
              <a:pathLst>
                <a:path w="8550" h="8561" extrusionOk="0">
                  <a:moveTo>
                    <a:pt x="4275" y="0"/>
                  </a:moveTo>
                  <a:cubicBezTo>
                    <a:pt x="1906" y="0"/>
                    <a:pt x="1" y="1917"/>
                    <a:pt x="1" y="4286"/>
                  </a:cubicBezTo>
                  <a:cubicBezTo>
                    <a:pt x="1" y="6644"/>
                    <a:pt x="1906" y="8561"/>
                    <a:pt x="4275" y="8561"/>
                  </a:cubicBezTo>
                  <a:cubicBezTo>
                    <a:pt x="6632" y="8561"/>
                    <a:pt x="8549" y="6644"/>
                    <a:pt x="8549" y="4286"/>
                  </a:cubicBezTo>
                  <a:cubicBezTo>
                    <a:pt x="8549" y="1917"/>
                    <a:pt x="6632" y="0"/>
                    <a:pt x="42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43"/>
            <p:cNvSpPr/>
            <p:nvPr/>
          </p:nvSpPr>
          <p:spPr>
            <a:xfrm>
              <a:off x="2919538" y="3586688"/>
              <a:ext cx="113750" cy="113425"/>
            </a:xfrm>
            <a:custGeom>
              <a:avLst/>
              <a:gdLst/>
              <a:ahLst/>
              <a:cxnLst/>
              <a:rect l="l" t="t" r="r" b="b"/>
              <a:pathLst>
                <a:path w="4550" h="4537" extrusionOk="0">
                  <a:moveTo>
                    <a:pt x="4549" y="2274"/>
                  </a:moveTo>
                  <a:cubicBezTo>
                    <a:pt x="4549" y="3525"/>
                    <a:pt x="3525" y="4537"/>
                    <a:pt x="2275" y="4537"/>
                  </a:cubicBezTo>
                  <a:cubicBezTo>
                    <a:pt x="1025" y="4537"/>
                    <a:pt x="1" y="3525"/>
                    <a:pt x="1" y="2274"/>
                  </a:cubicBezTo>
                  <a:cubicBezTo>
                    <a:pt x="1" y="1012"/>
                    <a:pt x="1025" y="0"/>
                    <a:pt x="2275" y="0"/>
                  </a:cubicBezTo>
                  <a:cubicBezTo>
                    <a:pt x="3525" y="0"/>
                    <a:pt x="4549" y="1012"/>
                    <a:pt x="4549" y="227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" name="Google Shape;1359;p43"/>
            <p:cNvGrpSpPr/>
            <p:nvPr/>
          </p:nvGrpSpPr>
          <p:grpSpPr>
            <a:xfrm>
              <a:off x="3839233" y="3627761"/>
              <a:ext cx="2840330" cy="735226"/>
              <a:chOff x="3839233" y="3597724"/>
              <a:chExt cx="2840330" cy="735226"/>
            </a:xfrm>
          </p:grpSpPr>
          <p:sp>
            <p:nvSpPr>
              <p:cNvPr id="1360" name="Google Shape;1360;p43"/>
              <p:cNvSpPr/>
              <p:nvPr/>
            </p:nvSpPr>
            <p:spPr>
              <a:xfrm>
                <a:off x="4061133" y="3597725"/>
                <a:ext cx="735250" cy="735225"/>
              </a:xfrm>
              <a:custGeom>
                <a:avLst/>
                <a:gdLst/>
                <a:ahLst/>
                <a:cxnLst/>
                <a:rect l="l" t="t" r="r" b="b"/>
                <a:pathLst>
                  <a:path w="29410" h="29409" extrusionOk="0">
                    <a:moveTo>
                      <a:pt x="14705" y="1"/>
                    </a:moveTo>
                    <a:cubicBezTo>
                      <a:pt x="6585" y="1"/>
                      <a:pt x="1" y="6585"/>
                      <a:pt x="1" y="14705"/>
                    </a:cubicBezTo>
                    <a:cubicBezTo>
                      <a:pt x="1" y="22825"/>
                      <a:pt x="6585" y="29409"/>
                      <a:pt x="14705" y="29409"/>
                    </a:cubicBezTo>
                    <a:cubicBezTo>
                      <a:pt x="22825" y="29409"/>
                      <a:pt x="29409" y="22825"/>
                      <a:pt x="29409" y="14705"/>
                    </a:cubicBezTo>
                    <a:cubicBezTo>
                      <a:pt x="29409" y="6585"/>
                      <a:pt x="22825" y="1"/>
                      <a:pt x="1470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43"/>
              <p:cNvSpPr/>
              <p:nvPr/>
            </p:nvSpPr>
            <p:spPr>
              <a:xfrm>
                <a:off x="4149894" y="3597724"/>
                <a:ext cx="613028" cy="665275"/>
              </a:xfrm>
              <a:custGeom>
                <a:avLst/>
                <a:gdLst/>
                <a:ahLst/>
                <a:cxnLst/>
                <a:rect l="l" t="t" r="r" b="b"/>
                <a:pathLst>
                  <a:path w="26600" h="26611" extrusionOk="0">
                    <a:moveTo>
                      <a:pt x="13300" y="26611"/>
                    </a:moveTo>
                    <a:cubicBezTo>
                      <a:pt x="5966" y="26611"/>
                      <a:pt x="1" y="20646"/>
                      <a:pt x="1" y="13312"/>
                    </a:cubicBezTo>
                    <a:cubicBezTo>
                      <a:pt x="1" y="5977"/>
                      <a:pt x="5966" y="1"/>
                      <a:pt x="13300" y="1"/>
                    </a:cubicBezTo>
                    <a:cubicBezTo>
                      <a:pt x="20634" y="1"/>
                      <a:pt x="26599" y="5977"/>
                      <a:pt x="26599" y="13312"/>
                    </a:cubicBezTo>
                    <a:cubicBezTo>
                      <a:pt x="26599" y="20646"/>
                      <a:pt x="20634" y="26611"/>
                      <a:pt x="13300" y="26611"/>
                    </a:cubicBezTo>
                    <a:close/>
                    <a:moveTo>
                      <a:pt x="13300" y="465"/>
                    </a:moveTo>
                    <a:cubicBezTo>
                      <a:pt x="6216" y="465"/>
                      <a:pt x="453" y="6227"/>
                      <a:pt x="453" y="13312"/>
                    </a:cubicBezTo>
                    <a:cubicBezTo>
                      <a:pt x="453" y="20396"/>
                      <a:pt x="6216" y="26159"/>
                      <a:pt x="13300" y="26159"/>
                    </a:cubicBezTo>
                    <a:cubicBezTo>
                      <a:pt x="20384" y="26159"/>
                      <a:pt x="26147" y="20396"/>
                      <a:pt x="26147" y="13312"/>
                    </a:cubicBezTo>
                    <a:cubicBezTo>
                      <a:pt x="26147" y="6227"/>
                      <a:pt x="20384" y="465"/>
                      <a:pt x="13300" y="46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43"/>
              <p:cNvSpPr/>
              <p:nvPr/>
            </p:nvSpPr>
            <p:spPr>
              <a:xfrm>
                <a:off x="3839233" y="3654876"/>
                <a:ext cx="927525" cy="585825"/>
              </a:xfrm>
              <a:custGeom>
                <a:avLst/>
                <a:gdLst/>
                <a:ahLst/>
                <a:cxnLst/>
                <a:rect l="l" t="t" r="r" b="b"/>
                <a:pathLst>
                  <a:path w="37101" h="23433" extrusionOk="0">
                    <a:moveTo>
                      <a:pt x="25539" y="251"/>
                    </a:moveTo>
                    <a:cubicBezTo>
                      <a:pt x="19872" y="1"/>
                      <a:pt x="15050" y="3835"/>
                      <a:pt x="13764" y="9062"/>
                    </a:cubicBezTo>
                    <a:cubicBezTo>
                      <a:pt x="13597" y="9740"/>
                      <a:pt x="12978" y="10205"/>
                      <a:pt x="12288" y="10205"/>
                    </a:cubicBezTo>
                    <a:lnTo>
                      <a:pt x="6263" y="10205"/>
                    </a:lnTo>
                    <a:cubicBezTo>
                      <a:pt x="5811" y="10205"/>
                      <a:pt x="5453" y="9847"/>
                      <a:pt x="5453" y="9395"/>
                    </a:cubicBezTo>
                    <a:lnTo>
                      <a:pt x="5453" y="6871"/>
                    </a:lnTo>
                    <a:cubicBezTo>
                      <a:pt x="5453" y="6561"/>
                      <a:pt x="5084" y="6406"/>
                      <a:pt x="4858" y="6621"/>
                    </a:cubicBezTo>
                    <a:lnTo>
                      <a:pt x="441" y="11050"/>
                    </a:lnTo>
                    <a:cubicBezTo>
                      <a:pt x="0" y="11479"/>
                      <a:pt x="0" y="12181"/>
                      <a:pt x="441" y="12622"/>
                    </a:cubicBezTo>
                    <a:lnTo>
                      <a:pt x="4858" y="17051"/>
                    </a:lnTo>
                    <a:cubicBezTo>
                      <a:pt x="5084" y="17265"/>
                      <a:pt x="5453" y="17110"/>
                      <a:pt x="5453" y="16801"/>
                    </a:cubicBezTo>
                    <a:lnTo>
                      <a:pt x="5453" y="14265"/>
                    </a:lnTo>
                    <a:cubicBezTo>
                      <a:pt x="5453" y="13824"/>
                      <a:pt x="5811" y="13455"/>
                      <a:pt x="6263" y="13455"/>
                    </a:cubicBezTo>
                    <a:lnTo>
                      <a:pt x="12288" y="13455"/>
                    </a:lnTo>
                    <a:cubicBezTo>
                      <a:pt x="13002" y="13455"/>
                      <a:pt x="13609" y="13955"/>
                      <a:pt x="13776" y="14634"/>
                    </a:cubicBezTo>
                    <a:cubicBezTo>
                      <a:pt x="15026" y="19694"/>
                      <a:pt x="19586" y="23432"/>
                      <a:pt x="25027" y="23432"/>
                    </a:cubicBezTo>
                    <a:cubicBezTo>
                      <a:pt x="31730" y="23432"/>
                      <a:pt x="37100" y="17753"/>
                      <a:pt x="36588" y="10943"/>
                    </a:cubicBezTo>
                    <a:cubicBezTo>
                      <a:pt x="36160" y="5132"/>
                      <a:pt x="31373" y="501"/>
                      <a:pt x="25539" y="25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43"/>
              <p:cNvSpPr/>
              <p:nvPr/>
            </p:nvSpPr>
            <p:spPr>
              <a:xfrm>
                <a:off x="4726836" y="3701123"/>
                <a:ext cx="1952727" cy="549200"/>
              </a:xfrm>
              <a:custGeom>
                <a:avLst/>
                <a:gdLst/>
                <a:ahLst/>
                <a:cxnLst/>
                <a:rect l="l" t="t" r="r" b="b"/>
                <a:pathLst>
                  <a:path w="67176" h="21968" extrusionOk="0">
                    <a:moveTo>
                      <a:pt x="8799" y="0"/>
                    </a:moveTo>
                    <a:cubicBezTo>
                      <a:pt x="7942" y="0"/>
                      <a:pt x="7144" y="417"/>
                      <a:pt x="6644" y="1108"/>
                    </a:cubicBezTo>
                    <a:lnTo>
                      <a:pt x="608" y="9549"/>
                    </a:lnTo>
                    <a:cubicBezTo>
                      <a:pt x="1" y="10406"/>
                      <a:pt x="1" y="11561"/>
                      <a:pt x="608" y="12418"/>
                    </a:cubicBezTo>
                    <a:lnTo>
                      <a:pt x="6644" y="20860"/>
                    </a:lnTo>
                    <a:cubicBezTo>
                      <a:pt x="7144" y="21551"/>
                      <a:pt x="7942" y="21967"/>
                      <a:pt x="8799" y="21967"/>
                    </a:cubicBezTo>
                    <a:lnTo>
                      <a:pt x="56198" y="21967"/>
                    </a:lnTo>
                    <a:cubicBezTo>
                      <a:pt x="62258" y="21967"/>
                      <a:pt x="67176" y="17050"/>
                      <a:pt x="67176" y="10978"/>
                    </a:cubicBezTo>
                    <a:cubicBezTo>
                      <a:pt x="67176" y="4918"/>
                      <a:pt x="62258" y="0"/>
                      <a:pt x="56198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182875" tIns="91425" rIns="182875" bIns="91425" anchor="ctr" anchorCtr="0">
                <a:noAutofit/>
              </a:bodyPr>
              <a:lstStyle/>
              <a:p>
                <a:pPr lvl="0" algn="ctr">
                  <a:buClr>
                    <a:schemeClr val="dk1"/>
                  </a:buClr>
                  <a:buSzPts val="1100"/>
                </a:pPr>
                <a:r>
                  <a:rPr lang="en-US" sz="3600" dirty="0" smtClean="0">
                    <a:latin typeface="Times New Roman" pitchFamily="18" charset="0"/>
                    <a:cs typeface="Times New Roman" pitchFamily="18" charset="0"/>
                  </a:rPr>
                  <a:t> </a:t>
                </a:r>
                <a:r>
                  <a:rPr lang="en-US" sz="3600" b="1" i="1" dirty="0" smtClean="0"/>
                  <a:t> </a:t>
                </a:r>
                <a:r>
                  <a:rPr lang="en-US" sz="3600" dirty="0" err="1" smtClean="0">
                    <a:latin typeface="Times New Roman" pitchFamily="18" charset="0"/>
                    <a:cs typeface="Times New Roman" pitchFamily="18" charset="0"/>
                  </a:rPr>
                  <a:t>chân</a:t>
                </a:r>
                <a:r>
                  <a:rPr lang="en-US" sz="36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 smtClean="0">
                    <a:latin typeface="Times New Roman" pitchFamily="18" charset="0"/>
                    <a:cs typeface="Times New Roman" pitchFamily="18" charset="0"/>
                  </a:rPr>
                  <a:t>không</a:t>
                </a:r>
                <a:r>
                  <a:rPr lang="en-US" sz="3600" dirty="0" smtClean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sz="3600">
                  <a:solidFill>
                    <a:srgbClr val="434343"/>
                  </a:solidFill>
                  <a:latin typeface="Times New Roman" pitchFamily="18" charset="0"/>
                  <a:ea typeface="Roboto"/>
                  <a:cs typeface="Times New Roman" pitchFamily="18" charset="0"/>
                  <a:sym typeface="Roboto"/>
                </a:endParaRPr>
              </a:p>
            </p:txBody>
          </p:sp>
          <p:sp>
            <p:nvSpPr>
              <p:cNvPr id="1364" name="Google Shape;1364;p43"/>
              <p:cNvSpPr txBox="1"/>
              <p:nvPr/>
            </p:nvSpPr>
            <p:spPr>
              <a:xfrm>
                <a:off x="4333502" y="3769176"/>
                <a:ext cx="518400" cy="369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vi-VN" sz="3600" dirty="0" smtClean="0">
                    <a:solidFill>
                      <a:srgbClr val="FFFFFF"/>
                    </a:solidFill>
                    <a:latin typeface="Times New Roman" pitchFamily="18" charset="0"/>
                    <a:ea typeface="Fira Sans Extra Condensed Medium"/>
                    <a:cs typeface="Times New Roman" pitchFamily="18" charset="0"/>
                    <a:sym typeface="Fira Sans Extra Condensed Medium"/>
                  </a:rPr>
                  <a:t>D</a:t>
                </a:r>
                <a:endParaRPr sz="36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8" name="Google Shape;1368;p43"/>
          <p:cNvGrpSpPr/>
          <p:nvPr/>
        </p:nvGrpSpPr>
        <p:grpSpPr>
          <a:xfrm>
            <a:off x="3048000" y="2286000"/>
            <a:ext cx="6096000" cy="1024367"/>
            <a:chOff x="3235063" y="1992438"/>
            <a:chExt cx="3444500" cy="768275"/>
          </a:xfrm>
        </p:grpSpPr>
        <p:sp>
          <p:nvSpPr>
            <p:cNvPr id="1369" name="Google Shape;1369;p43"/>
            <p:cNvSpPr/>
            <p:nvPr/>
          </p:nvSpPr>
          <p:spPr>
            <a:xfrm>
              <a:off x="3497888" y="2349913"/>
              <a:ext cx="531050" cy="97975"/>
            </a:xfrm>
            <a:custGeom>
              <a:avLst/>
              <a:gdLst/>
              <a:ahLst/>
              <a:cxnLst/>
              <a:rect l="l" t="t" r="r" b="b"/>
              <a:pathLst>
                <a:path w="21242" h="3919" extrusionOk="0">
                  <a:moveTo>
                    <a:pt x="9061" y="1"/>
                  </a:moveTo>
                  <a:lnTo>
                    <a:pt x="1" y="3216"/>
                  </a:lnTo>
                  <a:lnTo>
                    <a:pt x="239" y="3918"/>
                  </a:lnTo>
                  <a:lnTo>
                    <a:pt x="9192" y="751"/>
                  </a:lnTo>
                  <a:lnTo>
                    <a:pt x="21242" y="751"/>
                  </a:lnTo>
                  <a:lnTo>
                    <a:pt x="21242" y="1"/>
                  </a:lnTo>
                  <a:close/>
                </a:path>
              </a:pathLst>
            </a:custGeom>
            <a:solidFill>
              <a:srgbClr val="44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43"/>
            <p:cNvSpPr/>
            <p:nvPr/>
          </p:nvSpPr>
          <p:spPr>
            <a:xfrm>
              <a:off x="3235063" y="2047513"/>
              <a:ext cx="370000" cy="713200"/>
            </a:xfrm>
            <a:custGeom>
              <a:avLst/>
              <a:gdLst/>
              <a:ahLst/>
              <a:cxnLst/>
              <a:rect l="l" t="t" r="r" b="b"/>
              <a:pathLst>
                <a:path w="14800" h="28528" extrusionOk="0">
                  <a:moveTo>
                    <a:pt x="13431" y="18086"/>
                  </a:moveTo>
                  <a:cubicBezTo>
                    <a:pt x="12514" y="14633"/>
                    <a:pt x="11145" y="11371"/>
                    <a:pt x="9395" y="8346"/>
                  </a:cubicBezTo>
                  <a:cubicBezTo>
                    <a:pt x="7621" y="5287"/>
                    <a:pt x="5466" y="2489"/>
                    <a:pt x="2977" y="0"/>
                  </a:cubicBezTo>
                  <a:lnTo>
                    <a:pt x="1" y="2977"/>
                  </a:lnTo>
                  <a:cubicBezTo>
                    <a:pt x="2227" y="5203"/>
                    <a:pt x="4156" y="7715"/>
                    <a:pt x="5739" y="10466"/>
                  </a:cubicBezTo>
                  <a:cubicBezTo>
                    <a:pt x="7311" y="13168"/>
                    <a:pt x="8525" y="16085"/>
                    <a:pt x="9359" y="19169"/>
                  </a:cubicBezTo>
                  <a:cubicBezTo>
                    <a:pt x="10157" y="22158"/>
                    <a:pt x="10573" y="25289"/>
                    <a:pt x="10573" y="28527"/>
                  </a:cubicBezTo>
                  <a:lnTo>
                    <a:pt x="14800" y="28527"/>
                  </a:lnTo>
                  <a:cubicBezTo>
                    <a:pt x="14800" y="24908"/>
                    <a:pt x="14324" y="21408"/>
                    <a:pt x="13431" y="1808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43"/>
            <p:cNvSpPr/>
            <p:nvPr/>
          </p:nvSpPr>
          <p:spPr>
            <a:xfrm>
              <a:off x="3392813" y="2318063"/>
              <a:ext cx="213750" cy="213750"/>
            </a:xfrm>
            <a:custGeom>
              <a:avLst/>
              <a:gdLst/>
              <a:ahLst/>
              <a:cxnLst/>
              <a:rect l="l" t="t" r="r" b="b"/>
              <a:pathLst>
                <a:path w="8550" h="8550" extrusionOk="0">
                  <a:moveTo>
                    <a:pt x="4275" y="1"/>
                  </a:moveTo>
                  <a:cubicBezTo>
                    <a:pt x="1918" y="1"/>
                    <a:pt x="1" y="1918"/>
                    <a:pt x="1" y="4275"/>
                  </a:cubicBezTo>
                  <a:cubicBezTo>
                    <a:pt x="1" y="6633"/>
                    <a:pt x="1918" y="8550"/>
                    <a:pt x="4275" y="8550"/>
                  </a:cubicBezTo>
                  <a:cubicBezTo>
                    <a:pt x="6645" y="8550"/>
                    <a:pt x="8550" y="6633"/>
                    <a:pt x="8550" y="4275"/>
                  </a:cubicBezTo>
                  <a:cubicBezTo>
                    <a:pt x="8550" y="1918"/>
                    <a:pt x="6645" y="1"/>
                    <a:pt x="4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43"/>
            <p:cNvSpPr/>
            <p:nvPr/>
          </p:nvSpPr>
          <p:spPr>
            <a:xfrm>
              <a:off x="3442838" y="2368088"/>
              <a:ext cx="113725" cy="113725"/>
            </a:xfrm>
            <a:custGeom>
              <a:avLst/>
              <a:gdLst/>
              <a:ahLst/>
              <a:cxnLst/>
              <a:rect l="l" t="t" r="r" b="b"/>
              <a:pathLst>
                <a:path w="4549" h="4549" extrusionOk="0">
                  <a:moveTo>
                    <a:pt x="4548" y="2274"/>
                  </a:moveTo>
                  <a:cubicBezTo>
                    <a:pt x="4548" y="3524"/>
                    <a:pt x="3524" y="4548"/>
                    <a:pt x="2274" y="4548"/>
                  </a:cubicBezTo>
                  <a:cubicBezTo>
                    <a:pt x="1024" y="4548"/>
                    <a:pt x="0" y="3524"/>
                    <a:pt x="0" y="2274"/>
                  </a:cubicBezTo>
                  <a:cubicBezTo>
                    <a:pt x="0" y="1024"/>
                    <a:pt x="1024" y="0"/>
                    <a:pt x="2274" y="0"/>
                  </a:cubicBezTo>
                  <a:cubicBezTo>
                    <a:pt x="3524" y="0"/>
                    <a:pt x="4548" y="1024"/>
                    <a:pt x="4548" y="22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1373;p43"/>
            <p:cNvGrpSpPr/>
            <p:nvPr/>
          </p:nvGrpSpPr>
          <p:grpSpPr>
            <a:xfrm>
              <a:off x="3987946" y="1992438"/>
              <a:ext cx="2691617" cy="735225"/>
              <a:chOff x="3987946" y="2005238"/>
              <a:chExt cx="2691617" cy="735225"/>
            </a:xfrm>
          </p:grpSpPr>
          <p:sp>
            <p:nvSpPr>
              <p:cNvPr id="1374" name="Google Shape;1374;p43"/>
              <p:cNvSpPr/>
              <p:nvPr/>
            </p:nvSpPr>
            <p:spPr>
              <a:xfrm>
                <a:off x="4417938" y="2005238"/>
                <a:ext cx="735250" cy="735225"/>
              </a:xfrm>
              <a:custGeom>
                <a:avLst/>
                <a:gdLst/>
                <a:ahLst/>
                <a:cxnLst/>
                <a:rect l="l" t="t" r="r" b="b"/>
                <a:pathLst>
                  <a:path w="29410" h="29409" extrusionOk="0">
                    <a:moveTo>
                      <a:pt x="14705" y="0"/>
                    </a:moveTo>
                    <a:cubicBezTo>
                      <a:pt x="6585" y="0"/>
                      <a:pt x="1" y="6585"/>
                      <a:pt x="1" y="14705"/>
                    </a:cubicBezTo>
                    <a:cubicBezTo>
                      <a:pt x="1" y="22825"/>
                      <a:pt x="6585" y="29409"/>
                      <a:pt x="14705" y="29409"/>
                    </a:cubicBezTo>
                    <a:cubicBezTo>
                      <a:pt x="22825" y="29409"/>
                      <a:pt x="29409" y="22825"/>
                      <a:pt x="29409" y="14705"/>
                    </a:cubicBezTo>
                    <a:cubicBezTo>
                      <a:pt x="29409" y="6585"/>
                      <a:pt x="22825" y="0"/>
                      <a:pt x="147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43"/>
              <p:cNvSpPr/>
              <p:nvPr/>
            </p:nvSpPr>
            <p:spPr>
              <a:xfrm>
                <a:off x="4246754" y="2013049"/>
                <a:ext cx="495278" cy="665275"/>
              </a:xfrm>
              <a:custGeom>
                <a:avLst/>
                <a:gdLst/>
                <a:ahLst/>
                <a:cxnLst/>
                <a:rect l="l" t="t" r="r" b="b"/>
                <a:pathLst>
                  <a:path w="26600" h="26611" extrusionOk="0">
                    <a:moveTo>
                      <a:pt x="13300" y="26611"/>
                    </a:moveTo>
                    <a:cubicBezTo>
                      <a:pt x="5966" y="26611"/>
                      <a:pt x="1" y="20646"/>
                      <a:pt x="1" y="13312"/>
                    </a:cubicBezTo>
                    <a:cubicBezTo>
                      <a:pt x="1" y="5966"/>
                      <a:pt x="5966" y="1"/>
                      <a:pt x="13300" y="1"/>
                    </a:cubicBezTo>
                    <a:cubicBezTo>
                      <a:pt x="20634" y="1"/>
                      <a:pt x="26599" y="5966"/>
                      <a:pt x="26599" y="13312"/>
                    </a:cubicBezTo>
                    <a:cubicBezTo>
                      <a:pt x="26599" y="20646"/>
                      <a:pt x="20634" y="26611"/>
                      <a:pt x="13300" y="26611"/>
                    </a:cubicBezTo>
                    <a:close/>
                    <a:moveTo>
                      <a:pt x="13300" y="453"/>
                    </a:moveTo>
                    <a:cubicBezTo>
                      <a:pt x="6216" y="453"/>
                      <a:pt x="453" y="6227"/>
                      <a:pt x="453" y="13312"/>
                    </a:cubicBezTo>
                    <a:cubicBezTo>
                      <a:pt x="453" y="20396"/>
                      <a:pt x="6216" y="26159"/>
                      <a:pt x="13300" y="26159"/>
                    </a:cubicBezTo>
                    <a:cubicBezTo>
                      <a:pt x="20384" y="26159"/>
                      <a:pt x="26147" y="20396"/>
                      <a:pt x="26147" y="13312"/>
                    </a:cubicBezTo>
                    <a:cubicBezTo>
                      <a:pt x="26147" y="6227"/>
                      <a:pt x="20384" y="453"/>
                      <a:pt x="13300" y="45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43"/>
              <p:cNvSpPr/>
              <p:nvPr/>
            </p:nvSpPr>
            <p:spPr>
              <a:xfrm>
                <a:off x="3987946" y="2070199"/>
                <a:ext cx="754087" cy="585825"/>
              </a:xfrm>
              <a:custGeom>
                <a:avLst/>
                <a:gdLst/>
                <a:ahLst/>
                <a:cxnLst/>
                <a:rect l="l" t="t" r="r" b="b"/>
                <a:pathLst>
                  <a:path w="37101" h="23433" extrusionOk="0">
                    <a:moveTo>
                      <a:pt x="25539" y="251"/>
                    </a:moveTo>
                    <a:cubicBezTo>
                      <a:pt x="19872" y="1"/>
                      <a:pt x="15050" y="3835"/>
                      <a:pt x="13764" y="9062"/>
                    </a:cubicBezTo>
                    <a:cubicBezTo>
                      <a:pt x="13597" y="9740"/>
                      <a:pt x="12978" y="10205"/>
                      <a:pt x="12288" y="10205"/>
                    </a:cubicBezTo>
                    <a:lnTo>
                      <a:pt x="6263" y="10205"/>
                    </a:lnTo>
                    <a:cubicBezTo>
                      <a:pt x="5811" y="10205"/>
                      <a:pt x="5453" y="9847"/>
                      <a:pt x="5453" y="9395"/>
                    </a:cubicBezTo>
                    <a:lnTo>
                      <a:pt x="5453" y="6871"/>
                    </a:lnTo>
                    <a:cubicBezTo>
                      <a:pt x="5453" y="6561"/>
                      <a:pt x="5084" y="6395"/>
                      <a:pt x="4858" y="6621"/>
                    </a:cubicBezTo>
                    <a:lnTo>
                      <a:pt x="441" y="11038"/>
                    </a:lnTo>
                    <a:cubicBezTo>
                      <a:pt x="0" y="11478"/>
                      <a:pt x="0" y="12181"/>
                      <a:pt x="441" y="12621"/>
                    </a:cubicBezTo>
                    <a:lnTo>
                      <a:pt x="4858" y="17039"/>
                    </a:lnTo>
                    <a:cubicBezTo>
                      <a:pt x="5084" y="17265"/>
                      <a:pt x="5453" y="17110"/>
                      <a:pt x="5453" y="16801"/>
                    </a:cubicBezTo>
                    <a:lnTo>
                      <a:pt x="5453" y="14265"/>
                    </a:lnTo>
                    <a:cubicBezTo>
                      <a:pt x="5453" y="13824"/>
                      <a:pt x="5811" y="13455"/>
                      <a:pt x="6263" y="13455"/>
                    </a:cubicBezTo>
                    <a:lnTo>
                      <a:pt x="12288" y="13455"/>
                    </a:lnTo>
                    <a:cubicBezTo>
                      <a:pt x="13002" y="13455"/>
                      <a:pt x="13609" y="13943"/>
                      <a:pt x="13776" y="14634"/>
                    </a:cubicBezTo>
                    <a:cubicBezTo>
                      <a:pt x="15026" y="19682"/>
                      <a:pt x="19586" y="23432"/>
                      <a:pt x="25027" y="23432"/>
                    </a:cubicBezTo>
                    <a:cubicBezTo>
                      <a:pt x="31730" y="23432"/>
                      <a:pt x="37100" y="17753"/>
                      <a:pt x="36588" y="10943"/>
                    </a:cubicBezTo>
                    <a:cubicBezTo>
                      <a:pt x="36160" y="5132"/>
                      <a:pt x="31373" y="501"/>
                      <a:pt x="25539" y="25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43"/>
              <p:cNvSpPr/>
              <p:nvPr/>
            </p:nvSpPr>
            <p:spPr>
              <a:xfrm>
                <a:off x="4742032" y="2098250"/>
                <a:ext cx="1937531" cy="549200"/>
              </a:xfrm>
              <a:custGeom>
                <a:avLst/>
                <a:gdLst/>
                <a:ahLst/>
                <a:cxnLst/>
                <a:rect l="l" t="t" r="r" b="b"/>
                <a:pathLst>
                  <a:path w="67176" h="21968" extrusionOk="0">
                    <a:moveTo>
                      <a:pt x="8799" y="0"/>
                    </a:moveTo>
                    <a:cubicBezTo>
                      <a:pt x="7942" y="0"/>
                      <a:pt x="7144" y="405"/>
                      <a:pt x="6644" y="1108"/>
                    </a:cubicBezTo>
                    <a:lnTo>
                      <a:pt x="608" y="9549"/>
                    </a:lnTo>
                    <a:cubicBezTo>
                      <a:pt x="1" y="10406"/>
                      <a:pt x="1" y="11549"/>
                      <a:pt x="608" y="12407"/>
                    </a:cubicBezTo>
                    <a:lnTo>
                      <a:pt x="6644" y="20848"/>
                    </a:lnTo>
                    <a:cubicBezTo>
                      <a:pt x="7144" y="21551"/>
                      <a:pt x="7942" y="21967"/>
                      <a:pt x="8799" y="21967"/>
                    </a:cubicBezTo>
                    <a:lnTo>
                      <a:pt x="56198" y="21967"/>
                    </a:lnTo>
                    <a:cubicBezTo>
                      <a:pt x="62258" y="21967"/>
                      <a:pt x="67176" y="17050"/>
                      <a:pt x="67176" y="10978"/>
                    </a:cubicBezTo>
                    <a:cubicBezTo>
                      <a:pt x="67176" y="4918"/>
                      <a:pt x="62258" y="0"/>
                      <a:pt x="56198" y="0"/>
                    </a:cubicBez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182875" tIns="91425" rIns="182875" bIns="91425" anchor="ctr" anchorCtr="0">
                <a:noAutofit/>
              </a:bodyPr>
              <a:lstStyle/>
              <a:p>
                <a:pPr lvl="0" algn="ctr">
                  <a:buClr>
                    <a:schemeClr val="dk1"/>
                  </a:buClr>
                  <a:buSzPts val="1100"/>
                </a:pPr>
                <a:r>
                  <a:rPr lang="en-US" sz="3600" dirty="0" err="1" smtClean="0">
                    <a:latin typeface="Times New Roman" pitchFamily="18" charset="0"/>
                    <a:cs typeface="Times New Roman" pitchFamily="18" charset="0"/>
                  </a:rPr>
                  <a:t>chất</a:t>
                </a:r>
                <a:r>
                  <a:rPr lang="en-US" sz="36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 smtClean="0">
                    <a:latin typeface="Times New Roman" pitchFamily="18" charset="0"/>
                    <a:cs typeface="Times New Roman" pitchFamily="18" charset="0"/>
                  </a:rPr>
                  <a:t>rắn</a:t>
                </a:r>
                <a:r>
                  <a:rPr lang="en-US" sz="3600" dirty="0" smtClean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sz="3600">
                  <a:solidFill>
                    <a:srgbClr val="434343"/>
                  </a:solidFill>
                  <a:latin typeface="Times New Roman" pitchFamily="18" charset="0"/>
                  <a:ea typeface="Roboto"/>
                  <a:cs typeface="Times New Roman" pitchFamily="18" charset="0"/>
                  <a:sym typeface="Roboto"/>
                </a:endParaRPr>
              </a:p>
            </p:txBody>
          </p:sp>
          <p:sp>
            <p:nvSpPr>
              <p:cNvPr id="1378" name="Google Shape;1378;p43"/>
              <p:cNvSpPr txBox="1"/>
              <p:nvPr/>
            </p:nvSpPr>
            <p:spPr>
              <a:xfrm>
                <a:off x="4268413" y="2187900"/>
                <a:ext cx="473619" cy="369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vi-VN" sz="3600" b="1" dirty="0" smtClean="0">
                    <a:solidFill>
                      <a:srgbClr val="FFFFFF"/>
                    </a:solidFill>
                    <a:latin typeface="Times New Roman" pitchFamily="18" charset="0"/>
                    <a:ea typeface="Fira Sans Extra Condensed Medium"/>
                    <a:cs typeface="Times New Roman" pitchFamily="18" charset="0"/>
                    <a:sym typeface="Fira Sans Extra Condensed Medium"/>
                  </a:rPr>
                  <a:t>B</a:t>
                </a:r>
                <a:endParaRPr sz="36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1383" name="Google Shape;1383;p43"/>
          <p:cNvSpPr/>
          <p:nvPr/>
        </p:nvSpPr>
        <p:spPr>
          <a:xfrm>
            <a:off x="0" y="2057400"/>
            <a:ext cx="3276600" cy="2743200"/>
          </a:xfrm>
          <a:custGeom>
            <a:avLst/>
            <a:gdLst/>
            <a:ahLst/>
            <a:cxnLst/>
            <a:rect l="l" t="t" r="r" b="b"/>
            <a:pathLst>
              <a:path w="56425" h="56437" extrusionOk="0">
                <a:moveTo>
                  <a:pt x="28219" y="1"/>
                </a:moveTo>
                <a:cubicBezTo>
                  <a:pt x="12633" y="1"/>
                  <a:pt x="1" y="12633"/>
                  <a:pt x="1" y="28218"/>
                </a:cubicBezTo>
                <a:cubicBezTo>
                  <a:pt x="1" y="43804"/>
                  <a:pt x="12633" y="56436"/>
                  <a:pt x="28219" y="56436"/>
                </a:cubicBezTo>
                <a:cubicBezTo>
                  <a:pt x="43792" y="56436"/>
                  <a:pt x="56425" y="43804"/>
                  <a:pt x="56425" y="28218"/>
                </a:cubicBezTo>
                <a:cubicBezTo>
                  <a:pt x="56425" y="12633"/>
                  <a:pt x="43792" y="1"/>
                  <a:pt x="28219" y="1"/>
                </a:cubicBezTo>
                <a:close/>
              </a:path>
            </a:pathLst>
          </a:cu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spcFirstLastPara="1" wrap="square" lIns="91425" tIns="274300" rIns="91425" bIns="91425" anchor="ctr" anchorCtr="0">
            <a:noAutofit/>
          </a:bodyPr>
          <a:lstStyle/>
          <a:p>
            <a:pPr algn="ctr"/>
            <a:r>
              <a:rPr lang="vi-VN" sz="3600" dirty="0" smtClean="0">
                <a:latin typeface="+mj-lt"/>
              </a:rPr>
              <a:t>Câu 7 :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6096000" y="4953000"/>
            <a:ext cx="2819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chemeClr val="dk1"/>
              </a:buClr>
              <a:buSzPts val="1100"/>
            </a:pPr>
            <a:r>
              <a:rPr lang="vi-VN" sz="3600" dirty="0" smtClean="0">
                <a:solidFill>
                  <a:srgbClr val="FF0000"/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chân không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ea typeface="Roboto"/>
              <a:cs typeface="Times New Roman" pitchFamily="18" charset="0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Hình nền powerpoint đơn giản [TẢI MIỄN PHÍ]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0" name="AutoShape 4" descr="Hình nền powerpoint đơn giản [TẢI MIỄN PHÍ]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462" name="Picture 6" descr="Hình nền powerpoint đơn giản [TẢI MIỄN PHÍ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838200" y="1143000"/>
            <a:ext cx="73152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</a:rPr>
              <a:t>HƯỚNG DẪN VỀ NHÀ</a:t>
            </a:r>
            <a:endParaRPr lang="en-US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4400" y="2209800"/>
            <a:ext cx="7239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Ôn tập lại các kiến thức cơ bản đã học </a:t>
            </a:r>
            <a:endParaRPr lang="en-US" sz="3600" dirty="0"/>
          </a:p>
        </p:txBody>
      </p:sp>
      <p:sp>
        <p:nvSpPr>
          <p:cNvPr id="7" name="Rectangle 6"/>
          <p:cNvSpPr/>
          <p:nvPr/>
        </p:nvSpPr>
        <p:spPr>
          <a:xfrm>
            <a:off x="990600" y="2895600"/>
            <a:ext cx="81547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Xem trước bài 13: Độ to và độ cao của âm </a:t>
            </a:r>
            <a:endParaRPr lang="en-US" sz="3600" dirty="0"/>
          </a:p>
        </p:txBody>
      </p:sp>
      <p:sp>
        <p:nvSpPr>
          <p:cNvPr id="8" name="Rectangle 7"/>
          <p:cNvSpPr/>
          <p:nvPr/>
        </p:nvSpPr>
        <p:spPr>
          <a:xfrm>
            <a:off x="990600" y="3657600"/>
            <a:ext cx="46647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Làm bài tập trong SBT  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ình ảnh backgroud hoa đào nở cực kỳ đẹ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WordArt 10"/>
          <p:cNvSpPr>
            <a:spLocks noChangeArrowheads="1" noChangeShapeType="1" noTextEdit="1"/>
          </p:cNvSpPr>
          <p:nvPr/>
        </p:nvSpPr>
        <p:spPr bwMode="auto">
          <a:xfrm>
            <a:off x="685800" y="381000"/>
            <a:ext cx="78486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TimeH"/>
              </a:rPr>
              <a:t>xin cam ƠN CAC EM HOC SINH</a:t>
            </a:r>
            <a:endParaRPr lang="en-US" sz="3600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.VnTimeH"/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0" y="2895600"/>
            <a:ext cx="88392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6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vi-VN" altLang="en-US" sz="6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úc</a:t>
            </a:r>
            <a:r>
              <a:rPr lang="en-US" altLang="en-US" sz="6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vi-VN" altLang="en-US" sz="6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altLang="en-US" sz="6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60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b="1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lu</a:t>
            </a:r>
            <a:r>
              <a:rPr lang="vi-VN" altLang="en-US" sz="6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ô</a:t>
            </a:r>
            <a:r>
              <a:rPr lang="en-US" altLang="en-US" sz="6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altLang="en-US" sz="60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60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endParaRPr lang="en-US" altLang="en-US" sz="60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019800" y="4343400"/>
            <a:ext cx="3124200" cy="2514600"/>
            <a:chOff x="2592" y="1776"/>
            <a:chExt cx="3024" cy="2407"/>
          </a:xfrm>
        </p:grpSpPr>
        <p:pic>
          <p:nvPicPr>
            <p:cNvPr id="6" name="Picture 7" descr="hoc tro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1776"/>
              <a:ext cx="3024" cy="2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RDJ42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5" y="3559"/>
              <a:ext cx="1302" cy="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8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8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8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8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16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16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16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1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9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9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1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1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  <a:endParaRPr lang="en-US" u="sng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261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ình nền PowerPoint đơn giản với tông màu ấ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0"/>
            <a:ext cx="40703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I. Dao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sóng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33400"/>
            <a:ext cx="26468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1. Dao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06680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Dao động là chuyển động qua lại quanh một vị trí cân bằng </a:t>
            </a:r>
            <a:endParaRPr lang="en-US" sz="3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057400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Kẹp một đầu chiếc thước vào mặt bàn, dùng tay gảy đầu còn lại. Thấy thước chuyển động qua lại quanh một vị trí.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https://hoc24.vn/source/V%E1%BA%ADt%20l%C3%AD%209/L%E1%BB%9Bp7-C2/thanh%20kim%20lo%E1%BA%A1i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86200"/>
            <a:ext cx="9144000" cy="2971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ình nền PowerPoint nền xanh lung linh ánh sá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610600" y="7696200"/>
            <a:ext cx="6583680" cy="13925550"/>
          </a:xfrm>
          <a:prstGeom prst="rect">
            <a:avLst/>
          </a:prstGeom>
          <a:noFill/>
        </p:spPr>
      </p:pic>
      <p:pic>
        <p:nvPicPr>
          <p:cNvPr id="17412" name="Picture 4" descr="Hình nền PowerPoint với hình bông hoa đơn giản mà đẹ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Cloud 3"/>
          <p:cNvSpPr/>
          <p:nvPr/>
        </p:nvSpPr>
        <p:spPr>
          <a:xfrm>
            <a:off x="0" y="0"/>
            <a:ext cx="8991600" cy="13716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 smtClean="0"/>
              <a:t>.</a:t>
            </a:r>
            <a:r>
              <a:rPr lang="vi-VN" b="1" i="1" dirty="0" smtClean="0"/>
              <a:t>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37240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381000"/>
            <a:ext cx="605806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Khi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gảy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đàn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dây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đàn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dao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5" name="Picture 1" descr="Tìm thêm ví dụ về dao động (ảnh 2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8800" y="914400"/>
            <a:ext cx="4997027" cy="2743200"/>
          </a:xfrm>
          <a:prstGeom prst="rect">
            <a:avLst/>
          </a:prstGeom>
          <a:noFill/>
        </p:spPr>
      </p:pic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30163" y="13144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0" y="3657600"/>
            <a:ext cx="676339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Khi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gõ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trống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mặt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trống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dao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50" name="Picture 6" descr="https://hoc24.vn/source/KHTN%207-%20Quy%C3%AAn/Ch%C6%B0%C6%A1ng%20IV/drum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95600" y="4343400"/>
            <a:ext cx="3048000" cy="228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1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ình nền PowerPoint với những đám mây trắ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0"/>
            <a:ext cx="5638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lắc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lắc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6" name="Picture 6" descr="Trẻ bao nhiêu tuổi thì có thể dùng xích đu cho bé – Xích Đu Hà Nộ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71600"/>
            <a:ext cx="5562600" cy="2324101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533400" y="3733800"/>
            <a:ext cx="67249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- Dao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xích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4191000"/>
            <a:ext cx="17363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vi-VN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464820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óng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0" y="5257800"/>
            <a:ext cx="9144000" cy="1371600"/>
          </a:xfrm>
          <a:prstGeom prst="cloud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vi-VN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0" y="5288340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Ví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dụ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r>
              <a:rPr kumimoji="0" lang="vi-VN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Khi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cần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rung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dao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động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mặt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nước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cũng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dao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động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theo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Dao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động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này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được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lan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truyền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trên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mặt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nước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tạo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thành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sóng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9" name="Picture 9" descr="https://hoc24.vn/source/KHTN%207-%20Quy%C3%AAn/Ch%C6%B0%C6%A1ng%20IV/Antiqued-Chester-Wall-Clock-with-Pendulum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1200" y="1"/>
            <a:ext cx="3352800" cy="3581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51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hoc24.vn/source/KHTN%207-%20Quy%C3%AAn/Ch%C6%B0%C6%A1ng%20IV/29464375140_56b589553e_o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0"/>
            <a:ext cx="8686800" cy="37338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3886200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Thanh AB dao động kéo theo đâu kim S dao động, làm mặt nước dao động theo. Dao động này được lan truyền trên mặt nước toạ thành sóng nước hình tròn tâm S.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s://hoc24.vn/source/KHTN%207-%20Quy%C3%AAn/Ch%C6%B0%C6%A1ng%20IV/so%CC%81n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0"/>
            <a:ext cx="6324600" cy="32639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3276600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- Khi cho một đầu lò xo dao động thì dao động này cũng được dây lò xo truyền đi tạo thành sóng trên lò xo.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8" name="Picture 4" descr="https://hoc24.vn/source/KHTN%207-%20Quy%C3%AAn/Ch%C6%B0%C6%A1ng%20IV/8546d67f-f584-4d0a-b6ce-7b344ac00733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0" y="4543425"/>
            <a:ext cx="4648200" cy="2314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  <a:endParaRPr lang="en-US" u="sng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7603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</TotalTime>
  <Words>851</Words>
  <Application>Microsoft Office PowerPoint</Application>
  <PresentationFormat>On-screen Show (4:3)</PresentationFormat>
  <Paragraphs>115</Paragraphs>
  <Slides>25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.VnTimeH</vt:lpstr>
      <vt:lpstr>Arial</vt:lpstr>
      <vt:lpstr>Calibri</vt:lpstr>
      <vt:lpstr>Fira Sans Extra Condensed Medium</vt:lpstr>
      <vt:lpstr>Roboto</vt:lpstr>
      <vt:lpstr>Times New Roman</vt:lpstr>
      <vt:lpstr>Office Theme</vt:lpstr>
      <vt:lpstr>PowerPoint Presentation</vt:lpstr>
      <vt:lpstr>PowerPoint Presentation</vt:lpstr>
      <vt:lpstr>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TIẾT 2</vt:lpstr>
      <vt:lpstr>PowerPoint Presentation</vt:lpstr>
      <vt:lpstr>PowerPoint Presentation</vt:lpstr>
      <vt:lpstr>PowerPoint Presentation</vt:lpstr>
      <vt:lpstr>PowerPoint Presentation</vt:lpstr>
      <vt:lpstr>TIẾT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</cp:lastModifiedBy>
  <cp:revision>57</cp:revision>
  <dcterms:created xsi:type="dcterms:W3CDTF">2022-03-14T12:06:38Z</dcterms:created>
  <dcterms:modified xsi:type="dcterms:W3CDTF">2022-07-08T10:28:46Z</dcterms:modified>
</cp:coreProperties>
</file>