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63" r:id="rId2"/>
    <p:sldId id="290" r:id="rId3"/>
    <p:sldId id="287" r:id="rId4"/>
    <p:sldId id="288" r:id="rId5"/>
    <p:sldId id="281" r:id="rId6"/>
    <p:sldId id="291" r:id="rId7"/>
    <p:sldId id="293" r:id="rId8"/>
    <p:sldId id="294" r:id="rId9"/>
    <p:sldId id="296" r:id="rId10"/>
    <p:sldId id="292" r:id="rId11"/>
    <p:sldId id="275" r:id="rId12"/>
    <p:sldId id="259" r:id="rId13"/>
    <p:sldId id="297" r:id="rId14"/>
    <p:sldId id="289" r:id="rId15"/>
  </p:sldIdLst>
  <p:sldSz cx="18288000" cy="10287000"/>
  <p:notesSz cx="6858000" cy="9144000"/>
  <p:embeddedFontLst>
    <p:embeddedFont>
      <p:font typeface="#9Slide03 Arima Madurai Black" panose="020B0604020202020204" charset="0"/>
      <p:bold r:id="rId17"/>
    </p:embeddedFont>
    <p:embeddedFont>
      <p:font typeface="宋体" panose="02010600030101010101" pitchFamily="2" charset="-122"/>
      <p:regular r:id="rId18"/>
    </p:embeddedFont>
    <p:embeddedFont>
      <p:font typeface="#9Slide03 AllRoundGothic" panose="020B0604020202020204" charset="0"/>
      <p:regular r:id="rId19"/>
    </p:embeddedFont>
    <p:embeddedFont>
      <p:font typeface="#9Slide03 AmpleSoft Bold" panose="020B0604020202020204" charset="0"/>
      <p:regular r:id="rId20"/>
    </p:embeddedFont>
    <p:embeddedFont>
      <p:font typeface="#9Slide03 Arima Madurai Bold" panose="020B0604020202020204" charset="0"/>
      <p:bold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#9Slide03 Arima Madurai" panose="020B0604020202020204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6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0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0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1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59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1140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nhiên </a:t>
            </a:r>
            <a:r>
              <a:rPr lang="en-US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7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3415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kumimoji="0" lang="en-US" altLang="zh-CN" sz="7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endParaRPr kumimoji="0" lang="en-US" altLang="zh-CN" sz="7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7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667001" y="416128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lang="en-US" altLang="zh-CN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646FF-605A-70E6-C706-4ED89675D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052" y="2463472"/>
            <a:ext cx="7551273" cy="721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0EC2A-6C7F-FFB5-BC4F-C9F82DF6F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3199" y="2628900"/>
            <a:ext cx="7551273" cy="70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62" y="1133891"/>
            <a:ext cx="1770462" cy="6600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12" y="256799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15" name="Oval 6"/>
          <p:cNvSpPr>
            <a:spLocks noChangeArrowheads="1"/>
          </p:cNvSpPr>
          <p:nvPr/>
        </p:nvSpPr>
        <p:spPr bwMode="auto">
          <a:xfrm flipH="1">
            <a:off x="2393669" y="3062536"/>
            <a:ext cx="6384018" cy="6381638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4633692" y="3323947"/>
            <a:ext cx="940334" cy="1531168"/>
          </a:xfrm>
          <a:prstGeom prst="line">
            <a:avLst/>
          </a:prstGeom>
          <a:noFill/>
          <a:ln w="3810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5125926" y="6044017"/>
            <a:ext cx="2185149" cy="312889"/>
          </a:xfrm>
          <a:prstGeom prst="line">
            <a:avLst/>
          </a:prstGeom>
          <a:noFill/>
          <a:ln w="5080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H="1">
            <a:off x="4994526" y="4251438"/>
            <a:ext cx="2094551" cy="1344700"/>
          </a:xfrm>
          <a:prstGeom prst="line">
            <a:avLst/>
          </a:prstGeom>
          <a:noFill/>
          <a:ln w="444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 flipH="1">
            <a:off x="5574026" y="2238680"/>
            <a:ext cx="1186891" cy="1121793"/>
          </a:xfrm>
          <a:prstGeom prst="ellipse">
            <a:avLst/>
          </a:prstGeom>
          <a:solidFill>
            <a:srgbClr val="FC68E7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1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 flipH="1">
            <a:off x="7311075" y="3385141"/>
            <a:ext cx="1234481" cy="11937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2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 flipH="1">
            <a:off x="7587947" y="5075293"/>
            <a:ext cx="1335212" cy="12816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3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 flipH="1">
            <a:off x="679910" y="3910243"/>
            <a:ext cx="4169144" cy="3963126"/>
          </a:xfrm>
          <a:prstGeom prst="ellipse">
            <a:avLst/>
          </a:prstGeom>
          <a:solidFill>
            <a:srgbClr val="2A3D52">
              <a:alpha val="30000"/>
            </a:srgbClr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 flipH="1">
            <a:off x="1002388" y="4251437"/>
            <a:ext cx="3631304" cy="34436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endParaRPr lang="en-US" altLang="en-US" sz="48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  <a:p>
            <a:pPr algn="ctr" defTabSz="1371600"/>
            <a:r>
              <a:rPr lang="en-US" altLang="en-US" sz="4800" b="1" dirty="0" err="1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Vai</a:t>
            </a:r>
            <a:r>
              <a:rPr lang="en-US" altLang="en-US" sz="4800" b="1" dirty="0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trò</a:t>
            </a:r>
            <a:endParaRPr lang="vi-VN" altLang="en-US" sz="48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 flipH="1">
            <a:off x="7311074" y="6794836"/>
            <a:ext cx="1234481" cy="11937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4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H="1" flipV="1">
            <a:off x="5119916" y="6999502"/>
            <a:ext cx="2045686" cy="312888"/>
          </a:xfrm>
          <a:prstGeom prst="line">
            <a:avLst/>
          </a:prstGeom>
          <a:noFill/>
          <a:ln w="41275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TextBox 19"/>
          <p:cNvSpPr txBox="1"/>
          <p:nvPr/>
        </p:nvSpPr>
        <p:spPr>
          <a:xfrm>
            <a:off x="8826126" y="3589578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Sinh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trưởng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3AA2E52B-3A94-4EAE-AC68-950BD1EB19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9910" y="3078279"/>
            <a:ext cx="1371600" cy="1371600"/>
          </a:xfrm>
          <a:prstGeom prst="rect">
            <a:avLst/>
          </a:prstGeom>
        </p:spPr>
      </p:pic>
      <p:sp>
        <p:nvSpPr>
          <p:cNvPr id="28" name="文本框 13">
            <a:extLst>
              <a:ext uri="{FF2B5EF4-FFF2-40B4-BE49-F238E27FC236}">
                <a16:creationId xmlns:a16="http://schemas.microsoft.com/office/drawing/2014/main" id="{90B9E2EE-66B4-095A-6F51-A302A36228CD}"/>
              </a:ext>
            </a:extLst>
          </p:cNvPr>
          <p:cNvSpPr txBox="1"/>
          <p:nvPr/>
        </p:nvSpPr>
        <p:spPr>
          <a:xfrm>
            <a:off x="3855094" y="394629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lang="en-US" altLang="zh-CN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0D97E23F-3529-49F8-8141-3CCCB3DCF156}"/>
              </a:ext>
            </a:extLst>
          </p:cNvPr>
          <p:cNvSpPr txBox="1"/>
          <p:nvPr/>
        </p:nvSpPr>
        <p:spPr>
          <a:xfrm>
            <a:off x="7450031" y="2525707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Tồn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tại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3AF17459-783A-189D-8A8B-CE6F098D404B}"/>
              </a:ext>
            </a:extLst>
          </p:cNvPr>
          <p:cNvSpPr txBox="1"/>
          <p:nvPr/>
        </p:nvSpPr>
        <p:spPr>
          <a:xfrm>
            <a:off x="9017345" y="5256091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Phát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triển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F2553AB1-2CB5-E672-BDED-BFCE8C65A180}"/>
              </a:ext>
            </a:extLst>
          </p:cNvPr>
          <p:cNvSpPr txBox="1"/>
          <p:nvPr/>
        </p:nvSpPr>
        <p:spPr>
          <a:xfrm>
            <a:off x="8826126" y="6922604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Sinh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sản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9" name="Oval 10">
            <a:extLst>
              <a:ext uri="{FF2B5EF4-FFF2-40B4-BE49-F238E27FC236}">
                <a16:creationId xmlns:a16="http://schemas.microsoft.com/office/drawing/2014/main" id="{3A9778A5-76FE-2608-A44F-D8E3A07A5A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14087" y="8371638"/>
            <a:ext cx="1186891" cy="1121793"/>
          </a:xfrm>
          <a:prstGeom prst="ellipse">
            <a:avLst/>
          </a:prstGeom>
          <a:solidFill>
            <a:srgbClr val="FC68E7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1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17FA59ED-CFC7-CBFC-C59F-2AF4C38B95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83972" y="7543951"/>
            <a:ext cx="1929121" cy="1279158"/>
          </a:xfrm>
          <a:prstGeom prst="line">
            <a:avLst/>
          </a:prstGeom>
          <a:noFill/>
          <a:ln w="41275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519B6959-2DB7-7F20-DA7D-9506B75780D9}"/>
              </a:ext>
            </a:extLst>
          </p:cNvPr>
          <p:cNvSpPr txBox="1"/>
          <p:nvPr/>
        </p:nvSpPr>
        <p:spPr>
          <a:xfrm>
            <a:off x="8347781" y="8590768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Cảm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ứng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và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vận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động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34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9" grpId="0" animBg="1"/>
      <p:bldP spid="35" grpId="0"/>
      <p:bldP spid="30" grpId="0"/>
      <p:bldP spid="32" grpId="0"/>
      <p:bldP spid="33" grpId="0"/>
      <p:bldP spid="39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667001" y="416128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kumimoji="0" lang="en-US" altLang="zh-CN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86" y="2933700"/>
            <a:ext cx="12637448" cy="6038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81BEF0-A39B-B938-7EB7-147B354D6282}"/>
              </a:ext>
            </a:extLst>
          </p:cNvPr>
          <p:cNvSpPr txBox="1"/>
          <p:nvPr/>
        </p:nvSpPr>
        <p:spPr>
          <a:xfrm>
            <a:off x="5716449" y="3373067"/>
            <a:ext cx="10287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?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Vì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sao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vận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hay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mạnh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thời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gian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dài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thương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nóng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lên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nhịp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thở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tang,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mồ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hôi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toát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ra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nhiều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nanh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đói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nhanh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33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9">
            <a:extLst>
              <a:ext uri="{FF2B5EF4-FFF2-40B4-BE49-F238E27FC236}">
                <a16:creationId xmlns:a16="http://schemas.microsoft.com/office/drawing/2014/main" id="{DD65A097-B916-43C3-A62A-74BEA8CA9281}"/>
              </a:ext>
            </a:extLst>
          </p:cNvPr>
          <p:cNvSpPr txBox="1"/>
          <p:nvPr/>
        </p:nvSpPr>
        <p:spPr>
          <a:xfrm>
            <a:off x="256537" y="8367758"/>
            <a:ext cx="15818072" cy="13388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1371600"/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Em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hãy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nêu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các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biện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pháp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giúp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cho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quá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trình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trao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đổi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chất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và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chuyển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hóa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năng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lượng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diễn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ra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được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hiệu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quả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F36E61-6201-4898-B9CC-FED78AFF4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705" y="8464681"/>
            <a:ext cx="2413760" cy="1627823"/>
          </a:xfrm>
          <a:prstGeom prst="rect">
            <a:avLst/>
          </a:prstGeom>
        </p:spPr>
      </p:pic>
      <p:pic>
        <p:nvPicPr>
          <p:cNvPr id="3076" name="Picture 4" descr="Tập thể dục có tác dụng gì? Nên tập thể dục lúc nào? - Toshiko">
            <a:extLst>
              <a:ext uri="{FF2B5EF4-FFF2-40B4-BE49-F238E27FC236}">
                <a16:creationId xmlns:a16="http://schemas.microsoft.com/office/drawing/2014/main" id="{205BD58A-092E-7FA3-E29A-D128BBFE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0414"/>
            <a:ext cx="6407036" cy="35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ế độ ăn uống lành mạnh là gì và làm cách nào để bắt đầu? - Thermomix  Vietnam">
            <a:extLst>
              <a:ext uri="{FF2B5EF4-FFF2-40B4-BE49-F238E27FC236}">
                <a16:creationId xmlns:a16="http://schemas.microsoft.com/office/drawing/2014/main" id="{8F21599F-857F-B6F9-0C72-3AEF5D03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62100"/>
            <a:ext cx="5791200" cy="38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 Cách Ngủ Ngon - Chìm Sâu Vào Giấc Ngủ Mỗi Đêm">
            <a:extLst>
              <a:ext uri="{FF2B5EF4-FFF2-40B4-BE49-F238E27FC236}">
                <a16:creationId xmlns:a16="http://schemas.microsoft.com/office/drawing/2014/main" id="{7C0061C8-2282-B1D6-EA50-56090D42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944" y="3810718"/>
            <a:ext cx="5949605" cy="33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B721CBAD-EA8D-CC73-0CE6-8A31C2F7EFC5}"/>
              </a:ext>
            </a:extLst>
          </p:cNvPr>
          <p:cNvSpPr txBox="1"/>
          <p:nvPr/>
        </p:nvSpPr>
        <p:spPr>
          <a:xfrm>
            <a:off x="719531" y="4233176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Vận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động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thường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xuyên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EE4630E0-D587-CFDB-2644-8440F57C5D0C}"/>
              </a:ext>
            </a:extLst>
          </p:cNvPr>
          <p:cNvSpPr txBox="1"/>
          <p:nvPr/>
        </p:nvSpPr>
        <p:spPr>
          <a:xfrm>
            <a:off x="5741657" y="5504696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Ăn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uống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hợp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lí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, khoa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học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C9C5C321-34DE-A7FB-FD77-ED931B95513B}"/>
              </a:ext>
            </a:extLst>
          </p:cNvPr>
          <p:cNvSpPr txBox="1"/>
          <p:nvPr/>
        </p:nvSpPr>
        <p:spPr>
          <a:xfrm>
            <a:off x="11277600" y="7314923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Ngủ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đủ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giấc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đúng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giờ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96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ổ mồ hôi nhiều hay ít khi tập thể dục có lợi và hại như thế nào?">
            <a:extLst>
              <a:ext uri="{FF2B5EF4-FFF2-40B4-BE49-F238E27FC236}">
                <a16:creationId xmlns:a16="http://schemas.microsoft.com/office/drawing/2014/main" id="{638818E0-22BA-47BC-9BDE-3FA07A10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800"/>
            <a:ext cx="479249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ổ mồ hôi khi vận động nhiều, nên bổ sung thức uống nào để cơ thể bền bỉ">
            <a:extLst>
              <a:ext uri="{FF2B5EF4-FFF2-40B4-BE49-F238E27FC236}">
                <a16:creationId xmlns:a16="http://schemas.microsoft.com/office/drawing/2014/main" id="{E15DFBA0-5890-78B5-CD10-4D4E709C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40" y="5829300"/>
            <a:ext cx="5784860" cy="43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ư Vấn: Chạy Bộ Để Tăng Cường Thể Lực">
            <a:extLst>
              <a:ext uri="{FF2B5EF4-FFF2-40B4-BE49-F238E27FC236}">
                <a16:creationId xmlns:a16="http://schemas.microsoft.com/office/drawing/2014/main" id="{9681E545-35BA-4AB4-6057-17A1BD1D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099"/>
            <a:ext cx="7391400" cy="95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F2986C-DE19-43ED-B1E0-984EBD6EE3E2}"/>
              </a:ext>
            </a:extLst>
          </p:cNvPr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Ch</a:t>
            </a:r>
            <a:r>
              <a:rPr lang="vi-VN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ủ đề 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VI</a:t>
            </a:r>
            <a:r>
              <a:rPr lang="vi-VN" alt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: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Trao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đổi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chất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và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chuyển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hóa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  <a:p>
            <a:pPr algn="ctr" defTabSz="1371600"/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năng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lượng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ở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sinh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vật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</p:txBody>
      </p:sp>
      <p:pic>
        <p:nvPicPr>
          <p:cNvPr id="8" name="Content Placeholder 15" descr="co-nen-du-hoc-singapore-nganh-cong-nghe-sinh-hoc-2">
            <a:extLst>
              <a:ext uri="{FF2B5EF4-FFF2-40B4-BE49-F238E27FC236}">
                <a16:creationId xmlns:a16="http://schemas.microsoft.com/office/drawing/2014/main" id="{731E4239-659E-4DA3-AB0B-F4F7B31D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722616"/>
            <a:ext cx="5461952" cy="3215558"/>
          </a:xfrm>
          <a:prstGeom prst="rect">
            <a:avLst/>
          </a:prstGeom>
        </p:spPr>
      </p:pic>
      <p:sp>
        <p:nvSpPr>
          <p:cNvPr id="9" name="Google Shape;5915;p37">
            <a:extLst>
              <a:ext uri="{FF2B5EF4-FFF2-40B4-BE49-F238E27FC236}">
                <a16:creationId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21</a:t>
            </a:r>
            <a:r>
              <a:rPr lang="vi-VN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 </a:t>
            </a:r>
            <a:r>
              <a:rPr lang="en-US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 NIỆM TRAO ĐỔI CHẤT</a:t>
            </a:r>
          </a:p>
          <a:p>
            <a:pPr algn="ctr" defTabSz="1371600">
              <a:lnSpc>
                <a:spcPct val="100000"/>
              </a:lnSpc>
            </a:pPr>
            <a:r>
              <a:rPr lang="en-US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 CHUYỂN HÓA NĂNG LƯỢNG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72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3415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endParaRPr lang="en-US" altLang="zh-CN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16" y="479696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12" y="223115"/>
            <a:ext cx="1053146" cy="1658430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3C85B1-6854-4DCE-B430-52188849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2473"/>
              </p:ext>
            </p:extLst>
          </p:nvPr>
        </p:nvGraphicFramePr>
        <p:xfrm>
          <a:off x="1479804" y="1499838"/>
          <a:ext cx="13716001" cy="7564436"/>
        </p:xfrm>
        <a:graphic>
          <a:graphicData uri="http://schemas.openxmlformats.org/drawingml/2006/table">
            <a:tbl>
              <a:tblPr firstRow="1" bandRow="1"/>
              <a:tblGrid>
                <a:gridCol w="419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3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Điều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kiện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để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thực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được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hoạt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động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  <a:sym typeface="+mn-ea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Hoạt động trong cuộc sống</a:t>
                      </a: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thải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ra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môi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trường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dục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80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Xem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tivi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文本框 13">
            <a:extLst>
              <a:ext uri="{FF2B5EF4-FFF2-40B4-BE49-F238E27FC236}">
                <a16:creationId xmlns:a16="http://schemas.microsoft.com/office/drawing/2014/main" id="{9F1E0BDF-C3A3-46CD-BE8A-5BF3D1A0DE86}"/>
              </a:ext>
            </a:extLst>
          </p:cNvPr>
          <p:cNvSpPr txBox="1"/>
          <p:nvPr/>
        </p:nvSpPr>
        <p:spPr>
          <a:xfrm>
            <a:off x="2482259" y="352423"/>
            <a:ext cx="14087511" cy="1708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endParaRPr lang="zh-CN" altLang="en-US" sz="6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052" name="Picture 4" descr="Tập thể dục vào sáng sớm hay chiều muộn sẽ tốt cho sức khoẻ hơn? Câu">
            <a:extLst>
              <a:ext uri="{FF2B5EF4-FFF2-40B4-BE49-F238E27FC236}">
                <a16:creationId xmlns:a16="http://schemas.microsoft.com/office/drawing/2014/main" id="{6F7FDA5E-B439-04C7-45D7-A6756E49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33" y="2655667"/>
            <a:ext cx="2734741" cy="170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ó khăn hàng đầu khi làm việc tại nhà và cách khắc phục - JobsGO Blog">
            <a:extLst>
              <a:ext uri="{FF2B5EF4-FFF2-40B4-BE49-F238E27FC236}">
                <a16:creationId xmlns:a16="http://schemas.microsoft.com/office/drawing/2014/main" id="{9D740BD0-C3F7-597E-1FA5-F061DA6D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4" y="4705350"/>
            <a:ext cx="27347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E1818-5061-C83A-EDF4-649C0A4AADC1}"/>
              </a:ext>
            </a:extLst>
          </p:cNvPr>
          <p:cNvSpPr txBox="1"/>
          <p:nvPr/>
        </p:nvSpPr>
        <p:spPr>
          <a:xfrm>
            <a:off x="2185733" y="7874662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Nước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uống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614C58-6689-5582-4341-0503597D37CF}"/>
              </a:ext>
            </a:extLst>
          </p:cNvPr>
          <p:cNvSpPr txBox="1"/>
          <p:nvPr/>
        </p:nvSpPr>
        <p:spPr>
          <a:xfrm>
            <a:off x="2259281" y="558559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Thức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ăn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62AE4F-ED14-17E2-F61A-04BED3BD2E87}"/>
              </a:ext>
            </a:extLst>
          </p:cNvPr>
          <p:cNvSpPr txBox="1"/>
          <p:nvPr/>
        </p:nvSpPr>
        <p:spPr>
          <a:xfrm>
            <a:off x="2411681" y="389103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oxygen</a:t>
            </a:r>
          </a:p>
        </p:txBody>
      </p:sp>
      <p:pic>
        <p:nvPicPr>
          <p:cNvPr id="2056" name="Picture 8" descr="Cách tính khoảng cách xem tivi an toàn và mẹo xem tivi đúng cách">
            <a:extLst>
              <a:ext uri="{FF2B5EF4-FFF2-40B4-BE49-F238E27FC236}">
                <a16:creationId xmlns:a16="http://schemas.microsoft.com/office/drawing/2014/main" id="{DE4124BF-F38B-C342-4DDF-268CEBC5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74" y="6749475"/>
            <a:ext cx="361950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ED34BF-965E-C582-E99A-180FA79CA14A}"/>
              </a:ext>
            </a:extLst>
          </p:cNvPr>
          <p:cNvSpPr txBox="1"/>
          <p:nvPr/>
        </p:nvSpPr>
        <p:spPr>
          <a:xfrm>
            <a:off x="12490048" y="7146463"/>
            <a:ext cx="2565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Mồ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hôi</a:t>
            </a:r>
            <a:r>
              <a:rPr lang="en-US" sz="4000" dirty="0">
                <a:solidFill>
                  <a:srgbClr val="002060"/>
                </a:solidFill>
              </a:rPr>
              <a:t>( </a:t>
            </a:r>
            <a:r>
              <a:rPr lang="en-US" sz="4000" dirty="0" err="1">
                <a:solidFill>
                  <a:srgbClr val="002060"/>
                </a:solidFill>
              </a:rPr>
              <a:t>nước</a:t>
            </a:r>
            <a:r>
              <a:rPr lang="en-US" sz="40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6E0A9-EE4C-EBA7-20BA-7106C36BA6CF}"/>
              </a:ext>
            </a:extLst>
          </p:cNvPr>
          <p:cNvSpPr txBox="1"/>
          <p:nvPr/>
        </p:nvSpPr>
        <p:spPr>
          <a:xfrm>
            <a:off x="12248841" y="2679176"/>
            <a:ext cx="324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Cabon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hydrat</a:t>
            </a:r>
            <a:r>
              <a:rPr lang="en-US" sz="4000" dirty="0">
                <a:solidFill>
                  <a:srgbClr val="002060"/>
                </a:solidFill>
              </a:rPr>
              <a:t> (CO2)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5F39C-D14E-4104-0897-0FD928E14F86}"/>
              </a:ext>
            </a:extLst>
          </p:cNvPr>
          <p:cNvSpPr txBox="1"/>
          <p:nvPr/>
        </p:nvSpPr>
        <p:spPr>
          <a:xfrm>
            <a:off x="12590019" y="5047040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Phân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7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1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6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F1D0D565-1AFB-40EA-3DD4-2D42AC683BEB}"/>
              </a:ext>
            </a:extLst>
          </p:cNvPr>
          <p:cNvSpPr txBox="1"/>
          <p:nvPr/>
        </p:nvSpPr>
        <p:spPr>
          <a:xfrm>
            <a:off x="2590800" y="3144214"/>
            <a:ext cx="140091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/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Trao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quá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trình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lấy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môi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trường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biến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thành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cần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thiết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tạo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cung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cấp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sống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đồng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thời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trả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môi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trường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thải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llRoundGothic" panose="020B0703020202020104" pitchFamily="34" charset="0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52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16" y="479696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12" y="223115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884" y="8436866"/>
            <a:ext cx="1013702" cy="1594862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3C85B1-6854-4DCE-B430-52188849396F}"/>
              </a:ext>
            </a:extLst>
          </p:cNvPr>
          <p:cNvGraphicFramePr>
            <a:graphicFrameLocks noGrp="1"/>
          </p:cNvGraphicFramePr>
          <p:nvPr/>
        </p:nvGraphicFramePr>
        <p:xfrm>
          <a:off x="1479804" y="1499838"/>
          <a:ext cx="13716001" cy="7564436"/>
        </p:xfrm>
        <a:graphic>
          <a:graphicData uri="http://schemas.openxmlformats.org/drawingml/2006/table">
            <a:tbl>
              <a:tblPr firstRow="1" bandRow="1"/>
              <a:tblGrid>
                <a:gridCol w="419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3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Điều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kiện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để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thực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được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hoạt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động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  <a:sym typeface="+mn-ea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Hoạt động trong cuộc sống</a:t>
                      </a: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thải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ra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môi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trường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dục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80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Xem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tivi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文本框 13">
            <a:extLst>
              <a:ext uri="{FF2B5EF4-FFF2-40B4-BE49-F238E27FC236}">
                <a16:creationId xmlns:a16="http://schemas.microsoft.com/office/drawing/2014/main" id="{9F1E0BDF-C3A3-46CD-BE8A-5BF3D1A0DE86}"/>
              </a:ext>
            </a:extLst>
          </p:cNvPr>
          <p:cNvSpPr txBox="1"/>
          <p:nvPr/>
        </p:nvSpPr>
        <p:spPr>
          <a:xfrm>
            <a:off x="2482259" y="352423"/>
            <a:ext cx="14087511" cy="1708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chấtvà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052" name="Picture 4" descr="Tập thể dục vào sáng sớm hay chiều muộn sẽ tốt cho sức khoẻ hơn? Câu">
            <a:extLst>
              <a:ext uri="{FF2B5EF4-FFF2-40B4-BE49-F238E27FC236}">
                <a16:creationId xmlns:a16="http://schemas.microsoft.com/office/drawing/2014/main" id="{6F7FDA5E-B439-04C7-45D7-A6756E49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33" y="2655667"/>
            <a:ext cx="2734741" cy="170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ó khăn hàng đầu khi làm việc tại nhà và cách khắc phục - JobsGO Blog">
            <a:extLst>
              <a:ext uri="{FF2B5EF4-FFF2-40B4-BE49-F238E27FC236}">
                <a16:creationId xmlns:a16="http://schemas.microsoft.com/office/drawing/2014/main" id="{9D740BD0-C3F7-597E-1FA5-F061DA6D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4" y="4705350"/>
            <a:ext cx="27347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E1818-5061-C83A-EDF4-649C0A4AADC1}"/>
              </a:ext>
            </a:extLst>
          </p:cNvPr>
          <p:cNvSpPr txBox="1"/>
          <p:nvPr/>
        </p:nvSpPr>
        <p:spPr>
          <a:xfrm>
            <a:off x="2185733" y="7874662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614C58-6689-5582-4341-0503597D37CF}"/>
              </a:ext>
            </a:extLst>
          </p:cNvPr>
          <p:cNvSpPr txBox="1"/>
          <p:nvPr/>
        </p:nvSpPr>
        <p:spPr>
          <a:xfrm>
            <a:off x="2259281" y="558559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62AE4F-ED14-17E2-F61A-04BED3BD2E87}"/>
              </a:ext>
            </a:extLst>
          </p:cNvPr>
          <p:cNvSpPr txBox="1"/>
          <p:nvPr/>
        </p:nvSpPr>
        <p:spPr>
          <a:xfrm>
            <a:off x="2411681" y="389103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oxygen</a:t>
            </a:r>
          </a:p>
        </p:txBody>
      </p:sp>
      <p:pic>
        <p:nvPicPr>
          <p:cNvPr id="2056" name="Picture 8" descr="Cách tính khoảng cách xem tivi an toàn và mẹo xem tivi đúng cách">
            <a:extLst>
              <a:ext uri="{FF2B5EF4-FFF2-40B4-BE49-F238E27FC236}">
                <a16:creationId xmlns:a16="http://schemas.microsoft.com/office/drawing/2014/main" id="{DE4124BF-F38B-C342-4DDF-268CEBC5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74" y="6749475"/>
            <a:ext cx="361950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ED34BF-965E-C582-E99A-180FA79CA14A}"/>
              </a:ext>
            </a:extLst>
          </p:cNvPr>
          <p:cNvSpPr txBox="1"/>
          <p:nvPr/>
        </p:nvSpPr>
        <p:spPr>
          <a:xfrm>
            <a:off x="12420600" y="3711692"/>
            <a:ext cx="2565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6E0A9-EE4C-EBA7-20BA-7106C36BA6CF}"/>
              </a:ext>
            </a:extLst>
          </p:cNvPr>
          <p:cNvSpPr txBox="1"/>
          <p:nvPr/>
        </p:nvSpPr>
        <p:spPr>
          <a:xfrm>
            <a:off x="12171678" y="5281802"/>
            <a:ext cx="324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hydrat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5F39C-D14E-4104-0897-0FD928E14F86}"/>
              </a:ext>
            </a:extLst>
          </p:cNvPr>
          <p:cNvSpPr txBox="1"/>
          <p:nvPr/>
        </p:nvSpPr>
        <p:spPr>
          <a:xfrm>
            <a:off x="13057616" y="8082923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8E62E9-4BC8-A64F-3976-E98A73D689A9}"/>
              </a:ext>
            </a:extLst>
          </p:cNvPr>
          <p:cNvSpPr txBox="1"/>
          <p:nvPr/>
        </p:nvSpPr>
        <p:spPr>
          <a:xfrm>
            <a:off x="1026818" y="9234297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F2D39F-96FD-AE4D-7922-3B8A0E420520}"/>
              </a:ext>
            </a:extLst>
          </p:cNvPr>
          <p:cNvCxnSpPr/>
          <p:nvPr/>
        </p:nvCxnSpPr>
        <p:spPr>
          <a:xfrm>
            <a:off x="5638800" y="9768618"/>
            <a:ext cx="685800" cy="0"/>
          </a:xfrm>
          <a:prstGeom prst="straightConnector1">
            <a:avLst/>
          </a:prstGeom>
          <a:ln w="825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F230FA7-0543-26A7-18F1-EECB4ADACB10}"/>
              </a:ext>
            </a:extLst>
          </p:cNvPr>
          <p:cNvSpPr txBox="1"/>
          <p:nvPr/>
        </p:nvSpPr>
        <p:spPr>
          <a:xfrm>
            <a:off x="6528227" y="9224550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97B586-6412-96C6-60BC-711540052FCE}"/>
              </a:ext>
            </a:extLst>
          </p:cNvPr>
          <p:cNvSpPr txBox="1"/>
          <p:nvPr/>
        </p:nvSpPr>
        <p:spPr>
          <a:xfrm>
            <a:off x="11905909" y="9234297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38DB61-86AC-8C17-1F97-2B7A5E7BA5A4}"/>
              </a:ext>
            </a:extLst>
          </p:cNvPr>
          <p:cNvCxnSpPr/>
          <p:nvPr/>
        </p:nvCxnSpPr>
        <p:spPr>
          <a:xfrm>
            <a:off x="11216774" y="9768618"/>
            <a:ext cx="685800" cy="0"/>
          </a:xfrm>
          <a:prstGeom prst="straightConnector1">
            <a:avLst/>
          </a:prstGeom>
          <a:ln w="825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9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1" grpId="0"/>
      <p:bldP spid="40" grpId="0"/>
      <p:bldP spid="42" grpId="0"/>
      <p:bldP spid="43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F1D0D565-1AFB-40EA-3DD4-2D42AC683BEB}"/>
              </a:ext>
            </a:extLst>
          </p:cNvPr>
          <p:cNvSpPr txBox="1"/>
          <p:nvPr/>
        </p:nvSpPr>
        <p:spPr>
          <a:xfrm>
            <a:off x="2590800" y="3144214"/>
            <a:ext cx="14009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-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Chuyển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hóa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sự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biến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dạng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này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sang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dạng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khác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31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455</Words>
  <Application>Microsoft Office PowerPoint</Application>
  <PresentationFormat>Custom</PresentationFormat>
  <Paragraphs>104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#9Slide03 Arima Madurai Black</vt:lpstr>
      <vt:lpstr>宋体</vt:lpstr>
      <vt:lpstr>#9Slide03 AllRoundGothic</vt:lpstr>
      <vt:lpstr>Slogan</vt:lpstr>
      <vt:lpstr>#9Slide03 AmpleSoft Bold</vt:lpstr>
      <vt:lpstr>#9Slide03 Arima Madurai Bold</vt:lpstr>
      <vt:lpstr>微软雅黑</vt:lpstr>
      <vt:lpstr>#9Slide03 Arima Madurai</vt:lpstr>
      <vt:lpstr>Calibri Light</vt:lpstr>
      <vt:lpstr>Calibri</vt:lpstr>
      <vt:lpstr>幼圆</vt:lpstr>
      <vt:lpstr>Arial</vt:lpstr>
      <vt:lpstr>等线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18</cp:revision>
  <dcterms:created xsi:type="dcterms:W3CDTF">2006-08-16T00:00:00Z</dcterms:created>
  <dcterms:modified xsi:type="dcterms:W3CDTF">2024-01-26T15:23:57Z</dcterms:modified>
  <dc:identifier>DAE65lQ4ekI</dc:identifier>
</cp:coreProperties>
</file>