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92" r:id="rId4"/>
    <p:sldId id="260" r:id="rId5"/>
    <p:sldId id="261" r:id="rId6"/>
    <p:sldId id="262" r:id="rId7"/>
    <p:sldId id="294" r:id="rId8"/>
    <p:sldId id="263" r:id="rId9"/>
    <p:sldId id="264" r:id="rId10"/>
    <p:sldId id="296" r:id="rId11"/>
    <p:sldId id="265" r:id="rId12"/>
    <p:sldId id="267" r:id="rId13"/>
    <p:sldId id="269" r:id="rId14"/>
    <p:sldId id="270" r:id="rId15"/>
    <p:sldId id="271" r:id="rId16"/>
    <p:sldId id="293" r:id="rId17"/>
    <p:sldId id="272" r:id="rId18"/>
    <p:sldId id="274" r:id="rId19"/>
    <p:sldId id="277" r:id="rId20"/>
  </p:sldIdLst>
  <p:sldSz cx="18288000" cy="10287000"/>
  <p:notesSz cx="6858000" cy="9144000"/>
  <p:embeddedFontLst>
    <p:embeddedFont>
      <p:font typeface="Arimo Bold" panose="020B0604020202020204" charset="0"/>
      <p:regular r:id="rId21"/>
      <p:bold r:id="rId22"/>
    </p:embeddedFont>
    <p:embeddedFont>
      <p:font typeface="Asap" panose="020B0604020202020204" charset="0"/>
      <p:regular r:id="rId23"/>
    </p:embeddedFont>
    <p:embeddedFont>
      <p:font typeface="Cabin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uli Semi-Bold" panose="020B0604020202020204" charset="0"/>
      <p:regular r:id="rId29"/>
      <p:bold r:id="rId30"/>
    </p:embeddedFont>
    <p:embeddedFont>
      <p:font typeface="Rokkitt" panose="020B0604020202020204" charset="0"/>
      <p:regular r:id="rId31"/>
    </p:embeddedFont>
    <p:embeddedFont>
      <p:font typeface="Rokkitt Bold" panose="020B0604020202020204" charset="0"/>
      <p:regular r:id="rId32"/>
      <p:bold r:id="rId33"/>
    </p:embeddedFont>
    <p:embeddedFont>
      <p:font typeface="Saira ExtraCondensed Bold" panose="020B0604020202020204" charset="0"/>
      <p:regular r:id="rId34"/>
      <p:bold r:id="rId35"/>
    </p:embeddedFont>
    <p:embeddedFont>
      <p:font typeface="Times New Roman Bold" panose="02020803070505020304" pitchFamily="18" charset="0"/>
      <p:regular r:id="rId36"/>
      <p:bold r:id="rId37"/>
    </p:embeddedFont>
    <p:embeddedFont>
      <p:font typeface="Vollkorn" panose="020B0604020202020204" charset="0"/>
      <p:regular r:id="rId38"/>
    </p:embeddedFont>
    <p:embeddedFont>
      <p:font typeface="Vollkorn Bold" panose="020B060402020202020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33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8599" y="265376"/>
            <a:ext cx="13121207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600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PHÒNG GIÁO DỤC VÀ ĐÀO TẠO HUYỆN THUỶ NGUYÊN</a:t>
            </a:r>
          </a:p>
        </p:txBody>
      </p:sp>
      <p:sp>
        <p:nvSpPr>
          <p:cNvPr id="3" name="AutoShape 3"/>
          <p:cNvSpPr/>
          <p:nvPr/>
        </p:nvSpPr>
        <p:spPr>
          <a:xfrm>
            <a:off x="-670558" y="8093266"/>
            <a:ext cx="19629115" cy="0"/>
          </a:xfrm>
          <a:prstGeom prst="line">
            <a:avLst/>
          </a:prstGeom>
          <a:ln w="19050" cap="flat">
            <a:solidFill>
              <a:srgbClr val="A6CD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8112316"/>
            <a:ext cx="18288000" cy="217468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858000" y="687086"/>
            <a:ext cx="4114801" cy="5257800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lnTo>
                    <a:pt x="2222500" y="6350000"/>
                  </a:ln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lnTo>
                    <a:pt x="2222500" y="0"/>
                  </a:ln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48904" t="-22822" r="-163190" b="-2282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-326285" y="6134100"/>
            <a:ext cx="18004685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2" algn="ctr">
              <a:lnSpc>
                <a:spcPts val="5608"/>
              </a:lnSpc>
            </a:pPr>
            <a:r>
              <a:rPr lang="en-US" sz="6000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TẬP HUẤN</a:t>
            </a:r>
          </a:p>
          <a:p>
            <a:pPr lvl="2" algn="ctr">
              <a:lnSpc>
                <a:spcPts val="5608"/>
              </a:lnSpc>
            </a:pPr>
            <a:r>
              <a:rPr lang="en-US" sz="6000" b="1" dirty="0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LỒNG GHÉP NỘI DUNG GIÁO DỤC</a:t>
            </a:r>
          </a:p>
          <a:p>
            <a:pPr lvl="2" algn="ctr">
              <a:lnSpc>
                <a:spcPts val="5608"/>
              </a:lnSpc>
            </a:pPr>
            <a:r>
              <a:rPr lang="en-US" sz="6000" b="1" dirty="0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QUỐC PHÒNG VÀ AN NINH</a:t>
            </a:r>
          </a:p>
          <a:p>
            <a:pPr lvl="2" algn="ctr">
              <a:lnSpc>
                <a:spcPts val="5608"/>
              </a:lnSpc>
            </a:pPr>
            <a:r>
              <a:rPr lang="en-US" sz="4400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TRONG MÔN LỊCH SỬ VÀ ĐỊA LÝ CẤP THCS NĂM HỌC 2024- 2025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9450" y="923925"/>
            <a:ext cx="16689100" cy="868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6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III.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Phương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pháp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giáo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dục</a:t>
            </a:r>
            <a:r>
              <a:rPr lang="en-US" sz="6000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QP&amp;AN</a:t>
            </a:r>
          </a:p>
          <a:p>
            <a:pPr algn="l">
              <a:lnSpc>
                <a:spcPts val="6806"/>
              </a:lnSpc>
              <a:spcBef>
                <a:spcPct val="0"/>
              </a:spcBef>
            </a:pP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1.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Trên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cơ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sở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mục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tiêu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và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bài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môn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LS </a:t>
            </a:r>
            <a:r>
              <a:rPr lang="en-US" sz="4861" u="sng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và</a:t>
            </a:r>
            <a:r>
              <a:rPr lang="en-US" sz="4861" u="sng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ĐL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kinh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nghiệm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điều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kiện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thực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tế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giáo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viên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giáo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dục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quốc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phòng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và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an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ninh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truyền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cảm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ngắn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gọn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dễ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nhớ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dễ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hiểu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;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phát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huy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tính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sáng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tạo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phù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hợp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với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đặc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điểm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tâm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lí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sinh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lí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lứa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tuổi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và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nhận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thức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của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sinh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;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kết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hợp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hình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ảnh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minh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họa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các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hiện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vật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phù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hợp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với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mục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tiêu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bài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;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tăng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cường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ứng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dụng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công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nghệ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thông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tin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trong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dạy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và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thực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hành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tránh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áp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đặt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gượng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ép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067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9450" y="923925"/>
            <a:ext cx="16689100" cy="607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6"/>
              </a:lnSpc>
              <a:spcBef>
                <a:spcPct val="0"/>
              </a:spcBef>
            </a:pP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III.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Phương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pháp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hình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thức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giáo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dục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QP&amp;AN</a:t>
            </a:r>
          </a:p>
          <a:p>
            <a:pPr algn="l">
              <a:lnSpc>
                <a:spcPts val="6806"/>
              </a:lnSpc>
              <a:spcBef>
                <a:spcPct val="0"/>
              </a:spcBef>
            </a:pP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2.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thông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qua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dạy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các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bài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chủ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đề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dạy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, HĐ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trải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nghiệm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thăm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quan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di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tích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lịch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sử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,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bảo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tang, LL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vũ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trang</a:t>
            </a:r>
            <a:r>
              <a:rPr lang="en-US" sz="4861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… 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VD: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Thực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hiện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chủ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đề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: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Các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giải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pháp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về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vấn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đề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sử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dụng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mạng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xã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hội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đối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với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sinh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cấp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THCS</a:t>
            </a:r>
          </a:p>
          <a:p>
            <a:pPr algn="l">
              <a:lnSpc>
                <a:spcPts val="6806"/>
              </a:lnSpc>
              <a:spcBef>
                <a:spcPct val="0"/>
              </a:spcBef>
            </a:pP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-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Thăm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quan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bãi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cọc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Cao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Quỳ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, di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tích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Bạch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Đằng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486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Giang</a:t>
            </a:r>
            <a:r>
              <a:rPr lang="en-US" sz="486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83401"/>
            <a:ext cx="16238290" cy="983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3.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Định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hướng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cụ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thể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cách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thức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giáo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dục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QP&amp;AN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3.1.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Xây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dựng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"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Kế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hoạch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dạy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của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tổ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chuyên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môn</a:t>
            </a:r>
            <a:r>
              <a:rPr lang="en-US" sz="5499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":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giáo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dục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quốc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phòng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và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an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ninh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được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phải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được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thể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hiện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trong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"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Kế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hoạch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dạy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học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của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tổ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chuyên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môn</a:t>
            </a:r>
            <a:r>
              <a:rPr lang="en-US" sz="5499" dirty="0">
                <a:solidFill>
                  <a:srgbClr val="CC412C"/>
                </a:solidFill>
                <a:latin typeface="Rokkitt Bold"/>
                <a:ea typeface="Rokkitt Bold"/>
                <a:cs typeface="Rokkitt Bold"/>
                <a:sym typeface="Rokkitt Bold"/>
              </a:rPr>
              <a:t>"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của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môn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LSĐL.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Có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thể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ghi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chú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rõ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chủ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đề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vào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cột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"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Yêu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cầu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cần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đạt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".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-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Tổ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nhóm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thảo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luận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rõ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địa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chỉ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cần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long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thống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nhất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ghi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biên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bản</a:t>
            </a:r>
            <a:r>
              <a:rPr lang="en-US" sz="5499" dirty="0">
                <a:solidFill>
                  <a:srgbClr val="000000"/>
                </a:solidFill>
                <a:latin typeface="Rokkitt Bold"/>
                <a:ea typeface="Rokkitt Bold"/>
                <a:cs typeface="Rokkitt Bold"/>
                <a:sym typeface="Rokkitt Bold"/>
              </a:rPr>
              <a:t>.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endParaRPr lang="en-US" sz="5499" dirty="0">
              <a:solidFill>
                <a:srgbClr val="000000"/>
              </a:solidFill>
              <a:latin typeface="Rokkitt Bold"/>
              <a:ea typeface="Rokkitt Bold"/>
              <a:cs typeface="Rokkitt Bold"/>
              <a:sym typeface="Rokkit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53851" y="8884206"/>
            <a:ext cx="374094" cy="374094"/>
          </a:xfrm>
          <a:custGeom>
            <a:avLst/>
            <a:gdLst/>
            <a:ahLst/>
            <a:cxnLst/>
            <a:rect l="l" t="t" r="r" b="b"/>
            <a:pathLst>
              <a:path w="374094" h="374094">
                <a:moveTo>
                  <a:pt x="0" y="0"/>
                </a:moveTo>
                <a:lnTo>
                  <a:pt x="374095" y="0"/>
                </a:lnTo>
                <a:lnTo>
                  <a:pt x="374095" y="374094"/>
                </a:lnTo>
                <a:lnTo>
                  <a:pt x="0" y="374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151761">
            <a:off x="10912533" y="-41575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-4939101" y="6712177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69332" y="1544717"/>
            <a:ext cx="17328632" cy="165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</a:pPr>
            <a:r>
              <a:rPr lang="en-US" sz="6327" spc="-208" dirty="0">
                <a:solidFill>
                  <a:srgbClr val="000000"/>
                </a:solidFill>
                <a:latin typeface="Muli Semi-Bold"/>
                <a:ea typeface="Muli Semi-Bold"/>
                <a:cs typeface="Muli Semi-Bold"/>
                <a:sym typeface="Muli Semi-Bold"/>
              </a:rPr>
              <a:t> 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3.2.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Xây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dựng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"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Kế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hoạch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giáo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dục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của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giáo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 </a:t>
            </a:r>
            <a:r>
              <a:rPr lang="en-US" sz="6327" spc="-208" dirty="0" err="1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viên</a:t>
            </a:r>
            <a:r>
              <a:rPr lang="en-US" sz="6327" spc="-208" dirty="0">
                <a:solidFill>
                  <a:srgbClr val="0000FF"/>
                </a:solidFill>
                <a:latin typeface="Times New Roman" panose="02020603050405020304" pitchFamily="18" charset="0"/>
                <a:ea typeface="Muli Semi-Bold"/>
                <a:cs typeface="Times New Roman" panose="02020603050405020304" pitchFamily="18" charset="0"/>
                <a:sym typeface="Muli Semi-Bold"/>
              </a:rPr>
              <a:t>":</a:t>
            </a:r>
          </a:p>
          <a:p>
            <a:pPr algn="ctr">
              <a:lnSpc>
                <a:spcPts val="6327"/>
              </a:lnSpc>
            </a:pPr>
            <a:endParaRPr lang="en-US" sz="6327" spc="-208" dirty="0">
              <a:solidFill>
                <a:srgbClr val="000000"/>
              </a:solidFill>
              <a:latin typeface="Muli Semi-Bold"/>
              <a:ea typeface="Muli Semi-Bold"/>
              <a:cs typeface="Muli Semi-Bold"/>
              <a:sym typeface="Muli Semi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055" y="3109595"/>
            <a:ext cx="17581890" cy="51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  <a:spcBef>
                <a:spcPct val="0"/>
              </a:spcBef>
            </a:pPr>
            <a:r>
              <a:rPr lang="en-US" sz="5799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  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Đối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với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"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Kế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hoạch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giáo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dục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của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giáo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viên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",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tổ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chuyên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môn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và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nhà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trường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có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thể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thống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nhất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thêm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cột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"</a:t>
            </a:r>
            <a:r>
              <a:rPr lang="en-US" sz="5799" b="1" dirty="0" err="1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Ghi</a:t>
            </a:r>
            <a:r>
              <a:rPr lang="en-US" sz="5799" b="1" dirty="0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chú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"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để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thể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hiện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nội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dung,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chủ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đề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lồng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ghép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.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Hoặc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có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thể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thêm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"</a:t>
            </a:r>
            <a:r>
              <a:rPr lang="en-US" sz="5799" b="1" dirty="0" err="1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Lưu</a:t>
            </a:r>
            <a:r>
              <a:rPr lang="en-US" sz="5799" b="1" dirty="0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ý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"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sau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“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Kế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hoạch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dạy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học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"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trong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kế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hoạch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để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ghi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nội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dung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chủ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đề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lồng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5799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ghép</a:t>
            </a:r>
            <a:r>
              <a:rPr lang="en-US" sz="5799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26782" y="26336"/>
            <a:ext cx="11633355" cy="145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5"/>
              </a:lnSpc>
            </a:pPr>
            <a:r>
              <a:rPr lang="en-US" sz="3599" spc="-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MINH HỌA CÁCH 1</a:t>
            </a:r>
          </a:p>
          <a:p>
            <a:pPr algn="just">
              <a:lnSpc>
                <a:spcPts val="5615"/>
              </a:lnSpc>
            </a:pPr>
            <a:r>
              <a:rPr lang="en-US" sz="3599" spc="-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I. Kế hoạch dạy học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35421"/>
              </p:ext>
            </p:extLst>
          </p:nvPr>
        </p:nvGraphicFramePr>
        <p:xfrm>
          <a:off x="220842" y="1481590"/>
          <a:ext cx="17785454" cy="8637621"/>
        </p:xfrm>
        <a:graphic>
          <a:graphicData uri="http://schemas.openxmlformats.org/drawingml/2006/table">
            <a:tbl>
              <a:tblPr/>
              <a:tblGrid>
                <a:gridCol w="145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1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3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0503"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STT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Bài học</a:t>
                      </a:r>
                      <a:endParaRPr lang="en-US" sz="1100"/>
                    </a:p>
                    <a:p>
                      <a:pPr algn="ctr">
                        <a:lnSpc>
                          <a:spcPts val="4439"/>
                        </a:lnSpc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(1)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 tiết</a:t>
                      </a:r>
                      <a:endParaRPr lang="en-US" sz="1100"/>
                    </a:p>
                    <a:p>
                      <a:pPr algn="ctr">
                        <a:lnSpc>
                          <a:spcPts val="4439"/>
                        </a:lnSpc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(2)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Thời điểm</a:t>
                      </a:r>
                      <a:endParaRPr lang="en-US" sz="1100"/>
                    </a:p>
                    <a:p>
                      <a:pPr algn="ctr">
                        <a:lnSpc>
                          <a:spcPts val="4439"/>
                        </a:lnSpc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(3)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Thiết bị dạy học</a:t>
                      </a:r>
                      <a:endParaRPr lang="en-US" sz="1100"/>
                    </a:p>
                    <a:p>
                      <a:pPr algn="ctr">
                        <a:lnSpc>
                          <a:spcPts val="4439"/>
                        </a:lnSpc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(4)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Địa điểm dạy học</a:t>
                      </a:r>
                      <a:endParaRPr lang="en-US" sz="1100"/>
                    </a:p>
                    <a:p>
                      <a:pPr algn="ctr">
                        <a:lnSpc>
                          <a:spcPts val="4439"/>
                        </a:lnSpc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(5)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Ghi chú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118"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 dirty="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sym typeface="Vollkorn Bold"/>
                        </a:rPr>
                        <a:t>1,2,3</a:t>
                      </a: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9"/>
                        </a:lnSpc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000000"/>
                          </a:solidFill>
                          <a:latin typeface="Vollkorn"/>
                          <a:ea typeface="Vollkorn"/>
                          <a:cs typeface="Vollkorn"/>
                          <a:sym typeface="Vollkorn"/>
                        </a:rPr>
                        <a:t>12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000000"/>
                          </a:solidFill>
                          <a:latin typeface="Vollkorn"/>
                          <a:ea typeface="Vollkorn"/>
                          <a:cs typeface="Vollkorn"/>
                          <a:sym typeface="Vollkorn"/>
                        </a:rPr>
                        <a:t>Tuần 9 - 11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000000"/>
                          </a:solidFill>
                          <a:latin typeface="Vollkorn"/>
                          <a:ea typeface="Vollkorn"/>
                          <a:cs typeface="Vollkorn"/>
                          <a:sym typeface="Vollkorn"/>
                        </a:rPr>
                        <a:t>Máy tính, máy chiếu.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39"/>
                        </a:lnSpc>
                        <a:defRPr/>
                      </a:pPr>
                      <a:r>
                        <a:rPr lang="en-US" sz="3699" spc="-10">
                          <a:solidFill>
                            <a:srgbClr val="000000"/>
                          </a:solidFill>
                          <a:latin typeface="Vollkorn"/>
                          <a:ea typeface="Vollkorn"/>
                          <a:cs typeface="Vollkorn"/>
                          <a:sym typeface="Vollkorn"/>
                        </a:rPr>
                        <a:t>Lớp học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439"/>
                        </a:lnSpc>
                        <a:defRPr/>
                      </a:pP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Lồng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ghép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nội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dung GD QP&amp;AN: "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Giáo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dục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lòng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tự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hào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tự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tôn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699" spc="-10" dirty="0" err="1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tộc</a:t>
                      </a:r>
                      <a:r>
                        <a:rPr lang="en-US" sz="3699" spc="-10" dirty="0">
                          <a:solidFill>
                            <a:srgbClr val="CC412C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-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bảo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vệ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vùng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biển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chủ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quyền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VN,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giới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thiệu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một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mốc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giới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sap"/>
                          <a:cs typeface="Times New Roman" panose="02020603050405020304" pitchFamily="18" charset="0"/>
                          <a:sym typeface="Asap"/>
                        </a:rPr>
                        <a:t>" </a:t>
                      </a:r>
                      <a:r>
                        <a:rPr lang="en-US" sz="3699" b="1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Vollkorn Bold"/>
                          <a:cs typeface="Times New Roman" panose="02020603050405020304" pitchFamily="18" charset="0"/>
                          <a:sym typeface="Vollkorn Bold"/>
                        </a:rPr>
                        <a:t>" .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46620" y="41148"/>
            <a:ext cx="14705657" cy="163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7"/>
              </a:lnSpc>
            </a:pP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MINH HỌA CÁCH 2</a:t>
            </a:r>
          </a:p>
          <a:p>
            <a:pPr algn="just">
              <a:lnSpc>
                <a:spcPts val="6707"/>
              </a:lnSpc>
            </a:pP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I.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Kế</a:t>
            </a: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hoạch</a:t>
            </a: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dạy</a:t>
            </a: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học</a:t>
            </a: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LS-ĐL 9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57252"/>
              </p:ext>
            </p:extLst>
          </p:nvPr>
        </p:nvGraphicFramePr>
        <p:xfrm>
          <a:off x="609601" y="2414848"/>
          <a:ext cx="17221201" cy="4829713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4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7768"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STT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Bài học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(1)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 tiết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(2)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Thời điểm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(3)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Thiết bị dạy học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(4)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Địa điểm dạy học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(5)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303"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r>
                        <a:rPr lang="en-US" sz="36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48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90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Bài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22: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Phát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triển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tổng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hợp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KT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biển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BVTNMT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biển</a:t>
                      </a:r>
                      <a:r>
                        <a:rPr lang="en-US" sz="2800" dirty="0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đảo</a:t>
                      </a:r>
                      <a:endParaRPr lang="en-US" sz="2800" dirty="0">
                        <a:latin typeface="Times New Roman Bold" panose="02020803070505020304" pitchFamily="18" charset="0"/>
                        <a:cs typeface="Times New Roman Bold" panose="020208030705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90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( GD QP&amp;AN-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quyền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đảo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 Bold" panose="02020803070505020304" pitchFamily="18" charset="0"/>
                          <a:cs typeface="Times New Roman Bold" panose="02020803070505020304" pitchFamily="18" charset="0"/>
                        </a:rPr>
                        <a:t> VN)</a:t>
                      </a:r>
                    </a:p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46620" y="41148"/>
            <a:ext cx="14705657" cy="163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7"/>
              </a:lnSpc>
            </a:pP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MINH HỌA CÁCH 3</a:t>
            </a:r>
          </a:p>
          <a:p>
            <a:pPr algn="just">
              <a:lnSpc>
                <a:spcPts val="6707"/>
              </a:lnSpc>
            </a:pP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I.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Kế</a:t>
            </a: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hoạch</a:t>
            </a: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dạy</a:t>
            </a:r>
            <a:r>
              <a:rPr lang="en-US" sz="4299" spc="-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99" spc="-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học</a:t>
            </a:r>
            <a:endParaRPr lang="en-US" sz="4299" spc="-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88774"/>
              </p:ext>
            </p:extLst>
          </p:nvPr>
        </p:nvGraphicFramePr>
        <p:xfrm>
          <a:off x="0" y="2285820"/>
          <a:ext cx="18288001" cy="411907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5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6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7768"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STT</a:t>
                      </a: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Bài học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(1)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 tiết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(2)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Thời điểm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(3)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Thiết bị dạy học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(4)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59"/>
                        </a:lnSpc>
                        <a:defRPr/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Địa điểm dạy học</a:t>
                      </a:r>
                      <a:endParaRPr lang="en-US" sz="1100"/>
                    </a:p>
                    <a:p>
                      <a:pPr algn="ctr">
                        <a:lnSpc>
                          <a:spcPts val="4559"/>
                        </a:lnSpc>
                      </a:pPr>
                      <a:r>
                        <a:rPr lang="en-US" sz="3799" spc="-10">
                          <a:solidFill>
                            <a:srgbClr val="FFFFFF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(5)</a:t>
                      </a:r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303"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02"/>
                        </a:lnSpc>
                        <a:defRPr/>
                      </a:pPr>
                      <a:endParaRPr lang="en-US" sz="1100" dirty="0"/>
                    </a:p>
                  </a:txBody>
                  <a:tcPr marL="96188" marR="96188" marT="96188" marB="96188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10896" y="7126999"/>
            <a:ext cx="17777104" cy="270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15"/>
              </a:lnSpc>
            </a:pPr>
            <a:r>
              <a:rPr lang="en-US" sz="4497" spc="-1">
                <a:solidFill>
                  <a:srgbClr val="CC412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Lưu ý: Các bài học lồng ghép nội dung GD QP&amp;AN:</a:t>
            </a:r>
          </a:p>
          <a:p>
            <a:pPr algn="just">
              <a:lnSpc>
                <a:spcPts val="7015"/>
              </a:lnSpc>
            </a:pPr>
            <a:r>
              <a:rPr lang="en-US" sz="4497" spc="-1">
                <a:solidFill>
                  <a:srgbClr val="CC412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 Bài 3: Chủ đề: …..</a:t>
            </a:r>
          </a:p>
          <a:p>
            <a:pPr algn="just">
              <a:lnSpc>
                <a:spcPts val="7015"/>
              </a:lnSpc>
            </a:pPr>
            <a:r>
              <a:rPr lang="en-US" sz="4497" spc="-1">
                <a:solidFill>
                  <a:srgbClr val="CC412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 Bài 5: Chủ đề: …..</a:t>
            </a:r>
          </a:p>
        </p:txBody>
      </p:sp>
    </p:spTree>
    <p:extLst>
      <p:ext uri="{BB962C8B-B14F-4D97-AF65-F5344CB8AC3E}">
        <p14:creationId xmlns:p14="http://schemas.microsoft.com/office/powerpoint/2010/main" val="20136627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1387335"/>
            <a:ext cx="17068800" cy="8579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415"/>
              </a:lnSpc>
              <a:spcBef>
                <a:spcPct val="0"/>
              </a:spcBef>
            </a:pPr>
            <a:r>
              <a:rPr lang="en-US" sz="601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3.3. </a:t>
            </a:r>
            <a:r>
              <a:rPr lang="en-US" sz="6011" b="1" dirty="0" err="1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Xây</a:t>
            </a:r>
            <a:r>
              <a:rPr lang="en-US" sz="6011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dựng</a:t>
            </a:r>
            <a:r>
              <a:rPr lang="en-US" sz="6011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"</a:t>
            </a:r>
            <a:r>
              <a:rPr lang="en-US" sz="6011" b="1" dirty="0" err="1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Kế</a:t>
            </a:r>
            <a:r>
              <a:rPr lang="en-US" sz="6011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hoạch</a:t>
            </a:r>
            <a:r>
              <a:rPr lang="en-US" sz="6011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bài</a:t>
            </a:r>
            <a:r>
              <a:rPr lang="en-US" sz="6011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dạy</a:t>
            </a:r>
            <a:r>
              <a:rPr lang="en-US" sz="6011" b="1" dirty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":</a:t>
            </a:r>
          </a:p>
          <a:p>
            <a:pPr algn="just">
              <a:lnSpc>
                <a:spcPts val="8415"/>
              </a:lnSpc>
              <a:spcBef>
                <a:spcPct val="0"/>
              </a:spcBef>
            </a:pP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Giáo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viên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thể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hiện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rõ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chủ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đề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,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nội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dung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lồng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ghép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cụ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thể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trong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"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Kế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hoạch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bài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dạy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".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Thiết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kế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cụ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thể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trong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các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hoạt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động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dạy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học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: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Mở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đầu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,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hình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thành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kiến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thức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,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luyện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tập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,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vận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dụng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.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Ghi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rõ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mục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tiêu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cần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đạt</a:t>
            </a:r>
            <a:endParaRPr lang="en-US" sz="6011" b="1" dirty="0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algn="just">
              <a:lnSpc>
                <a:spcPts val="8415"/>
              </a:lnSpc>
              <a:spcBef>
                <a:spcPct val="0"/>
              </a:spcBef>
            </a:pP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(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Lưu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ý: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Nếu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có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điều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kiện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và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thiết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kế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hợp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lí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,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một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số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chủ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đề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dễ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lồng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ghép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có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thể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đưa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vào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nhiều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địa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chỉ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bài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học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khác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nhau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để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tăng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hiệu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quả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giáo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6011" b="1" dirty="0" err="1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dục</a:t>
            </a:r>
            <a:r>
              <a:rPr lang="en-US" sz="6011" b="1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.)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4942" t="-984" r="-20267" b="-1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97014" y="1028700"/>
            <a:ext cx="8940273" cy="2308216"/>
          </a:xfrm>
          <a:custGeom>
            <a:avLst/>
            <a:gdLst/>
            <a:ahLst/>
            <a:cxnLst/>
            <a:rect l="l" t="t" r="r" b="b"/>
            <a:pathLst>
              <a:path w="8940273" h="2308216">
                <a:moveTo>
                  <a:pt x="0" y="0"/>
                </a:moveTo>
                <a:lnTo>
                  <a:pt x="8940273" y="0"/>
                </a:lnTo>
                <a:lnTo>
                  <a:pt x="8940273" y="2308216"/>
                </a:lnTo>
                <a:lnTo>
                  <a:pt x="0" y="2308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5800" y="3564565"/>
            <a:ext cx="16611600" cy="5038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 a.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Bộ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sách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Kết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nối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tri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thức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với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cuộc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sống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,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lớp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8,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Bài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1 - 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“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Vị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trí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địa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lý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và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phạm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vi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lãnh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thổ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 </a:t>
            </a:r>
            <a:r>
              <a:rPr lang="en-US" sz="4799" dirty="0" err="1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Việt</a:t>
            </a:r>
            <a:r>
              <a:rPr lang="en-US" sz="4799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 Nam".</a:t>
            </a:r>
          </a:p>
          <a:p>
            <a:pPr algn="l">
              <a:lnSpc>
                <a:spcPts val="6719"/>
              </a:lnSpc>
            </a:pP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-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Lồng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ghép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chủ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đề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"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Bảo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vệ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vùng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biển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chủ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quyền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VN,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giới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thiệu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một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số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mốc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giới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" </a:t>
            </a:r>
          </a:p>
          <a:p>
            <a:pPr algn="l">
              <a:lnSpc>
                <a:spcPts val="6719"/>
              </a:lnSpc>
            </a:pPr>
            <a:endParaRPr lang="en-US" sz="4799" dirty="0">
              <a:solidFill>
                <a:srgbClr val="264250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endParaRPr lang="en-US" sz="4799" dirty="0">
              <a:solidFill>
                <a:srgbClr val="26425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62709" y="1514714"/>
            <a:ext cx="6936270" cy="250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FFFFFF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 (MINH HỌA THIẾT KẾ NỘI DUNG LỒNG GHÉP)</a:t>
            </a:r>
          </a:p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4942" t="-984" r="-20267" b="-12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76004" y="471673"/>
            <a:ext cx="10135992" cy="2616929"/>
          </a:xfrm>
          <a:custGeom>
            <a:avLst/>
            <a:gdLst/>
            <a:ahLst/>
            <a:cxnLst/>
            <a:rect l="l" t="t" r="r" b="b"/>
            <a:pathLst>
              <a:path w="10135992" h="2616929">
                <a:moveTo>
                  <a:pt x="0" y="0"/>
                </a:moveTo>
                <a:lnTo>
                  <a:pt x="10135992" y="0"/>
                </a:lnTo>
                <a:lnTo>
                  <a:pt x="10135992" y="2616928"/>
                </a:lnTo>
                <a:lnTo>
                  <a:pt x="0" y="2616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8200" y="4718896"/>
            <a:ext cx="16840200" cy="3320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 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Địa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9: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Bài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9: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Dịch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vụ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(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Biu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chính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viễn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thông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)</a:t>
            </a:r>
          </a:p>
          <a:p>
            <a:pPr algn="l">
              <a:lnSpc>
                <a:spcPts val="6719"/>
              </a:lnSpc>
            </a:pP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-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Lồng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ghép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chủ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đề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: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Bảo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vệ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thông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tin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cá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nhân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khi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tham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gia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mạng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xã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799" dirty="0" err="1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hội</a:t>
            </a:r>
            <a:r>
              <a:rPr lang="en-US" sz="4799" dirty="0">
                <a:solidFill>
                  <a:srgbClr val="264250"/>
                </a:solidFill>
                <a:latin typeface="Asap"/>
                <a:ea typeface="Asap"/>
                <a:cs typeface="Asap"/>
                <a:sym typeface="Asap"/>
              </a:rPr>
              <a:t>.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endParaRPr lang="en-US" sz="4799" dirty="0">
              <a:solidFill>
                <a:srgbClr val="26425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0567" y="1161090"/>
            <a:ext cx="8673119" cy="254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dirty="0">
                <a:solidFill>
                  <a:srgbClr val="FFFFFF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 (MINH HỌATHIẾT KẾ NỘI DUNG LỒNG GHÉP)</a:t>
            </a:r>
          </a:p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6500" dirty="0">
                <a:solidFill>
                  <a:srgbClr val="FFFFFF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 9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6734" y="4298255"/>
            <a:ext cx="2220821" cy="2115837"/>
          </a:xfrm>
          <a:custGeom>
            <a:avLst/>
            <a:gdLst/>
            <a:ahLst/>
            <a:cxnLst/>
            <a:rect l="l" t="t" r="r" b="b"/>
            <a:pathLst>
              <a:path w="2220821" h="2115837">
                <a:moveTo>
                  <a:pt x="0" y="0"/>
                </a:moveTo>
                <a:lnTo>
                  <a:pt x="2220822" y="0"/>
                </a:lnTo>
                <a:lnTo>
                  <a:pt x="2220822" y="2115837"/>
                </a:lnTo>
                <a:lnTo>
                  <a:pt x="0" y="2115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8764" y="2425662"/>
            <a:ext cx="18039236" cy="371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6"/>
              </a:lnSpc>
            </a:pPr>
            <a:r>
              <a:rPr lang="en-US" sz="6505" dirty="0">
                <a:solidFill>
                  <a:srgbClr val="3B33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CĂN CỨ PHÁP LÝ</a:t>
            </a:r>
          </a:p>
          <a:p>
            <a:pPr marL="857250" indent="-857250" algn="l">
              <a:lnSpc>
                <a:spcPts val="7156"/>
              </a:lnSpc>
              <a:buFontTx/>
              <a:buChar char="-"/>
            </a:pP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Thông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tư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08/2024/2024/TT-BGDĐT;</a:t>
            </a:r>
          </a:p>
          <a:p>
            <a:pPr marL="857250" indent="-857250" algn="l">
              <a:lnSpc>
                <a:spcPts val="7156"/>
              </a:lnSpc>
              <a:buFontTx/>
              <a:buChar char="-"/>
            </a:pP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Văn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bản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hướng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dẫn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của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Sở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GD-ĐT</a:t>
            </a:r>
          </a:p>
          <a:p>
            <a:pPr algn="l">
              <a:lnSpc>
                <a:spcPts val="7156"/>
              </a:lnSpc>
            </a:pPr>
            <a:endParaRPr lang="en-US" sz="6505" dirty="0">
              <a:solidFill>
                <a:srgbClr val="3B332C"/>
              </a:solidFill>
              <a:latin typeface="Rokkitt Bold"/>
              <a:ea typeface="Rokkitt Bold"/>
              <a:cs typeface="Rokkitt Bold"/>
              <a:sym typeface="Rokkitt Bold"/>
            </a:endParaRPr>
          </a:p>
        </p:txBody>
      </p:sp>
      <p:sp>
        <p:nvSpPr>
          <p:cNvPr id="4" name="Freeform 4"/>
          <p:cNvSpPr/>
          <p:nvPr/>
        </p:nvSpPr>
        <p:spPr>
          <a:xfrm rot="1983610" flipH="1" flipV="1">
            <a:off x="274459" y="400250"/>
            <a:ext cx="1936623" cy="1580988"/>
          </a:xfrm>
          <a:custGeom>
            <a:avLst/>
            <a:gdLst/>
            <a:ahLst/>
            <a:cxnLst/>
            <a:rect l="l" t="t" r="r" b="b"/>
            <a:pathLst>
              <a:path w="1936623" h="1580988">
                <a:moveTo>
                  <a:pt x="1936622" y="1580989"/>
                </a:moveTo>
                <a:lnTo>
                  <a:pt x="0" y="1580989"/>
                </a:lnTo>
                <a:lnTo>
                  <a:pt x="0" y="0"/>
                </a:lnTo>
                <a:lnTo>
                  <a:pt x="1936622" y="0"/>
                </a:lnTo>
                <a:lnTo>
                  <a:pt x="1936622" y="15809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77556" y="8761943"/>
            <a:ext cx="5083780" cy="2098215"/>
          </a:xfrm>
          <a:custGeom>
            <a:avLst/>
            <a:gdLst/>
            <a:ahLst/>
            <a:cxnLst/>
            <a:rect l="l" t="t" r="r" b="b"/>
            <a:pathLst>
              <a:path w="5083780" h="2098215">
                <a:moveTo>
                  <a:pt x="0" y="0"/>
                </a:moveTo>
                <a:lnTo>
                  <a:pt x="5083780" y="0"/>
                </a:lnTo>
                <a:lnTo>
                  <a:pt x="5083780" y="2098215"/>
                </a:lnTo>
                <a:lnTo>
                  <a:pt x="0" y="2098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6734" y="4298255"/>
            <a:ext cx="2220821" cy="2115837"/>
          </a:xfrm>
          <a:custGeom>
            <a:avLst/>
            <a:gdLst/>
            <a:ahLst/>
            <a:cxnLst/>
            <a:rect l="l" t="t" r="r" b="b"/>
            <a:pathLst>
              <a:path w="2220821" h="2115837">
                <a:moveTo>
                  <a:pt x="0" y="0"/>
                </a:moveTo>
                <a:lnTo>
                  <a:pt x="2220822" y="0"/>
                </a:lnTo>
                <a:lnTo>
                  <a:pt x="2220822" y="2115837"/>
                </a:lnTo>
                <a:lnTo>
                  <a:pt x="0" y="2115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8764" y="2425662"/>
            <a:ext cx="18039236" cy="555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6"/>
              </a:lnSpc>
            </a:pPr>
            <a:r>
              <a:rPr lang="en-US" sz="6505" dirty="0">
                <a:solidFill>
                  <a:srgbClr val="3B33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b="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I. </a:t>
            </a:r>
            <a:r>
              <a:rPr lang="en-US" sz="6505" b="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6505" b="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6505" b="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6505" b="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b="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6505" b="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b="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6505" b="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6505" b="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giáo</a:t>
            </a:r>
            <a:r>
              <a:rPr lang="en-US" sz="6505" b="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b="1" dirty="0" err="1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dục</a:t>
            </a:r>
            <a:r>
              <a:rPr lang="en-US" sz="6505" b="1" dirty="0">
                <a:solidFill>
                  <a:srgbClr val="FF0000"/>
                </a:solidFill>
                <a:latin typeface="Rokkitt Bold"/>
                <a:ea typeface="Rokkitt Bold"/>
                <a:cs typeface="Rokkitt Bold"/>
                <a:sym typeface="Rokkitt Bold"/>
              </a:rPr>
              <a:t> QP&amp;AN</a:t>
            </a:r>
          </a:p>
          <a:p>
            <a:pPr algn="l">
              <a:lnSpc>
                <a:spcPts val="7156"/>
              </a:lnSpc>
            </a:pPr>
            <a:r>
              <a:rPr lang="en-US" sz="6505" dirty="0">
                <a:solidFill>
                  <a:srgbClr val="3B332C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1.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chung</a:t>
            </a:r>
            <a:endParaRPr lang="en-US" sz="6505" dirty="0">
              <a:solidFill>
                <a:srgbClr val="0000FF"/>
              </a:solidFill>
              <a:latin typeface="Rokkitt Bold"/>
              <a:ea typeface="Rokkitt Bold"/>
              <a:cs typeface="Rokkitt Bold"/>
              <a:sym typeface="Rokkitt Bold"/>
            </a:endParaRPr>
          </a:p>
          <a:p>
            <a:pPr algn="l">
              <a:lnSpc>
                <a:spcPts val="7156"/>
              </a:lnSpc>
            </a:pP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2.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Nội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dung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cụ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thể</a:t>
            </a:r>
            <a:endParaRPr lang="en-US" sz="6505" dirty="0">
              <a:solidFill>
                <a:srgbClr val="0000FF"/>
              </a:solidFill>
              <a:latin typeface="Rokkitt Bold"/>
              <a:ea typeface="Rokkitt Bold"/>
              <a:cs typeface="Rokkitt Bold"/>
              <a:sym typeface="Rokkitt Bold"/>
            </a:endParaRPr>
          </a:p>
          <a:p>
            <a:pPr algn="l">
              <a:lnSpc>
                <a:spcPts val="7156"/>
              </a:lnSpc>
            </a:pP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a.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Chủ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đề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lồng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ghép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chung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từ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lớp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6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đến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lớp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9: </a:t>
            </a:r>
          </a:p>
          <a:p>
            <a:pPr algn="l">
              <a:lnSpc>
                <a:spcPts val="7156"/>
              </a:lnSpc>
            </a:pP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    13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chủ</a:t>
            </a:r>
            <a:r>
              <a:rPr lang="en-US" sz="6505" dirty="0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 </a:t>
            </a:r>
            <a:r>
              <a:rPr lang="en-US" sz="6505" dirty="0" err="1">
                <a:solidFill>
                  <a:srgbClr val="0000FF"/>
                </a:solidFill>
                <a:latin typeface="Rokkitt Bold"/>
                <a:ea typeface="Rokkitt Bold"/>
                <a:cs typeface="Rokkitt Bold"/>
                <a:sym typeface="Rokkitt Bold"/>
              </a:rPr>
              <a:t>đề</a:t>
            </a:r>
            <a:endParaRPr lang="en-US" sz="6505" dirty="0">
              <a:solidFill>
                <a:srgbClr val="0000FF"/>
              </a:solidFill>
              <a:latin typeface="Rokkitt Bold"/>
              <a:ea typeface="Rokkitt Bold"/>
              <a:cs typeface="Rokkitt Bold"/>
              <a:sym typeface="Rokkitt Bold"/>
            </a:endParaRPr>
          </a:p>
          <a:p>
            <a:pPr algn="l">
              <a:lnSpc>
                <a:spcPts val="7156"/>
              </a:lnSpc>
            </a:pPr>
            <a:endParaRPr lang="en-US" sz="6505" dirty="0">
              <a:solidFill>
                <a:srgbClr val="3B332C"/>
              </a:solidFill>
              <a:latin typeface="Rokkitt Bold"/>
              <a:ea typeface="Rokkitt Bold"/>
              <a:cs typeface="Rokkitt Bold"/>
              <a:sym typeface="Rokkitt Bold"/>
            </a:endParaRPr>
          </a:p>
        </p:txBody>
      </p:sp>
      <p:sp>
        <p:nvSpPr>
          <p:cNvPr id="4" name="Freeform 4"/>
          <p:cNvSpPr/>
          <p:nvPr/>
        </p:nvSpPr>
        <p:spPr>
          <a:xfrm rot="1983610" flipH="1" flipV="1">
            <a:off x="274459" y="400250"/>
            <a:ext cx="1936623" cy="1580988"/>
          </a:xfrm>
          <a:custGeom>
            <a:avLst/>
            <a:gdLst/>
            <a:ahLst/>
            <a:cxnLst/>
            <a:rect l="l" t="t" r="r" b="b"/>
            <a:pathLst>
              <a:path w="1936623" h="1580988">
                <a:moveTo>
                  <a:pt x="1936622" y="1580989"/>
                </a:moveTo>
                <a:lnTo>
                  <a:pt x="0" y="1580989"/>
                </a:lnTo>
                <a:lnTo>
                  <a:pt x="0" y="0"/>
                </a:lnTo>
                <a:lnTo>
                  <a:pt x="1936622" y="0"/>
                </a:lnTo>
                <a:lnTo>
                  <a:pt x="1936622" y="15809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77556" y="8761943"/>
            <a:ext cx="5083780" cy="2098215"/>
          </a:xfrm>
          <a:custGeom>
            <a:avLst/>
            <a:gdLst/>
            <a:ahLst/>
            <a:cxnLst/>
            <a:rect l="l" t="t" r="r" b="b"/>
            <a:pathLst>
              <a:path w="5083780" h="2098215">
                <a:moveTo>
                  <a:pt x="0" y="0"/>
                </a:moveTo>
                <a:lnTo>
                  <a:pt x="5083780" y="0"/>
                </a:lnTo>
                <a:lnTo>
                  <a:pt x="5083780" y="2098215"/>
                </a:lnTo>
                <a:lnTo>
                  <a:pt x="0" y="2098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136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1984" y="819150"/>
            <a:ext cx="13067316" cy="311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68"/>
              </a:lnSpc>
            </a:pPr>
            <a:r>
              <a:rPr lang="en-US" sz="5300" spc="-2" dirty="0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b. </a:t>
            </a:r>
            <a:r>
              <a:rPr lang="en-US" sz="5300" spc="-2" dirty="0" err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Chủ</a:t>
            </a:r>
            <a:r>
              <a:rPr lang="en-US" sz="5300" spc="-2" dirty="0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300" spc="-2" dirty="0" err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đề</a:t>
            </a:r>
            <a:r>
              <a:rPr lang="en-US" sz="5300" spc="-2" dirty="0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300" spc="-2" dirty="0" err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lồng</a:t>
            </a:r>
            <a:r>
              <a:rPr lang="en-US" sz="5300" spc="-2" dirty="0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300" spc="-2" dirty="0" err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ghép</a:t>
            </a:r>
            <a:r>
              <a:rPr lang="en-US" sz="5300" spc="-2" dirty="0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300" spc="-2" dirty="0" err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theo</a:t>
            </a:r>
            <a:r>
              <a:rPr lang="en-US" sz="5300" spc="-2" dirty="0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300" spc="-2" dirty="0" err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từng</a:t>
            </a:r>
            <a:r>
              <a:rPr lang="en-US" sz="5300" spc="-2" dirty="0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300" spc="-2" dirty="0" err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lớp</a:t>
            </a:r>
            <a:endParaRPr lang="en-US" sz="5300" spc="-2" dirty="0">
              <a:solidFill>
                <a:srgbClr val="FF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just">
              <a:lnSpc>
                <a:spcPts val="8268"/>
              </a:lnSpc>
            </a:pPr>
            <a:r>
              <a:rPr lang="en-US" sz="5300" spc="-2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 </a:t>
            </a:r>
          </a:p>
          <a:p>
            <a:pPr algn="just">
              <a:lnSpc>
                <a:spcPts val="8268"/>
              </a:lnSpc>
            </a:pPr>
            <a:endParaRPr lang="en-US" sz="5300" spc="-2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631309" y="2221020"/>
          <a:ext cx="15627991" cy="7451410"/>
        </p:xfrm>
        <a:graphic>
          <a:graphicData uri="http://schemas.openxmlformats.org/drawingml/2006/table">
            <a:tbl>
              <a:tblPr/>
              <a:tblGrid>
                <a:gridCol w="284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0664">
                <a:tc>
                  <a:txBody>
                    <a:bodyPr/>
                    <a:lstStyle/>
                    <a:p>
                      <a:pPr algn="ctr">
                        <a:lnSpc>
                          <a:spcPts val="7175"/>
                        </a:lnSpc>
                        <a:defRPr/>
                      </a:pPr>
                      <a:r>
                        <a:rPr lang="en-US" sz="4599" spc="-12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16"/>
                        </a:lnSpc>
                        <a:defRPr/>
                      </a:pPr>
                      <a:r>
                        <a:rPr lang="en-US" sz="3600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Chủ đề lồng ghép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045">
                <a:tc rowSpan="3">
                  <a:txBody>
                    <a:bodyPr/>
                    <a:lstStyle/>
                    <a:p>
                      <a:pPr algn="ctr">
                        <a:lnSpc>
                          <a:spcPts val="7020"/>
                        </a:lnSpc>
                        <a:defRPr/>
                      </a:pPr>
                      <a:r>
                        <a:rPr lang="en-US" sz="4500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6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6"/>
                        </a:lnSpc>
                        <a:defRPr/>
                      </a:pPr>
                      <a:r>
                        <a:rPr lang="en-US" sz="3600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Giới thiệu lịch sử và truyền thống của Quân đội Nhân dân Việt Nam và Công an Nhân dân Việt Nam.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923">
                <a:tc vMerge="1">
                  <a:txBody>
                    <a:bodyPr/>
                    <a:lstStyle/>
                    <a:p>
                      <a:pPr algn="ctr">
                        <a:lnSpc>
                          <a:spcPts val="7020"/>
                        </a:lnSpc>
                        <a:defRPr/>
                      </a:pPr>
                      <a:r>
                        <a:rPr lang="en-US" sz="4500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6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6"/>
                        </a:lnSpc>
                        <a:defRPr/>
                      </a:pPr>
                      <a:r>
                        <a:rPr lang="en-US" sz="3600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Địa danh lịch sử gắn với các cuộc kháng chiến chống giặc ngoại xâm của dân tộc.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6778">
                <a:tc vMerge="1">
                  <a:txBody>
                    <a:bodyPr/>
                    <a:lstStyle/>
                    <a:p>
                      <a:pPr algn="ctr">
                        <a:lnSpc>
                          <a:spcPts val="7020"/>
                        </a:lnSpc>
                        <a:defRPr/>
                      </a:pPr>
                      <a:r>
                        <a:rPr lang="en-US" sz="4500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6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6"/>
                        </a:lnSpc>
                        <a:defRPr/>
                      </a:pPr>
                      <a:r>
                        <a:rPr lang="en-US" sz="3600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Cách đánh mưu trí, sáng tạo của quân và dân ta trong các cuộc kháng chiến chống giặc ngoại xâm.</a:t>
                      </a:r>
                      <a:endParaRPr lang="en-US" sz="1100"/>
                    </a:p>
                  </a:txBody>
                  <a:tcPr marL="79987" marR="79987" marT="79987" marB="79987" anchor="ctr">
                    <a:lnL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06747"/>
              </p:ext>
            </p:extLst>
          </p:nvPr>
        </p:nvGraphicFramePr>
        <p:xfrm>
          <a:off x="76200" y="-495300"/>
          <a:ext cx="17678400" cy="12556016"/>
        </p:xfrm>
        <a:graphic>
          <a:graphicData uri="http://schemas.openxmlformats.org/drawingml/2006/table">
            <a:tbl>
              <a:tblPr/>
              <a:tblGrid>
                <a:gridCol w="326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6005">
                <a:tc rowSpan="3">
                  <a:txBody>
                    <a:bodyPr/>
                    <a:lstStyle/>
                    <a:p>
                      <a:pPr algn="ctr">
                        <a:lnSpc>
                          <a:spcPts val="5616"/>
                        </a:lnSpc>
                        <a:defRPr/>
                      </a:pP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7</a:t>
                      </a:r>
                      <a:endParaRPr lang="en-US" sz="48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6"/>
                        </a:lnSpc>
                        <a:defRPr/>
                      </a:pP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Giới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thiệu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hoạt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động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hình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ảnh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bảo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vệ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chủ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quyền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biển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đảo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Việt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Nam. </a:t>
                      </a:r>
                      <a:endParaRPr lang="en-US" sz="48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930">
                <a:tc vMerge="1">
                  <a:txBody>
                    <a:bodyPr/>
                    <a:lstStyle/>
                    <a:p>
                      <a:pPr algn="ctr">
                        <a:lnSpc>
                          <a:spcPts val="5616"/>
                        </a:lnSpc>
                        <a:defRPr/>
                      </a:pPr>
                      <a:r>
                        <a:rPr lang="en-US" sz="3600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7</a:t>
                      </a:r>
                      <a:endParaRPr lang="en-US" sz="110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6"/>
                        </a:lnSpc>
                        <a:defRPr/>
                      </a:pP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Một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nội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dung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về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bảo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vệ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thông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tin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cá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nhân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khi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tham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gia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mạng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xã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hội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48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4081">
                <a:tc vMerge="1">
                  <a:txBody>
                    <a:bodyPr/>
                    <a:lstStyle/>
                    <a:p>
                      <a:pPr algn="ctr">
                        <a:lnSpc>
                          <a:spcPts val="5616"/>
                        </a:lnSpc>
                        <a:defRPr/>
                      </a:pPr>
                      <a:r>
                        <a:rPr lang="en-US" sz="3600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7</a:t>
                      </a:r>
                      <a:endParaRPr lang="en-US" sz="110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6"/>
                        </a:lnSpc>
                        <a:defRPr/>
                      </a:pP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Quyền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tự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do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tín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ngưỡng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tôn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giáo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theo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quy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định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pháp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800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luật</a:t>
                      </a:r>
                      <a:r>
                        <a:rPr lang="en-US" sz="4800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48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84714"/>
              </p:ext>
            </p:extLst>
          </p:nvPr>
        </p:nvGraphicFramePr>
        <p:xfrm>
          <a:off x="372815" y="407336"/>
          <a:ext cx="17610385" cy="9879664"/>
        </p:xfrm>
        <a:graphic>
          <a:graphicData uri="http://schemas.openxmlformats.org/drawingml/2006/table">
            <a:tbl>
              <a:tblPr/>
              <a:tblGrid>
                <a:gridCol w="2223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2757">
                <a:tc rowSpan="4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Giáo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dục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lòng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tự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hào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tự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tôn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tộc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và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sức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mạnh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đại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đoàn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kết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toàn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tộc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trong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đấu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tranh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chống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giặc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ngoại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xâm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470">
                <a:tc vMerge="1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Giới thiệu một số mốc quốc giới.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3753">
                <a:tc vMerge="1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Tác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hại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tệ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nạn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xã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hội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tác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động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đến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mọi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mặt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đời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xã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hội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684">
                <a:tc vMerge="1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Trách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nhiệm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học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sinh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tham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phòng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chống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bạo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lực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học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đường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72815" y="407336"/>
          <a:ext cx="17610385" cy="9879664"/>
        </p:xfrm>
        <a:graphic>
          <a:graphicData uri="http://schemas.openxmlformats.org/drawingml/2006/table">
            <a:tbl>
              <a:tblPr/>
              <a:tblGrid>
                <a:gridCol w="2223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2757">
                <a:tc rowSpan="4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Giáo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dục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lòng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tự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hào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tự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tôn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tộc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và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sức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mạnh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đại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đoàn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kết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toàn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tộc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trong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đấu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tranh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chống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giặc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ngoại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xâm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470">
                <a:tc vMerge="1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Giới thiệu một số mốc quốc giới.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3753">
                <a:tc vMerge="1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Tác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hại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tệ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nạn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xã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hội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tác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động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đến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mọi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mặt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đời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xã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hội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684">
                <a:tc vMerge="1">
                  <a:txBody>
                    <a:bodyPr/>
                    <a:lstStyle/>
                    <a:p>
                      <a:pPr algn="ctr">
                        <a:lnSpc>
                          <a:spcPts val="6863"/>
                        </a:lnSpc>
                        <a:defRPr/>
                      </a:pPr>
                      <a:r>
                        <a:rPr lang="en-US" sz="4399" spc="-1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8</a:t>
                      </a:r>
                      <a:endParaRPr lang="en-US" sz="110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863"/>
                        </a:lnSpc>
                        <a:defRPr/>
                      </a:pP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Trách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nhiệm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học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sinh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tham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gia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phòng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chống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bạo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lực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học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4399" spc="-11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đường</a:t>
                      </a:r>
                      <a:r>
                        <a:rPr lang="en-US" sz="4399" spc="-11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2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458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26831"/>
              </p:ext>
            </p:extLst>
          </p:nvPr>
        </p:nvGraphicFramePr>
        <p:xfrm>
          <a:off x="152400" y="-114300"/>
          <a:ext cx="17983200" cy="12727854"/>
        </p:xfrm>
        <a:graphic>
          <a:graphicData uri="http://schemas.openxmlformats.org/drawingml/2006/table">
            <a:tbl>
              <a:tblPr/>
              <a:tblGrid>
                <a:gridCol w="296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5268">
                <a:tc rowSpan="4">
                  <a:txBody>
                    <a:bodyPr/>
                    <a:lstStyle/>
                    <a:p>
                      <a:pPr algn="ctr">
                        <a:lnSpc>
                          <a:spcPts val="5615"/>
                        </a:lnSpc>
                        <a:defRPr/>
                      </a:pP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9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5"/>
                        </a:lnSpc>
                        <a:defRPr/>
                      </a:pP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Hậu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quả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các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cuộc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chiến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tranh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xâm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lược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đối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với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tộc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Việt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Nam. 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39">
                <a:tc vMerge="1">
                  <a:txBody>
                    <a:bodyPr/>
                    <a:lstStyle/>
                    <a:p>
                      <a:pPr algn="ctr">
                        <a:lnSpc>
                          <a:spcPts val="5615"/>
                        </a:lnSpc>
                        <a:defRPr/>
                      </a:pPr>
                      <a:r>
                        <a:rPr lang="en-US" sz="3599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9</a:t>
                      </a:r>
                      <a:endParaRPr lang="en-US" sz="110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5"/>
                        </a:lnSpc>
                        <a:defRPr/>
                      </a:pP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Một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hình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ảnh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về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phát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triển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kinh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tế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xã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hội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và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bảo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đảm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phòngquốc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, an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ninh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738">
                <a:tc vMerge="1">
                  <a:txBody>
                    <a:bodyPr/>
                    <a:lstStyle/>
                    <a:p>
                      <a:pPr algn="ctr">
                        <a:lnSpc>
                          <a:spcPts val="5615"/>
                        </a:lnSpc>
                        <a:defRPr/>
                      </a:pPr>
                      <a:r>
                        <a:rPr lang="en-US" sz="3599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9</a:t>
                      </a:r>
                      <a:endParaRPr lang="en-US" sz="110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5"/>
                        </a:lnSpc>
                        <a:defRPr/>
                      </a:pP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Giới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thiệu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một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số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bài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hát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ca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ngợi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truyền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thống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vẻ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vang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Quân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đội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Nhân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Việt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Nam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và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Công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an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Nhân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dân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Việt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Nam.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8809">
                <a:tc vMerge="1">
                  <a:txBody>
                    <a:bodyPr/>
                    <a:lstStyle/>
                    <a:p>
                      <a:pPr algn="ctr">
                        <a:lnSpc>
                          <a:spcPts val="5615"/>
                        </a:lnSpc>
                        <a:defRPr/>
                      </a:pPr>
                      <a:r>
                        <a:rPr lang="en-US" sz="3599" spc="-9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Lớp 9</a:t>
                      </a:r>
                      <a:endParaRPr lang="en-US" sz="110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54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7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615"/>
                        </a:lnSpc>
                        <a:defRPr/>
                      </a:pP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Trách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nhiệm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của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học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sinh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tham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gia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xây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dựng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và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bảo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vệ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Tổ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 </a:t>
                      </a:r>
                      <a:r>
                        <a:rPr lang="en-US" sz="3599" spc="-9" dirty="0" err="1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quốc</a:t>
                      </a:r>
                      <a:r>
                        <a:rPr lang="en-US" sz="3599" spc="-9" dirty="0">
                          <a:solidFill>
                            <a:srgbClr val="000000"/>
                          </a:solidFill>
                          <a:latin typeface="Vollkorn Bold"/>
                          <a:ea typeface="Vollkorn Bold"/>
                          <a:cs typeface="Vollkorn Bold"/>
                          <a:sym typeface="Vollkorn Bold"/>
                        </a:rPr>
                        <a:t>.</a:t>
                      </a:r>
                      <a:endParaRPr lang="en-US" sz="1100" dirty="0"/>
                    </a:p>
                  </a:txBody>
                  <a:tcPr marL="79988" marR="79988" marT="79988" marB="79988" anchor="ctr">
                    <a:lnL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0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24942" t="-984" r="-20267" b="-12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4502" y="1878477"/>
            <a:ext cx="15414798" cy="7938621"/>
          </a:xfrm>
          <a:custGeom>
            <a:avLst/>
            <a:gdLst/>
            <a:ahLst/>
            <a:cxnLst/>
            <a:rect l="l" t="t" r="r" b="b"/>
            <a:pathLst>
              <a:path w="15414798" h="7938621">
                <a:moveTo>
                  <a:pt x="0" y="0"/>
                </a:moveTo>
                <a:lnTo>
                  <a:pt x="15414798" y="0"/>
                </a:lnTo>
                <a:lnTo>
                  <a:pt x="15414798" y="7938621"/>
                </a:lnTo>
                <a:lnTo>
                  <a:pt x="0" y="7938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44502" y="1324716"/>
            <a:ext cx="14843298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41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II. </a:t>
            </a:r>
            <a:r>
              <a:rPr lang="en-US" sz="4000" b="1" u="none" strike="noStrike" dirty="0">
                <a:solidFill>
                  <a:srgbClr val="FF0000"/>
                </a:solidFill>
                <a:latin typeface="Times New Roman" panose="02020603050405020304" pitchFamily="18" charset="0"/>
                <a:ea typeface="Saira ExtraCondensed Bold"/>
                <a:cs typeface="Times New Roman" panose="02020603050405020304" pitchFamily="18" charset="0"/>
                <a:sym typeface="Saira ExtraCondensed Bold"/>
              </a:rPr>
              <a:t>THỜI LƯỢNG LỒNG GHÉP NỘI DUNG GIÁO DỤC AN&amp;QP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05424" y="2853128"/>
            <a:ext cx="12359873" cy="599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-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Thời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lượng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lồng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ghép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nội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dung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giáo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dục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quốc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phòng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và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an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ninh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trong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môn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Lịch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sử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và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Địa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lý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phải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phù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hợp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với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chương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trình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giáo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dục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phổ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thông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kế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hoạch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giáo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dục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của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nhà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trường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; </a:t>
            </a:r>
            <a:r>
              <a:rPr lang="en-US" sz="4199" b="1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phải</a:t>
            </a:r>
            <a:r>
              <a:rPr lang="en-US" sz="4199" b="1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b="1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phù</a:t>
            </a:r>
            <a:r>
              <a:rPr lang="en-US" sz="4199" b="1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b="1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hợp</a:t>
            </a:r>
            <a:r>
              <a:rPr lang="en-US" sz="4199" b="1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b="1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đặc</a:t>
            </a:r>
            <a:r>
              <a:rPr lang="en-US" sz="4199" b="1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b="1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thù</a:t>
            </a:r>
            <a:r>
              <a:rPr lang="en-US" sz="4199" b="1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b="1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môn</a:t>
            </a:r>
            <a:r>
              <a:rPr lang="en-US" sz="4199" b="1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b="1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học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;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bảo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đảm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đủ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nội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dung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giáo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dục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quốc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phòng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và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an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ninh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cần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truyền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đạt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, </a:t>
            </a:r>
            <a:r>
              <a:rPr lang="en-US" sz="4199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không</a:t>
            </a:r>
            <a:r>
              <a:rPr lang="en-US" sz="4199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làm</a:t>
            </a:r>
            <a:r>
              <a:rPr lang="en-US" sz="4199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tăng</a:t>
            </a:r>
            <a:r>
              <a:rPr lang="en-US" sz="4199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thời</a:t>
            </a:r>
            <a:r>
              <a:rPr lang="en-US" sz="4199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lượng</a:t>
            </a:r>
            <a:r>
              <a:rPr lang="en-US" sz="4199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u="sng" dirty="0" err="1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học</a:t>
            </a:r>
            <a:r>
              <a:rPr lang="en-US" sz="4199" u="sng" dirty="0">
                <a:solidFill>
                  <a:srgbClr val="FF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của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các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môn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học</a:t>
            </a:r>
            <a:r>
              <a:rPr lang="en-US" sz="4199" dirty="0">
                <a:solidFill>
                  <a:srgbClr val="000000"/>
                </a:solidFill>
                <a:latin typeface="Times New Roman Bold" panose="02020803070505020304" pitchFamily="18" charset="0"/>
                <a:ea typeface="Cabin"/>
                <a:cs typeface="Times New Roman Bold" panose="02020803070505020304" pitchFamily="18" charset="0"/>
                <a:sym typeface="Cabin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1404</Words>
  <Application>Microsoft Office PowerPoint</Application>
  <PresentationFormat>Custom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Vollkorn</vt:lpstr>
      <vt:lpstr>Arial</vt:lpstr>
      <vt:lpstr>Calibri</vt:lpstr>
      <vt:lpstr>Rokkitt Bold</vt:lpstr>
      <vt:lpstr>Asap</vt:lpstr>
      <vt:lpstr>Times New Roman Bold</vt:lpstr>
      <vt:lpstr>Arimo Bold</vt:lpstr>
      <vt:lpstr>Muli Semi-Bold</vt:lpstr>
      <vt:lpstr>Saira ExtraCondensed Bold</vt:lpstr>
      <vt:lpstr>Times New Roman</vt:lpstr>
      <vt:lpstr>Rokkitt</vt:lpstr>
      <vt:lpstr>Vollkorn Bold</vt:lpstr>
      <vt:lpstr>Cabin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Xanh Kem Màu Trắng Nét Nguệch ngoạc Giới thiệu Công ty Bản thuyết trình Kinh doanh</dc:title>
  <cp:lastModifiedBy>Administrator</cp:lastModifiedBy>
  <cp:revision>14</cp:revision>
  <dcterms:created xsi:type="dcterms:W3CDTF">2006-08-16T00:00:00Z</dcterms:created>
  <dcterms:modified xsi:type="dcterms:W3CDTF">2024-08-28T04:25:24Z</dcterms:modified>
  <dc:identifier>DAGN6UEhqSE</dc:identifier>
</cp:coreProperties>
</file>