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9" r:id="rId3"/>
    <p:sldId id="292"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8288000" cy="10287000"/>
  <p:notesSz cx="6858000" cy="9144000"/>
  <p:embeddedFontLst>
    <p:embeddedFont>
      <p:font typeface="Arimo Bold" panose="020B0704020202020204" pitchFamily="34" charset="0"/>
      <p:regular r:id="rId37"/>
      <p:bold r:id="rId38"/>
    </p:embeddedFont>
    <p:embeddedFont>
      <p:font typeface="Asap" panose="020F0504030202060203" pitchFamily="34" charset="77"/>
      <p:regular r:id="rId39"/>
    </p:embeddedFont>
    <p:embeddedFont>
      <p:font typeface="Asap Bold" panose="020F0804030202060203" pitchFamily="34" charset="77"/>
      <p:regular r:id="rId40"/>
      <p:bold r:id="rId41"/>
    </p:embeddedFont>
    <p:embeddedFont>
      <p:font typeface="Cabin" pitchFamily="2" charset="77"/>
      <p:regular r:id="rId42"/>
    </p:embeddedFont>
    <p:embeddedFont>
      <p:font typeface="Cabin Bold" pitchFamily="2" charset="77"/>
      <p:regular r:id="rId43"/>
      <p:bold r:id="rId44"/>
    </p:embeddedFont>
    <p:embeddedFont>
      <p:font typeface="Calibri" panose="020F0502020204030204" pitchFamily="34" charset="0"/>
      <p:regular r:id="rId45"/>
      <p:bold r:id="rId46"/>
      <p:italic r:id="rId47"/>
      <p:boldItalic r:id="rId48"/>
    </p:embeddedFont>
    <p:embeddedFont>
      <p:font typeface="Muli Bold" pitchFamily="2" charset="77"/>
      <p:regular r:id="rId49"/>
      <p:bold r:id="rId50"/>
    </p:embeddedFont>
    <p:embeddedFont>
      <p:font typeface="Muli Semi-Bold" pitchFamily="2" charset="77"/>
      <p:regular r:id="rId51"/>
      <p:bold r:id="rId52"/>
    </p:embeddedFont>
    <p:embeddedFont>
      <p:font typeface="Rokkitt" pitchFamily="2" charset="77"/>
      <p:regular r:id="rId53"/>
    </p:embeddedFont>
    <p:embeddedFont>
      <p:font typeface="Rokkitt Bold" pitchFamily="2" charset="77"/>
      <p:regular r:id="rId54"/>
      <p:bold r:id="rId55"/>
    </p:embeddedFont>
    <p:embeddedFont>
      <p:font typeface="Saira ExtraCondensed Bold" pitchFamily="2" charset="77"/>
      <p:regular r:id="rId56"/>
      <p:bold r:id="rId57"/>
    </p:embeddedFont>
    <p:embeddedFont>
      <p:font typeface="Times New Roman Bold" panose="02030802070405020303" pitchFamily="18" charset="77"/>
      <p:regular r:id="rId58"/>
      <p:bold r:id="rId59"/>
    </p:embeddedFont>
    <p:embeddedFont>
      <p:font typeface="Vollkorn" pitchFamily="2" charset="0"/>
      <p:regular r:id="rId60"/>
    </p:embeddedFont>
    <p:embeddedFont>
      <p:font typeface="Vollkorn Bold" pitchFamily="2" charset="0"/>
      <p:regular r:id="rId61"/>
      <p:bold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533" autoAdjust="0"/>
  </p:normalViewPr>
  <p:slideViewPr>
    <p:cSldViewPr>
      <p:cViewPr varScale="1">
        <p:scale>
          <a:sx n="61" d="100"/>
          <a:sy n="61" d="100"/>
        </p:scale>
        <p:origin x="86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2E0"/>
        </a:solidFill>
        <a:effectLst/>
      </p:bgPr>
    </p:bg>
    <p:spTree>
      <p:nvGrpSpPr>
        <p:cNvPr id="1" name=""/>
        <p:cNvGrpSpPr/>
        <p:nvPr/>
      </p:nvGrpSpPr>
      <p:grpSpPr>
        <a:xfrm>
          <a:off x="0" y="0"/>
          <a:ext cx="0" cy="0"/>
          <a:chOff x="0" y="0"/>
          <a:chExt cx="0" cy="0"/>
        </a:xfrm>
      </p:grpSpPr>
      <p:sp>
        <p:nvSpPr>
          <p:cNvPr id="2" name="TextBox 2"/>
          <p:cNvSpPr txBox="1"/>
          <p:nvPr/>
        </p:nvSpPr>
        <p:spPr>
          <a:xfrm>
            <a:off x="1432993" y="264610"/>
            <a:ext cx="10228139" cy="411651"/>
          </a:xfrm>
          <a:prstGeom prst="rect">
            <a:avLst/>
          </a:prstGeom>
        </p:spPr>
        <p:txBody>
          <a:bodyPr wrap="square" lIns="0" tIns="0" rIns="0" bIns="0" rtlCol="0" anchor="t">
            <a:spAutoFit/>
          </a:bodyPr>
          <a:lstStyle/>
          <a:p>
            <a:pPr algn="l">
              <a:lnSpc>
                <a:spcPts val="3240"/>
              </a:lnSpc>
            </a:pPr>
            <a:r>
              <a:rPr lang="en-US" sz="2700" dirty="0">
                <a:solidFill>
                  <a:srgbClr val="3B332C"/>
                </a:solidFill>
                <a:latin typeface="Rokkitt"/>
                <a:ea typeface="Rokkitt"/>
                <a:cs typeface="Rokkitt"/>
                <a:sym typeface="Rokkitt"/>
              </a:rPr>
              <a:t>PHÒNG GIÁO DỤC VÀ ĐÀO </a:t>
            </a:r>
            <a:r>
              <a:rPr lang="en-US" sz="2700">
                <a:solidFill>
                  <a:srgbClr val="3B332C"/>
                </a:solidFill>
                <a:latin typeface="Rokkitt"/>
                <a:ea typeface="Rokkitt"/>
                <a:cs typeface="Rokkitt"/>
                <a:sym typeface="Rokkitt"/>
              </a:rPr>
              <a:t>TẠO HUYỆN THUỶ </a:t>
            </a:r>
            <a:r>
              <a:rPr lang="en-US" sz="2700" dirty="0">
                <a:solidFill>
                  <a:srgbClr val="3B332C"/>
                </a:solidFill>
                <a:latin typeface="Rokkitt"/>
                <a:ea typeface="Rokkitt"/>
                <a:cs typeface="Rokkitt"/>
                <a:sym typeface="Rokkitt"/>
              </a:rPr>
              <a:t>NGUYÊN</a:t>
            </a:r>
          </a:p>
        </p:txBody>
      </p:sp>
      <p:sp>
        <p:nvSpPr>
          <p:cNvPr id="3" name="AutoShape 3"/>
          <p:cNvSpPr/>
          <p:nvPr/>
        </p:nvSpPr>
        <p:spPr>
          <a:xfrm>
            <a:off x="-670558" y="8093266"/>
            <a:ext cx="19629115" cy="0"/>
          </a:xfrm>
          <a:prstGeom prst="line">
            <a:avLst/>
          </a:prstGeom>
          <a:ln w="19050" cap="flat">
            <a:solidFill>
              <a:srgbClr val="A6CD70"/>
            </a:solidFill>
            <a:prstDash val="solid"/>
            <a:headEnd type="none" w="sm" len="sm"/>
            <a:tailEnd type="none" w="sm" len="sm"/>
          </a:ln>
        </p:spPr>
      </p:sp>
      <p:sp>
        <p:nvSpPr>
          <p:cNvPr id="4" name="AutoShape 4"/>
          <p:cNvSpPr/>
          <p:nvPr/>
        </p:nvSpPr>
        <p:spPr>
          <a:xfrm>
            <a:off x="0" y="8112316"/>
            <a:ext cx="18288000" cy="2174684"/>
          </a:xfrm>
          <a:prstGeom prst="rect">
            <a:avLst/>
          </a:prstGeom>
          <a:solidFill>
            <a:srgbClr val="FFFFFF"/>
          </a:solidFill>
        </p:spPr>
      </p:sp>
      <p:grpSp>
        <p:nvGrpSpPr>
          <p:cNvPr id="5" name="Group 5"/>
          <p:cNvGrpSpPr>
            <a:grpSpLocks noChangeAspect="1"/>
          </p:cNvGrpSpPr>
          <p:nvPr/>
        </p:nvGrpSpPr>
        <p:grpSpPr>
          <a:xfrm>
            <a:off x="12844168" y="879699"/>
            <a:ext cx="5062832" cy="7232617"/>
            <a:chOff x="0" y="0"/>
            <a:chExt cx="4445000" cy="6350000"/>
          </a:xfrm>
        </p:grpSpPr>
        <p:sp>
          <p:nvSpPr>
            <p:cNvPr id="6" name="Freeform 6"/>
            <p:cNvSpPr/>
            <p:nvPr/>
          </p:nvSpPr>
          <p:spPr>
            <a:xfrm>
              <a:off x="0" y="0"/>
              <a:ext cx="4445000" cy="6350000"/>
            </a:xfrm>
            <a:custGeom>
              <a:avLst/>
              <a:gdLst/>
              <a:ahLst/>
              <a:cxnLst/>
              <a:rect l="l" t="t" r="r" b="b"/>
              <a:pathLst>
                <a:path w="4445000" h="6350000">
                  <a:moveTo>
                    <a:pt x="2222500" y="6350000"/>
                  </a:moveTo>
                  <a:lnTo>
                    <a:pt x="2222500" y="6350000"/>
                  </a:lnTo>
                  <a:cubicBezTo>
                    <a:pt x="995680" y="6350000"/>
                    <a:pt x="0" y="5354320"/>
                    <a:pt x="0" y="4127500"/>
                  </a:cubicBezTo>
                  <a:lnTo>
                    <a:pt x="0" y="2222500"/>
                  </a:lnTo>
                  <a:cubicBezTo>
                    <a:pt x="0" y="995680"/>
                    <a:pt x="995680" y="0"/>
                    <a:pt x="2222500" y="0"/>
                  </a:cubicBezTo>
                  <a:lnTo>
                    <a:pt x="2222500" y="0"/>
                  </a:lnTo>
                  <a:cubicBezTo>
                    <a:pt x="3449320" y="0"/>
                    <a:pt x="4445000" y="995680"/>
                    <a:pt x="4445000" y="2222500"/>
                  </a:cubicBezTo>
                  <a:lnTo>
                    <a:pt x="4445000" y="4127500"/>
                  </a:lnTo>
                  <a:cubicBezTo>
                    <a:pt x="4445000" y="5354320"/>
                    <a:pt x="3449320" y="6350000"/>
                    <a:pt x="2222500" y="6350000"/>
                  </a:cubicBezTo>
                  <a:close/>
                </a:path>
              </a:pathLst>
            </a:custGeom>
            <a:blipFill>
              <a:blip r:embed="rId2"/>
              <a:stretch>
                <a:fillRect l="-48904" t="-22822" r="-163190" b="-22822"/>
              </a:stretch>
            </a:blipFill>
          </p:spPr>
        </p:sp>
      </p:grpSp>
      <p:sp>
        <p:nvSpPr>
          <p:cNvPr id="7" name="TextBox 7"/>
          <p:cNvSpPr txBox="1"/>
          <p:nvPr/>
        </p:nvSpPr>
        <p:spPr>
          <a:xfrm>
            <a:off x="-326285" y="1762423"/>
            <a:ext cx="13127885" cy="2923877"/>
          </a:xfrm>
          <a:prstGeom prst="rect">
            <a:avLst/>
          </a:prstGeom>
        </p:spPr>
        <p:txBody>
          <a:bodyPr wrap="square" lIns="0" tIns="0" rIns="0" bIns="0" rtlCol="0" anchor="t">
            <a:spAutoFit/>
          </a:bodyPr>
          <a:lstStyle/>
          <a:p>
            <a:pPr lvl="2" algn="ctr">
              <a:lnSpc>
                <a:spcPts val="5608"/>
              </a:lnSpc>
            </a:pPr>
            <a:r>
              <a:rPr lang="en-US" sz="6000" b="1" dirty="0">
                <a:solidFill>
                  <a:srgbClr val="FF0000"/>
                </a:solidFill>
                <a:latin typeface="Rokkitt"/>
                <a:ea typeface="Rokkitt"/>
                <a:cs typeface="Rokkitt"/>
                <a:sym typeface="Rokkitt"/>
              </a:rPr>
              <a:t>TẬP HUẤN</a:t>
            </a:r>
          </a:p>
          <a:p>
            <a:pPr lvl="2" algn="ctr">
              <a:lnSpc>
                <a:spcPts val="5608"/>
              </a:lnSpc>
            </a:pPr>
            <a:r>
              <a:rPr lang="en-US" sz="6000" b="1" dirty="0">
                <a:solidFill>
                  <a:srgbClr val="3B332C"/>
                </a:solidFill>
                <a:latin typeface="Rokkitt"/>
                <a:ea typeface="Rokkitt"/>
                <a:cs typeface="Rokkitt"/>
                <a:sym typeface="Rokkitt"/>
              </a:rPr>
              <a:t>LỒNG GHÉP NỘI DUNG GIÁO DỤC</a:t>
            </a:r>
          </a:p>
          <a:p>
            <a:pPr lvl="2" algn="ctr">
              <a:lnSpc>
                <a:spcPts val="5608"/>
              </a:lnSpc>
            </a:pPr>
            <a:r>
              <a:rPr lang="en-US" sz="6000" b="1" dirty="0">
                <a:solidFill>
                  <a:srgbClr val="3B332C"/>
                </a:solidFill>
                <a:latin typeface="Rokkitt"/>
                <a:ea typeface="Rokkitt"/>
                <a:cs typeface="Rokkitt"/>
                <a:sym typeface="Rokkitt"/>
              </a:rPr>
              <a:t>QUỐC PHÒNG VÀ AN NINH</a:t>
            </a:r>
          </a:p>
          <a:p>
            <a:pPr lvl="2" algn="ctr">
              <a:lnSpc>
                <a:spcPts val="5608"/>
              </a:lnSpc>
            </a:pPr>
            <a:r>
              <a:rPr lang="en-US" sz="6000" b="1" dirty="0">
                <a:solidFill>
                  <a:srgbClr val="3B332C"/>
                </a:solidFill>
                <a:latin typeface="Rokkitt"/>
                <a:ea typeface="Rokkitt"/>
                <a:cs typeface="Rokkitt"/>
                <a:sym typeface="Rokkitt"/>
              </a:rPr>
              <a:t>TRONG MÔN NGỮ VĂN CẤP THCS</a:t>
            </a:r>
          </a:p>
        </p:txBody>
      </p:sp>
      <p:sp>
        <p:nvSpPr>
          <p:cNvPr id="8" name="TextBox 8"/>
          <p:cNvSpPr txBox="1"/>
          <p:nvPr/>
        </p:nvSpPr>
        <p:spPr>
          <a:xfrm>
            <a:off x="5943600" y="8386413"/>
            <a:ext cx="9047631" cy="1429385"/>
          </a:xfrm>
          <a:prstGeom prst="rect">
            <a:avLst/>
          </a:prstGeom>
        </p:spPr>
        <p:txBody>
          <a:bodyPr lIns="0" tIns="0" rIns="0" bIns="0" rtlCol="0" anchor="t">
            <a:spAutoFit/>
          </a:bodyPr>
          <a:lstStyle/>
          <a:p>
            <a:pPr algn="l">
              <a:lnSpc>
                <a:spcPts val="5740"/>
              </a:lnSpc>
            </a:pPr>
            <a:r>
              <a:rPr lang="en-US" sz="4100" dirty="0">
                <a:solidFill>
                  <a:srgbClr val="3B332C"/>
                </a:solidFill>
                <a:latin typeface="Rokkitt"/>
                <a:ea typeface="Rokkitt"/>
                <a:cs typeface="Rokkitt"/>
                <a:sym typeface="Rokkitt"/>
              </a:rPr>
              <a:t>NĂM 2024</a:t>
            </a:r>
          </a:p>
          <a:p>
            <a:pPr algn="l">
              <a:lnSpc>
                <a:spcPts val="5740"/>
              </a:lnSpc>
            </a:pPr>
            <a:r>
              <a:rPr lang="en-US" sz="4100" dirty="0">
                <a:solidFill>
                  <a:srgbClr val="3B332C"/>
                </a:solidFill>
                <a:latin typeface="Rokkitt"/>
                <a:ea typeface="Rokkitt"/>
                <a:cs typeface="Rokkitt"/>
                <a:sym typeface="Rokkitt"/>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4942" t="-984" r="-20267" b="-1276"/>
            </a:stretch>
          </a:blipFill>
        </p:spPr>
      </p:sp>
      <p:sp>
        <p:nvSpPr>
          <p:cNvPr id="3" name="Freeform 3"/>
          <p:cNvSpPr/>
          <p:nvPr/>
        </p:nvSpPr>
        <p:spPr>
          <a:xfrm flipH="1">
            <a:off x="1028700" y="5059179"/>
            <a:ext cx="3380059" cy="4646130"/>
          </a:xfrm>
          <a:custGeom>
            <a:avLst/>
            <a:gdLst/>
            <a:ahLst/>
            <a:cxnLst/>
            <a:rect l="l" t="t" r="r" b="b"/>
            <a:pathLst>
              <a:path w="3380059" h="4646130">
                <a:moveTo>
                  <a:pt x="3380059" y="0"/>
                </a:moveTo>
                <a:lnTo>
                  <a:pt x="0" y="0"/>
                </a:lnTo>
                <a:lnTo>
                  <a:pt x="0" y="4646130"/>
                </a:lnTo>
                <a:lnTo>
                  <a:pt x="3380059" y="4646130"/>
                </a:lnTo>
                <a:lnTo>
                  <a:pt x="3380059" y="0"/>
                </a:lnTo>
                <a:close/>
              </a:path>
            </a:pathLst>
          </a:custGeom>
          <a:blipFill>
            <a:blip r:embed="rId3"/>
            <a:stretch>
              <a:fillRect/>
            </a:stretch>
          </a:blipFill>
        </p:spPr>
      </p:sp>
      <p:sp>
        <p:nvSpPr>
          <p:cNvPr id="4" name="Freeform 4"/>
          <p:cNvSpPr/>
          <p:nvPr/>
        </p:nvSpPr>
        <p:spPr>
          <a:xfrm>
            <a:off x="2537855" y="2182808"/>
            <a:ext cx="14475392" cy="7454827"/>
          </a:xfrm>
          <a:custGeom>
            <a:avLst/>
            <a:gdLst/>
            <a:ahLst/>
            <a:cxnLst/>
            <a:rect l="l" t="t" r="r" b="b"/>
            <a:pathLst>
              <a:path w="14475392" h="7454827">
                <a:moveTo>
                  <a:pt x="0" y="0"/>
                </a:moveTo>
                <a:lnTo>
                  <a:pt x="14475392" y="0"/>
                </a:lnTo>
                <a:lnTo>
                  <a:pt x="14475392" y="7454827"/>
                </a:lnTo>
                <a:lnTo>
                  <a:pt x="0" y="7454827"/>
                </a:lnTo>
                <a:lnTo>
                  <a:pt x="0" y="0"/>
                </a:lnTo>
                <a:close/>
              </a:path>
            </a:pathLst>
          </a:custGeom>
          <a:blipFill>
            <a:blip r:embed="rId4"/>
            <a:stretch>
              <a:fillRect/>
            </a:stretch>
          </a:blipFill>
        </p:spPr>
      </p:sp>
      <p:sp>
        <p:nvSpPr>
          <p:cNvPr id="5" name="Freeform 5"/>
          <p:cNvSpPr/>
          <p:nvPr/>
        </p:nvSpPr>
        <p:spPr>
          <a:xfrm>
            <a:off x="5097014" y="1028700"/>
            <a:ext cx="8940273" cy="2308216"/>
          </a:xfrm>
          <a:custGeom>
            <a:avLst/>
            <a:gdLst/>
            <a:ahLst/>
            <a:cxnLst/>
            <a:rect l="l" t="t" r="r" b="b"/>
            <a:pathLst>
              <a:path w="8940273" h="2308216">
                <a:moveTo>
                  <a:pt x="0" y="0"/>
                </a:moveTo>
                <a:lnTo>
                  <a:pt x="8940273" y="0"/>
                </a:lnTo>
                <a:lnTo>
                  <a:pt x="8940273" y="2308216"/>
                </a:lnTo>
                <a:lnTo>
                  <a:pt x="0" y="230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23069">
            <a:off x="15510936" y="1864485"/>
            <a:ext cx="1312019" cy="2610983"/>
          </a:xfrm>
          <a:custGeom>
            <a:avLst/>
            <a:gdLst/>
            <a:ahLst/>
            <a:cxnLst/>
            <a:rect l="l" t="t" r="r" b="b"/>
            <a:pathLst>
              <a:path w="1312019" h="2610983">
                <a:moveTo>
                  <a:pt x="0" y="0"/>
                </a:moveTo>
                <a:lnTo>
                  <a:pt x="1312018" y="0"/>
                </a:lnTo>
                <a:lnTo>
                  <a:pt x="1312018" y="2610982"/>
                </a:lnTo>
                <a:lnTo>
                  <a:pt x="0" y="26109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rot="391600">
            <a:off x="13278867" y="8825350"/>
            <a:ext cx="4329497" cy="865899"/>
          </a:xfrm>
          <a:custGeom>
            <a:avLst/>
            <a:gdLst/>
            <a:ahLst/>
            <a:cxnLst/>
            <a:rect l="l" t="t" r="r" b="b"/>
            <a:pathLst>
              <a:path w="4329497" h="865899">
                <a:moveTo>
                  <a:pt x="0" y="0"/>
                </a:moveTo>
                <a:lnTo>
                  <a:pt x="4329498" y="0"/>
                </a:lnTo>
                <a:lnTo>
                  <a:pt x="4329498" y="865900"/>
                </a:lnTo>
                <a:lnTo>
                  <a:pt x="0" y="8659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TextBox 8"/>
          <p:cNvSpPr txBox="1"/>
          <p:nvPr/>
        </p:nvSpPr>
        <p:spPr>
          <a:xfrm>
            <a:off x="3729073" y="3564565"/>
            <a:ext cx="12003542" cy="5863591"/>
          </a:xfrm>
          <a:prstGeom prst="rect">
            <a:avLst/>
          </a:prstGeom>
        </p:spPr>
        <p:txBody>
          <a:bodyPr lIns="0" tIns="0" rIns="0" bIns="0" rtlCol="0" anchor="t">
            <a:spAutoFit/>
          </a:bodyPr>
          <a:lstStyle/>
          <a:p>
            <a:pPr algn="l">
              <a:lnSpc>
                <a:spcPts val="6719"/>
              </a:lnSpc>
            </a:pPr>
            <a:r>
              <a:rPr lang="en-US" sz="4799">
                <a:solidFill>
                  <a:srgbClr val="264250"/>
                </a:solidFill>
                <a:latin typeface="Asap"/>
                <a:ea typeface="Asap"/>
                <a:cs typeface="Asap"/>
                <a:sym typeface="Asap"/>
              </a:rPr>
              <a:t> - </a:t>
            </a:r>
            <a:r>
              <a:rPr lang="en-US" sz="4799">
                <a:solidFill>
                  <a:srgbClr val="264250"/>
                </a:solidFill>
                <a:latin typeface="Asap Bold"/>
                <a:ea typeface="Asap Bold"/>
                <a:cs typeface="Asap Bold"/>
                <a:sym typeface="Asap Bold"/>
              </a:rPr>
              <a:t>Lồng ghép nội dung giáo dục quốc phòng và an ninh thông qua dạy học các bài học, chủ đề dạy học, thể hiển trong các hoạt động dạy học cụ thể: </a:t>
            </a:r>
            <a:r>
              <a:rPr lang="en-US" sz="4799">
                <a:solidFill>
                  <a:srgbClr val="CC412C"/>
                </a:solidFill>
                <a:latin typeface="Asap Bold"/>
                <a:ea typeface="Asap Bold"/>
                <a:cs typeface="Asap Bold"/>
                <a:sym typeface="Asap Bold"/>
              </a:rPr>
              <a:t>dạy đọc, viết, nói và nghe</a:t>
            </a:r>
            <a:r>
              <a:rPr lang="en-US" sz="4799">
                <a:solidFill>
                  <a:srgbClr val="264250"/>
                </a:solidFill>
                <a:latin typeface="Asap Bold"/>
                <a:ea typeface="Asap Bold"/>
                <a:cs typeface="Asap Bold"/>
                <a:sym typeface="Asap Bold"/>
              </a:rPr>
              <a:t>, (có thể lồng ghép trong hoạt động kiểm tra đánh giá).</a:t>
            </a:r>
          </a:p>
          <a:p>
            <a:pPr marL="0" lvl="0" indent="0" algn="l">
              <a:lnSpc>
                <a:spcPts val="6299"/>
              </a:lnSpc>
              <a:spcBef>
                <a:spcPct val="0"/>
              </a:spcBef>
            </a:pPr>
            <a:endParaRPr lang="en-US" sz="4799">
              <a:solidFill>
                <a:srgbClr val="264250"/>
              </a:solidFill>
              <a:latin typeface="Asap Bold"/>
              <a:ea typeface="Asap Bold"/>
              <a:cs typeface="Asap Bold"/>
              <a:sym typeface="Asap Bold"/>
            </a:endParaRPr>
          </a:p>
        </p:txBody>
      </p:sp>
      <p:sp>
        <p:nvSpPr>
          <p:cNvPr id="9" name="TextBox 9"/>
          <p:cNvSpPr txBox="1"/>
          <p:nvPr/>
        </p:nvSpPr>
        <p:spPr>
          <a:xfrm>
            <a:off x="6307416" y="1894437"/>
            <a:ext cx="6936270" cy="869950"/>
          </a:xfrm>
          <a:prstGeom prst="rect">
            <a:avLst/>
          </a:prstGeom>
        </p:spPr>
        <p:txBody>
          <a:bodyPr lIns="0" tIns="0" rIns="0" bIns="0" rtlCol="0" anchor="t">
            <a:spAutoFit/>
          </a:bodyPr>
          <a:lstStyle/>
          <a:p>
            <a:pPr marL="0" lvl="0" indent="0" algn="ctr">
              <a:lnSpc>
                <a:spcPts val="6500"/>
              </a:lnSpc>
              <a:spcBef>
                <a:spcPct val="0"/>
              </a:spcBef>
            </a:pPr>
            <a:r>
              <a:rPr lang="en-US" sz="6500">
                <a:solidFill>
                  <a:srgbClr val="FFFFFF"/>
                </a:solidFill>
                <a:latin typeface="Saira ExtraCondensed Bold"/>
                <a:ea typeface="Saira ExtraCondensed Bold"/>
                <a:cs typeface="Saira ExtraCondensed Bold"/>
                <a:sym typeface="Saira ExtraCondensed Bold"/>
              </a:rPr>
              <a:t>CÁC HOẠT ĐỘNG DẠY HỌC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2E0"/>
        </a:solidFill>
        <a:effectLst/>
      </p:bgPr>
    </p:bg>
    <p:spTree>
      <p:nvGrpSpPr>
        <p:cNvPr id="1" name=""/>
        <p:cNvGrpSpPr/>
        <p:nvPr/>
      </p:nvGrpSpPr>
      <p:grpSpPr>
        <a:xfrm>
          <a:off x="0" y="0"/>
          <a:ext cx="0" cy="0"/>
          <a:chOff x="0" y="0"/>
          <a:chExt cx="0" cy="0"/>
        </a:xfrm>
      </p:grpSpPr>
      <p:sp>
        <p:nvSpPr>
          <p:cNvPr id="2" name="TextBox 2"/>
          <p:cNvSpPr txBox="1"/>
          <p:nvPr/>
        </p:nvSpPr>
        <p:spPr>
          <a:xfrm>
            <a:off x="1028700" y="1383401"/>
            <a:ext cx="16238290" cy="6775450"/>
          </a:xfrm>
          <a:prstGeom prst="rect">
            <a:avLst/>
          </a:prstGeom>
        </p:spPr>
        <p:txBody>
          <a:bodyPr lIns="0" tIns="0" rIns="0" bIns="0" rtlCol="0" anchor="t">
            <a:spAutoFit/>
          </a:bodyPr>
          <a:lstStyle/>
          <a:p>
            <a:pPr algn="l">
              <a:lnSpc>
                <a:spcPts val="7699"/>
              </a:lnSpc>
              <a:spcBef>
                <a:spcPct val="0"/>
              </a:spcBef>
            </a:pPr>
            <a:r>
              <a:rPr lang="en-US" sz="5499">
                <a:solidFill>
                  <a:srgbClr val="000000"/>
                </a:solidFill>
                <a:latin typeface="Rokkitt Bold"/>
                <a:ea typeface="Rokkitt Bold"/>
                <a:cs typeface="Rokkitt Bold"/>
                <a:sym typeface="Rokkitt Bold"/>
              </a:rPr>
              <a:t>3. Định hướng cụ thể cách thức lồng ghép nội dung giáo dục QP&amp;AN</a:t>
            </a:r>
          </a:p>
          <a:p>
            <a:pPr algn="l">
              <a:lnSpc>
                <a:spcPts val="7699"/>
              </a:lnSpc>
              <a:spcBef>
                <a:spcPct val="0"/>
              </a:spcBef>
            </a:pPr>
            <a:r>
              <a:rPr lang="en-US" sz="5499">
                <a:solidFill>
                  <a:srgbClr val="000000"/>
                </a:solidFill>
                <a:latin typeface="Rokkitt Bold"/>
                <a:ea typeface="Rokkitt Bold"/>
                <a:cs typeface="Rokkitt Bold"/>
                <a:sym typeface="Rokkitt Bold"/>
              </a:rPr>
              <a:t>3.1. Xây dựng "Kế hoạch dạy học của tổ chuyên môn":</a:t>
            </a:r>
          </a:p>
          <a:p>
            <a:pPr algn="l">
              <a:lnSpc>
                <a:spcPts val="7699"/>
              </a:lnSpc>
              <a:spcBef>
                <a:spcPct val="0"/>
              </a:spcBef>
            </a:pPr>
            <a:r>
              <a:rPr lang="en-US" sz="5499">
                <a:solidFill>
                  <a:srgbClr val="000000"/>
                </a:solidFill>
                <a:latin typeface="Rokkitt Bold"/>
                <a:ea typeface="Rokkitt Bold"/>
                <a:cs typeface="Rokkitt Bold"/>
                <a:sym typeface="Rokkitt Bold"/>
              </a:rPr>
              <a:t> Nội dung giáo dục quốc phòng và an ninh được lồng ghép phải được </a:t>
            </a:r>
            <a:r>
              <a:rPr lang="en-US" sz="5499">
                <a:solidFill>
                  <a:srgbClr val="CC412C"/>
                </a:solidFill>
                <a:latin typeface="Rokkitt Bold"/>
                <a:ea typeface="Rokkitt Bold"/>
                <a:cs typeface="Rokkitt Bold"/>
                <a:sym typeface="Rokkitt Bold"/>
              </a:rPr>
              <a:t>thể hiện trong "Kế hoạch dạy học của tổ chuyên môn"</a:t>
            </a:r>
            <a:r>
              <a:rPr lang="en-US" sz="5499">
                <a:solidFill>
                  <a:srgbClr val="000000"/>
                </a:solidFill>
                <a:latin typeface="Rokkitt Bold"/>
                <a:ea typeface="Rokkitt Bold"/>
                <a:cs typeface="Rokkitt Bold"/>
                <a:sym typeface="Rokkitt Bold"/>
              </a:rPr>
              <a:t> của môn Ngữ văn. Có thể ghi chú rõ chủ đề lồng ghép vào cột "Yêu cầu cần đạt".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TextBox 3"/>
          <p:cNvSpPr txBox="1"/>
          <p:nvPr/>
        </p:nvSpPr>
        <p:spPr>
          <a:xfrm>
            <a:off x="2412563" y="206156"/>
            <a:ext cx="12662055" cy="1455253"/>
          </a:xfrm>
          <a:prstGeom prst="rect">
            <a:avLst/>
          </a:prstGeom>
        </p:spPr>
        <p:txBody>
          <a:bodyPr lIns="0" tIns="0" rIns="0" bIns="0" rtlCol="0" anchor="t">
            <a:spAutoFit/>
          </a:bodyPr>
          <a:lstStyle/>
          <a:p>
            <a:pPr algn="ctr">
              <a:lnSpc>
                <a:spcPts val="5615"/>
              </a:lnSpc>
            </a:pPr>
            <a:r>
              <a:rPr lang="en-US" sz="3599" spc="-1">
                <a:solidFill>
                  <a:srgbClr val="000000"/>
                </a:solidFill>
                <a:latin typeface="Times New Roman Bold"/>
                <a:ea typeface="Times New Roman Bold"/>
                <a:cs typeface="Times New Roman Bold"/>
                <a:sym typeface="Times New Roman Bold"/>
              </a:rPr>
              <a:t>MINH HỌA: </a:t>
            </a:r>
          </a:p>
          <a:p>
            <a:pPr algn="just">
              <a:lnSpc>
                <a:spcPts val="5615"/>
              </a:lnSpc>
            </a:pPr>
            <a:r>
              <a:rPr lang="en-US" sz="3599" spc="-1">
                <a:solidFill>
                  <a:srgbClr val="000000"/>
                </a:solidFill>
                <a:latin typeface="Times New Roman Bold"/>
                <a:ea typeface="Times New Roman Bold"/>
                <a:cs typeface="Times New Roman Bold"/>
                <a:sym typeface="Times New Roman Bold"/>
              </a:rPr>
              <a:t>1. Phân phối chương trình</a:t>
            </a:r>
          </a:p>
        </p:txBody>
      </p:sp>
      <p:graphicFrame>
        <p:nvGraphicFramePr>
          <p:cNvPr id="4" name="Table 4"/>
          <p:cNvGraphicFramePr>
            <a:graphicFrameLocks noGrp="1"/>
          </p:cNvGraphicFramePr>
          <p:nvPr/>
        </p:nvGraphicFramePr>
        <p:xfrm>
          <a:off x="459136" y="1664037"/>
          <a:ext cx="17369728" cy="8622963"/>
        </p:xfrm>
        <a:graphic>
          <a:graphicData uri="http://schemas.openxmlformats.org/drawingml/2006/table">
            <a:tbl>
              <a:tblPr/>
              <a:tblGrid>
                <a:gridCol w="1676657">
                  <a:extLst>
                    <a:ext uri="{9D8B030D-6E8A-4147-A177-3AD203B41FA5}">
                      <a16:colId xmlns:a16="http://schemas.microsoft.com/office/drawing/2014/main" val="20000"/>
                    </a:ext>
                  </a:extLst>
                </a:gridCol>
                <a:gridCol w="2961579">
                  <a:extLst>
                    <a:ext uri="{9D8B030D-6E8A-4147-A177-3AD203B41FA5}">
                      <a16:colId xmlns:a16="http://schemas.microsoft.com/office/drawing/2014/main" val="20001"/>
                    </a:ext>
                  </a:extLst>
                </a:gridCol>
                <a:gridCol w="1655111">
                  <a:extLst>
                    <a:ext uri="{9D8B030D-6E8A-4147-A177-3AD203B41FA5}">
                      <a16:colId xmlns:a16="http://schemas.microsoft.com/office/drawing/2014/main" val="20002"/>
                    </a:ext>
                  </a:extLst>
                </a:gridCol>
                <a:gridCol w="11076381">
                  <a:extLst>
                    <a:ext uri="{9D8B030D-6E8A-4147-A177-3AD203B41FA5}">
                      <a16:colId xmlns:a16="http://schemas.microsoft.com/office/drawing/2014/main" val="20003"/>
                    </a:ext>
                  </a:extLst>
                </a:gridCol>
              </a:tblGrid>
              <a:tr h="1712302">
                <a:tc>
                  <a:txBody>
                    <a:bodyPr/>
                    <a:lstStyle/>
                    <a:p>
                      <a:pPr algn="ctr">
                        <a:lnSpc>
                          <a:spcPts val="4319"/>
                        </a:lnSpc>
                        <a:defRPr/>
                      </a:pPr>
                      <a:r>
                        <a:rPr lang="en-US" sz="3599" spc="-9">
                          <a:solidFill>
                            <a:srgbClr val="FFFFFF"/>
                          </a:solidFill>
                          <a:latin typeface="Vollkorn Bold"/>
                          <a:ea typeface="Vollkorn Bold"/>
                          <a:cs typeface="Vollkorn Bold"/>
                          <a:sym typeface="Vollkorn Bold"/>
                        </a:rPr>
                        <a:t>STT</a:t>
                      </a:r>
                      <a:endParaRPr lang="en-US" sz="1100"/>
                    </a:p>
                  </a:txBody>
                  <a:tcPr marL="94162" marR="94162" marT="94162" marB="94162"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tc>
                  <a:txBody>
                    <a:bodyPr/>
                    <a:lstStyle/>
                    <a:p>
                      <a:pPr algn="ctr">
                        <a:lnSpc>
                          <a:spcPts val="4319"/>
                        </a:lnSpc>
                        <a:defRPr/>
                      </a:pPr>
                      <a:r>
                        <a:rPr lang="en-US" sz="3599" spc="-9">
                          <a:solidFill>
                            <a:srgbClr val="FFFFFF"/>
                          </a:solidFill>
                          <a:latin typeface="Vollkorn Bold"/>
                          <a:ea typeface="Vollkorn Bold"/>
                          <a:cs typeface="Vollkorn Bold"/>
                          <a:sym typeface="Vollkorn Bold"/>
                        </a:rPr>
                        <a:t>Bài học</a:t>
                      </a:r>
                      <a:endParaRPr lang="en-US" sz="1100"/>
                    </a:p>
                    <a:p>
                      <a:pPr algn="ctr">
                        <a:lnSpc>
                          <a:spcPts val="4319"/>
                        </a:lnSpc>
                      </a:pPr>
                      <a:r>
                        <a:rPr lang="en-US" sz="3599" spc="-9">
                          <a:solidFill>
                            <a:srgbClr val="FFFFFF"/>
                          </a:solidFill>
                          <a:latin typeface="Vollkorn Bold"/>
                          <a:ea typeface="Vollkorn Bold"/>
                          <a:cs typeface="Vollkorn Bold"/>
                          <a:sym typeface="Vollkorn Bold"/>
                        </a:rPr>
                        <a:t>(1)</a:t>
                      </a:r>
                    </a:p>
                  </a:txBody>
                  <a:tcPr marL="94162" marR="94162" marT="94162" marB="94162"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FCD70"/>
                    </a:solidFill>
                  </a:tcPr>
                </a:tc>
                <a:tc>
                  <a:txBody>
                    <a:bodyPr/>
                    <a:lstStyle/>
                    <a:p>
                      <a:pPr algn="ctr">
                        <a:lnSpc>
                          <a:spcPts val="4319"/>
                        </a:lnSpc>
                        <a:defRPr/>
                      </a:pPr>
                      <a:r>
                        <a:rPr lang="en-US" sz="3599" spc="-9">
                          <a:solidFill>
                            <a:srgbClr val="FFFFFF"/>
                          </a:solidFill>
                          <a:latin typeface="Vollkorn Bold"/>
                          <a:ea typeface="Vollkorn Bold"/>
                          <a:cs typeface="Vollkorn Bold"/>
                          <a:sym typeface="Vollkorn Bold"/>
                        </a:rPr>
                        <a:t>Số tiết</a:t>
                      </a:r>
                      <a:endParaRPr lang="en-US" sz="1100"/>
                    </a:p>
                    <a:p>
                      <a:pPr algn="ctr">
                        <a:lnSpc>
                          <a:spcPts val="4319"/>
                        </a:lnSpc>
                      </a:pPr>
                      <a:r>
                        <a:rPr lang="en-US" sz="3599" spc="-9">
                          <a:solidFill>
                            <a:srgbClr val="FFFFFF"/>
                          </a:solidFill>
                          <a:latin typeface="Vollkorn Bold"/>
                          <a:ea typeface="Vollkorn Bold"/>
                          <a:cs typeface="Vollkorn Bold"/>
                          <a:sym typeface="Vollkorn Bold"/>
                        </a:rPr>
                        <a:t>(2)</a:t>
                      </a:r>
                    </a:p>
                  </a:txBody>
                  <a:tcPr marL="94162" marR="94162" marT="94162" marB="94162"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tc>
                  <a:txBody>
                    <a:bodyPr/>
                    <a:lstStyle/>
                    <a:p>
                      <a:pPr algn="ctr">
                        <a:lnSpc>
                          <a:spcPts val="4319"/>
                        </a:lnSpc>
                        <a:defRPr/>
                      </a:pPr>
                      <a:r>
                        <a:rPr lang="en-US" sz="3599" spc="-9">
                          <a:solidFill>
                            <a:srgbClr val="FFFFFF"/>
                          </a:solidFill>
                          <a:latin typeface="Vollkorn Bold"/>
                          <a:ea typeface="Vollkorn Bold"/>
                          <a:cs typeface="Vollkorn Bold"/>
                          <a:sym typeface="Vollkorn Bold"/>
                        </a:rPr>
                        <a:t>Yêu cầu cần đạt</a:t>
                      </a:r>
                      <a:endParaRPr lang="en-US" sz="1100"/>
                    </a:p>
                    <a:p>
                      <a:pPr algn="ctr">
                        <a:lnSpc>
                          <a:spcPts val="4319"/>
                        </a:lnSpc>
                      </a:pPr>
                      <a:r>
                        <a:rPr lang="en-US" sz="3599" spc="-9">
                          <a:solidFill>
                            <a:srgbClr val="FFFFFF"/>
                          </a:solidFill>
                          <a:latin typeface="Vollkorn Bold"/>
                          <a:ea typeface="Vollkorn Bold"/>
                          <a:cs typeface="Vollkorn Bold"/>
                          <a:sym typeface="Vollkorn Bold"/>
                        </a:rPr>
                        <a:t>(3)</a:t>
                      </a:r>
                    </a:p>
                  </a:txBody>
                  <a:tcPr marL="94162" marR="94162" marT="94162" marB="94162"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FCD70"/>
                    </a:solidFill>
                  </a:tcPr>
                </a:tc>
                <a:extLst>
                  <a:ext uri="{0D108BD9-81ED-4DB2-BD59-A6C34878D82A}">
                    <a16:rowId xmlns:a16="http://schemas.microsoft.com/office/drawing/2014/main" val="10000"/>
                  </a:ext>
                </a:extLst>
              </a:tr>
              <a:tr h="6910661">
                <a:tc>
                  <a:txBody>
                    <a:bodyPr/>
                    <a:lstStyle/>
                    <a:p>
                      <a:pPr algn="ctr">
                        <a:lnSpc>
                          <a:spcPts val="6479"/>
                        </a:lnSpc>
                        <a:defRPr/>
                      </a:pPr>
                      <a:r>
                        <a:rPr lang="en-US" sz="3599" spc="-9">
                          <a:solidFill>
                            <a:srgbClr val="FFFFFF"/>
                          </a:solidFill>
                          <a:latin typeface="Vollkorn Bold"/>
                          <a:ea typeface="Vollkorn Bold"/>
                          <a:cs typeface="Vollkorn Bold"/>
                          <a:sym typeface="Vollkorn Bold"/>
                        </a:rPr>
                        <a:t>3</a:t>
                      </a:r>
                      <a:endParaRPr lang="en-US" sz="1100"/>
                    </a:p>
                  </a:txBody>
                  <a:tcPr marL="94162" marR="94162" marT="94162" marB="94162"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AFCD70"/>
                    </a:solidFill>
                  </a:tcPr>
                </a:tc>
                <a:tc>
                  <a:txBody>
                    <a:bodyPr/>
                    <a:lstStyle/>
                    <a:p>
                      <a:pPr algn="ctr">
                        <a:lnSpc>
                          <a:spcPts val="6300"/>
                        </a:lnSpc>
                        <a:defRPr/>
                      </a:pPr>
                      <a:r>
                        <a:rPr lang="en-US" sz="3500" spc="-9">
                          <a:solidFill>
                            <a:srgbClr val="000000"/>
                          </a:solidFill>
                          <a:latin typeface="Vollkorn Bold"/>
                          <a:ea typeface="Vollkorn Bold"/>
                          <a:cs typeface="Vollkorn Bold"/>
                          <a:sym typeface="Vollkorn Bold"/>
                        </a:rPr>
                        <a:t>Bài 3:</a:t>
                      </a:r>
                      <a:endParaRPr lang="en-US" sz="1100"/>
                    </a:p>
                    <a:p>
                      <a:pPr algn="ctr">
                        <a:lnSpc>
                          <a:spcPts val="6300"/>
                        </a:lnSpc>
                      </a:pPr>
                      <a:r>
                        <a:rPr lang="en-US" sz="3500" spc="-9">
                          <a:solidFill>
                            <a:srgbClr val="000000"/>
                          </a:solidFill>
                          <a:latin typeface="Vollkorn Bold"/>
                          <a:ea typeface="Vollkorn Bold"/>
                          <a:cs typeface="Vollkorn Bold"/>
                          <a:sym typeface="Vollkorn Bold"/>
                        </a:rPr>
                        <a:t>Lời sông núi.</a:t>
                      </a:r>
                    </a:p>
                  </a:txBody>
                  <a:tcPr marL="94162" marR="94162" marT="94162" marB="94162"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E8E3DB"/>
                    </a:solidFill>
                  </a:tcPr>
                </a:tc>
                <a:tc>
                  <a:txBody>
                    <a:bodyPr/>
                    <a:lstStyle/>
                    <a:p>
                      <a:pPr algn="ctr">
                        <a:lnSpc>
                          <a:spcPts val="9719"/>
                        </a:lnSpc>
                        <a:defRPr/>
                      </a:pPr>
                      <a:r>
                        <a:rPr lang="en-US" sz="5399" spc="-14">
                          <a:solidFill>
                            <a:srgbClr val="000000"/>
                          </a:solidFill>
                          <a:latin typeface="Vollkorn"/>
                          <a:ea typeface="Vollkorn"/>
                          <a:cs typeface="Vollkorn"/>
                          <a:sym typeface="Vollkorn"/>
                        </a:rPr>
                        <a:t>12</a:t>
                      </a:r>
                      <a:endParaRPr lang="en-US" sz="1100"/>
                    </a:p>
                  </a:txBody>
                  <a:tcPr marL="94162" marR="94162" marT="94162" marB="94162"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E8E3DB"/>
                    </a:solidFill>
                  </a:tcPr>
                </a:tc>
                <a:tc>
                  <a:txBody>
                    <a:bodyPr/>
                    <a:lstStyle/>
                    <a:p>
                      <a:pPr algn="just">
                        <a:lnSpc>
                          <a:spcPts val="6479"/>
                        </a:lnSpc>
                        <a:defRPr/>
                      </a:pPr>
                      <a:r>
                        <a:rPr lang="en-US" sz="3599" spc="-9">
                          <a:solidFill>
                            <a:srgbClr val="000000"/>
                          </a:solidFill>
                          <a:latin typeface="Cabin Bold"/>
                          <a:ea typeface="Cabin Bold"/>
                          <a:cs typeface="Cabin Bold"/>
                          <a:sym typeface="Cabin Bold"/>
                        </a:rPr>
                        <a:t>- Nhận biết được nội dung bao quát: luận đề, luận điểm, lí lẽ, bằng chứng tiêu biểu trong văn bản nghị luận.</a:t>
                      </a:r>
                      <a:endParaRPr lang="en-US" sz="1100"/>
                    </a:p>
                    <a:p>
                      <a:pPr algn="ctr">
                        <a:lnSpc>
                          <a:spcPts val="6479"/>
                        </a:lnSpc>
                      </a:pPr>
                      <a:r>
                        <a:rPr lang="en-US" sz="3599" spc="-9">
                          <a:solidFill>
                            <a:srgbClr val="000000"/>
                          </a:solidFill>
                          <a:latin typeface="Cabin Bold"/>
                          <a:ea typeface="Cabin Bold"/>
                          <a:cs typeface="Cabin Bold"/>
                          <a:sym typeface="Cabin Bold"/>
                        </a:rPr>
                        <a:t>(…)</a:t>
                      </a:r>
                    </a:p>
                    <a:p>
                      <a:pPr algn="just">
                        <a:lnSpc>
                          <a:spcPts val="6479"/>
                        </a:lnSpc>
                      </a:pPr>
                      <a:r>
                        <a:rPr lang="en-US" sz="3599" spc="-9">
                          <a:solidFill>
                            <a:srgbClr val="000000"/>
                          </a:solidFill>
                          <a:latin typeface="Cabin Bold"/>
                          <a:ea typeface="Cabin Bold"/>
                          <a:cs typeface="Cabin Bold"/>
                          <a:sym typeface="Cabin Bold"/>
                        </a:rPr>
                        <a:t>- Có tinh thần yêu nước, có trách nhiệm với những vấn đề của cộng đồng.</a:t>
                      </a:r>
                    </a:p>
                    <a:p>
                      <a:pPr algn="just">
                        <a:lnSpc>
                          <a:spcPts val="6479"/>
                        </a:lnSpc>
                      </a:pPr>
                      <a:r>
                        <a:rPr lang="en-US" sz="3599" spc="-9">
                          <a:solidFill>
                            <a:srgbClr val="000000"/>
                          </a:solidFill>
                          <a:latin typeface="Cabin Bold"/>
                          <a:ea typeface="Cabin Bold"/>
                          <a:cs typeface="Cabin Bold"/>
                          <a:sym typeface="Cabin Bold"/>
                        </a:rPr>
                        <a:t>- </a:t>
                      </a:r>
                      <a:r>
                        <a:rPr lang="en-US" sz="3599" spc="-9">
                          <a:solidFill>
                            <a:srgbClr val="CC412C"/>
                          </a:solidFill>
                          <a:latin typeface="Cabin Bold"/>
                          <a:ea typeface="Cabin Bold"/>
                          <a:cs typeface="Cabin Bold"/>
                          <a:sym typeface="Cabin Bold"/>
                        </a:rPr>
                        <a:t>Lồng ghép nội dung GD QP&amp;AN: "Giáo dục lòng tự hào, tự tôn dân tộc và sức mạnh đại đoàn kết toàn dân tộc trong đấu tranh chống giặc ngoại xâm" .</a:t>
                      </a:r>
                    </a:p>
                  </a:txBody>
                  <a:tcPr marL="94162" marR="94162" marT="94162" marB="94162"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753851" y="8884206"/>
            <a:ext cx="374094" cy="374094"/>
          </a:xfrm>
          <a:custGeom>
            <a:avLst/>
            <a:gdLst/>
            <a:ahLst/>
            <a:cxnLst/>
            <a:rect l="l" t="t" r="r" b="b"/>
            <a:pathLst>
              <a:path w="374094" h="374094">
                <a:moveTo>
                  <a:pt x="0" y="0"/>
                </a:moveTo>
                <a:lnTo>
                  <a:pt x="374095" y="0"/>
                </a:lnTo>
                <a:lnTo>
                  <a:pt x="374095" y="374094"/>
                </a:lnTo>
                <a:lnTo>
                  <a:pt x="0" y="3740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151761">
            <a:off x="10912533" y="-4157532"/>
            <a:ext cx="10454404" cy="7622211"/>
          </a:xfrm>
          <a:custGeom>
            <a:avLst/>
            <a:gdLst/>
            <a:ahLst/>
            <a:cxnLst/>
            <a:rect l="l" t="t" r="r" b="b"/>
            <a:pathLst>
              <a:path w="10454404" h="7622211">
                <a:moveTo>
                  <a:pt x="0" y="0"/>
                </a:moveTo>
                <a:lnTo>
                  <a:pt x="10454404" y="0"/>
                </a:lnTo>
                <a:lnTo>
                  <a:pt x="10454404" y="7622212"/>
                </a:lnTo>
                <a:lnTo>
                  <a:pt x="0" y="76222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700000">
            <a:off x="-4939101" y="6712177"/>
            <a:ext cx="11422613" cy="8328123"/>
          </a:xfrm>
          <a:custGeom>
            <a:avLst/>
            <a:gdLst/>
            <a:ahLst/>
            <a:cxnLst/>
            <a:rect l="l" t="t" r="r" b="b"/>
            <a:pathLst>
              <a:path w="11422613" h="8328123">
                <a:moveTo>
                  <a:pt x="0" y="0"/>
                </a:moveTo>
                <a:lnTo>
                  <a:pt x="11422613" y="0"/>
                </a:lnTo>
                <a:lnTo>
                  <a:pt x="11422613" y="8328123"/>
                </a:lnTo>
                <a:lnTo>
                  <a:pt x="0" y="83281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69332" y="1544717"/>
            <a:ext cx="17328632" cy="1653290"/>
          </a:xfrm>
          <a:prstGeom prst="rect">
            <a:avLst/>
          </a:prstGeom>
        </p:spPr>
        <p:txBody>
          <a:bodyPr lIns="0" tIns="0" rIns="0" bIns="0" rtlCol="0" anchor="t">
            <a:spAutoFit/>
          </a:bodyPr>
          <a:lstStyle/>
          <a:p>
            <a:pPr algn="ctr">
              <a:lnSpc>
                <a:spcPts val="6327"/>
              </a:lnSpc>
            </a:pPr>
            <a:r>
              <a:rPr lang="en-US" sz="6327" spc="-208">
                <a:solidFill>
                  <a:srgbClr val="000000"/>
                </a:solidFill>
                <a:latin typeface="Muli Semi-Bold"/>
                <a:ea typeface="Muli Semi-Bold"/>
                <a:cs typeface="Muli Semi-Bold"/>
                <a:sym typeface="Muli Semi-Bold"/>
              </a:rPr>
              <a:t> 3.2. Xây dựng "Kế hoạch giáo dục của giáo viên":</a:t>
            </a:r>
          </a:p>
          <a:p>
            <a:pPr algn="ctr">
              <a:lnSpc>
                <a:spcPts val="6327"/>
              </a:lnSpc>
            </a:pPr>
            <a:endParaRPr lang="en-US" sz="6327" spc="-208">
              <a:solidFill>
                <a:srgbClr val="000000"/>
              </a:solidFill>
              <a:latin typeface="Muli Semi-Bold"/>
              <a:ea typeface="Muli Semi-Bold"/>
              <a:cs typeface="Muli Semi-Bold"/>
              <a:sym typeface="Muli Semi-Bold"/>
            </a:endParaRPr>
          </a:p>
        </p:txBody>
      </p:sp>
      <p:sp>
        <p:nvSpPr>
          <p:cNvPr id="6" name="TextBox 6"/>
          <p:cNvSpPr txBox="1"/>
          <p:nvPr/>
        </p:nvSpPr>
        <p:spPr>
          <a:xfrm>
            <a:off x="353055" y="3109595"/>
            <a:ext cx="17581890" cy="5120005"/>
          </a:xfrm>
          <a:prstGeom prst="rect">
            <a:avLst/>
          </a:prstGeom>
        </p:spPr>
        <p:txBody>
          <a:bodyPr lIns="0" tIns="0" rIns="0" bIns="0" rtlCol="0" anchor="t">
            <a:spAutoFit/>
          </a:bodyPr>
          <a:lstStyle/>
          <a:p>
            <a:pPr algn="l">
              <a:lnSpc>
                <a:spcPts val="8119"/>
              </a:lnSpc>
              <a:spcBef>
                <a:spcPct val="0"/>
              </a:spcBef>
            </a:pP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Đối</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với</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Kế</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hoạch</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giáo</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dục</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của</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giáo</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viên</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tổ</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chuyên</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môn</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và</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nhà</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trường</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có</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thể</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thống</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nhất</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thêm</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cột</a:t>
            </a:r>
            <a:r>
              <a:rPr lang="en-US" sz="5799" dirty="0">
                <a:solidFill>
                  <a:srgbClr val="000000"/>
                </a:solidFill>
                <a:latin typeface="Rokkitt"/>
                <a:ea typeface="Rokkitt"/>
                <a:cs typeface="Rokkitt"/>
                <a:sym typeface="Rokkitt"/>
              </a:rPr>
              <a:t> "</a:t>
            </a:r>
            <a:r>
              <a:rPr lang="en-US" sz="5799" dirty="0" err="1">
                <a:solidFill>
                  <a:srgbClr val="FF0000"/>
                </a:solidFill>
                <a:latin typeface="Rokkitt"/>
                <a:ea typeface="Rokkitt"/>
                <a:cs typeface="Rokkitt"/>
                <a:sym typeface="Rokkitt"/>
              </a:rPr>
              <a:t>Ghi</a:t>
            </a:r>
            <a:r>
              <a:rPr lang="en-US" sz="5799" dirty="0">
                <a:solidFill>
                  <a:srgbClr val="FF0000"/>
                </a:solidFill>
                <a:latin typeface="Rokkitt"/>
                <a:ea typeface="Rokkitt"/>
                <a:cs typeface="Rokkitt"/>
                <a:sym typeface="Rokkitt"/>
              </a:rPr>
              <a:t> </a:t>
            </a:r>
            <a:r>
              <a:rPr lang="en-US" sz="5799" dirty="0" err="1">
                <a:solidFill>
                  <a:srgbClr val="FF0000"/>
                </a:solidFill>
                <a:latin typeface="Rokkitt"/>
                <a:ea typeface="Rokkitt"/>
                <a:cs typeface="Rokkitt"/>
                <a:sym typeface="Rokkitt"/>
              </a:rPr>
              <a:t>chú</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để</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thể</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hiện</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nội</a:t>
            </a:r>
            <a:r>
              <a:rPr lang="en-US" sz="5799" dirty="0">
                <a:solidFill>
                  <a:srgbClr val="000000"/>
                </a:solidFill>
                <a:latin typeface="Rokkitt"/>
                <a:ea typeface="Rokkitt"/>
                <a:cs typeface="Rokkitt"/>
                <a:sym typeface="Rokkitt"/>
              </a:rPr>
              <a:t> dung, </a:t>
            </a:r>
            <a:r>
              <a:rPr lang="en-US" sz="5799" dirty="0" err="1">
                <a:solidFill>
                  <a:srgbClr val="000000"/>
                </a:solidFill>
                <a:latin typeface="Rokkitt"/>
                <a:ea typeface="Rokkitt"/>
                <a:cs typeface="Rokkitt"/>
                <a:sym typeface="Rokkitt"/>
              </a:rPr>
              <a:t>chủ</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đề</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lồng</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ghép</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Hoặc</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có</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thể</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thêm</a:t>
            </a:r>
            <a:r>
              <a:rPr lang="en-US" sz="5799" dirty="0">
                <a:solidFill>
                  <a:srgbClr val="000000"/>
                </a:solidFill>
                <a:latin typeface="Rokkitt"/>
                <a:ea typeface="Rokkitt"/>
                <a:cs typeface="Rokkitt"/>
                <a:sym typeface="Rokkitt"/>
              </a:rPr>
              <a:t> "</a:t>
            </a:r>
            <a:r>
              <a:rPr lang="en-US" sz="5799" dirty="0" err="1">
                <a:solidFill>
                  <a:srgbClr val="FF0000"/>
                </a:solidFill>
                <a:latin typeface="Rokkitt"/>
                <a:ea typeface="Rokkitt"/>
                <a:cs typeface="Rokkitt"/>
                <a:sym typeface="Rokkitt"/>
              </a:rPr>
              <a:t>Lưu</a:t>
            </a:r>
            <a:r>
              <a:rPr lang="en-US" sz="5799" dirty="0">
                <a:solidFill>
                  <a:srgbClr val="FF0000"/>
                </a:solidFill>
                <a:latin typeface="Rokkitt"/>
                <a:ea typeface="Rokkitt"/>
                <a:cs typeface="Rokkitt"/>
                <a:sym typeface="Rokkitt"/>
              </a:rPr>
              <a:t> </a:t>
            </a:r>
            <a:r>
              <a:rPr lang="en-US" sz="5799" dirty="0" err="1">
                <a:solidFill>
                  <a:srgbClr val="FF0000"/>
                </a:solidFill>
                <a:latin typeface="Rokkitt"/>
                <a:ea typeface="Rokkitt"/>
                <a:cs typeface="Rokkitt"/>
                <a:sym typeface="Rokkitt"/>
              </a:rPr>
              <a:t>ý</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sau</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Kế</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hoạch</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dạy</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học</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trong</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kế</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hoạch</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để</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ghi</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nội</a:t>
            </a:r>
            <a:r>
              <a:rPr lang="en-US" sz="5799" dirty="0">
                <a:solidFill>
                  <a:srgbClr val="000000"/>
                </a:solidFill>
                <a:latin typeface="Rokkitt"/>
                <a:ea typeface="Rokkitt"/>
                <a:cs typeface="Rokkitt"/>
                <a:sym typeface="Rokkitt"/>
              </a:rPr>
              <a:t> dung </a:t>
            </a:r>
            <a:r>
              <a:rPr lang="en-US" sz="5799" dirty="0" err="1">
                <a:solidFill>
                  <a:srgbClr val="000000"/>
                </a:solidFill>
                <a:latin typeface="Rokkitt"/>
                <a:ea typeface="Rokkitt"/>
                <a:cs typeface="Rokkitt"/>
                <a:sym typeface="Rokkitt"/>
              </a:rPr>
              <a:t>chủ</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đề</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lồng</a:t>
            </a:r>
            <a:r>
              <a:rPr lang="en-US" sz="5799" dirty="0">
                <a:solidFill>
                  <a:srgbClr val="000000"/>
                </a:solidFill>
                <a:latin typeface="Rokkitt"/>
                <a:ea typeface="Rokkitt"/>
                <a:cs typeface="Rokkitt"/>
                <a:sym typeface="Rokkitt"/>
              </a:rPr>
              <a:t> </a:t>
            </a:r>
            <a:r>
              <a:rPr lang="en-US" sz="5799" dirty="0" err="1">
                <a:solidFill>
                  <a:srgbClr val="000000"/>
                </a:solidFill>
                <a:latin typeface="Rokkitt"/>
                <a:ea typeface="Rokkitt"/>
                <a:cs typeface="Rokkitt"/>
                <a:sym typeface="Rokkitt"/>
              </a:rPr>
              <a:t>ghép</a:t>
            </a:r>
            <a:r>
              <a:rPr lang="en-US" sz="5799" dirty="0">
                <a:solidFill>
                  <a:srgbClr val="000000"/>
                </a:solidFill>
                <a:latin typeface="Rokkitt"/>
                <a:ea typeface="Rokkitt"/>
                <a:cs typeface="Rokkitt"/>
                <a:sym typeface="Rokkitt"/>
              </a:rPr>
              <a:t>.</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TextBox 3"/>
          <p:cNvSpPr txBox="1"/>
          <p:nvPr/>
        </p:nvSpPr>
        <p:spPr>
          <a:xfrm>
            <a:off x="3326782" y="26336"/>
            <a:ext cx="11633355" cy="1455253"/>
          </a:xfrm>
          <a:prstGeom prst="rect">
            <a:avLst/>
          </a:prstGeom>
        </p:spPr>
        <p:txBody>
          <a:bodyPr lIns="0" tIns="0" rIns="0" bIns="0" rtlCol="0" anchor="t">
            <a:spAutoFit/>
          </a:bodyPr>
          <a:lstStyle/>
          <a:p>
            <a:pPr algn="ctr">
              <a:lnSpc>
                <a:spcPts val="5615"/>
              </a:lnSpc>
            </a:pPr>
            <a:r>
              <a:rPr lang="en-US" sz="3599" spc="-1">
                <a:solidFill>
                  <a:srgbClr val="000000"/>
                </a:solidFill>
                <a:latin typeface="Times New Roman Bold"/>
                <a:ea typeface="Times New Roman Bold"/>
                <a:cs typeface="Times New Roman Bold"/>
                <a:sym typeface="Times New Roman Bold"/>
              </a:rPr>
              <a:t>MINH HỌA CÁCH 1</a:t>
            </a:r>
          </a:p>
          <a:p>
            <a:pPr algn="just">
              <a:lnSpc>
                <a:spcPts val="5615"/>
              </a:lnSpc>
            </a:pPr>
            <a:r>
              <a:rPr lang="en-US" sz="3599" spc="-1">
                <a:solidFill>
                  <a:srgbClr val="000000"/>
                </a:solidFill>
                <a:latin typeface="Times New Roman Bold"/>
                <a:ea typeface="Times New Roman Bold"/>
                <a:cs typeface="Times New Roman Bold"/>
                <a:sym typeface="Times New Roman Bold"/>
              </a:rPr>
              <a:t>I. Kế hoạch dạy học</a:t>
            </a:r>
          </a:p>
        </p:txBody>
      </p:sp>
      <p:graphicFrame>
        <p:nvGraphicFramePr>
          <p:cNvPr id="4" name="Table 4"/>
          <p:cNvGraphicFramePr>
            <a:graphicFrameLocks noGrp="1"/>
          </p:cNvGraphicFramePr>
          <p:nvPr/>
        </p:nvGraphicFramePr>
        <p:xfrm>
          <a:off x="220842" y="1481590"/>
          <a:ext cx="17785454" cy="8637621"/>
        </p:xfrm>
        <a:graphic>
          <a:graphicData uri="http://schemas.openxmlformats.org/drawingml/2006/table">
            <a:tbl>
              <a:tblPr/>
              <a:tblGrid>
                <a:gridCol w="2040859">
                  <a:extLst>
                    <a:ext uri="{9D8B030D-6E8A-4147-A177-3AD203B41FA5}">
                      <a16:colId xmlns:a16="http://schemas.microsoft.com/office/drawing/2014/main" val="20000"/>
                    </a:ext>
                  </a:extLst>
                </a:gridCol>
                <a:gridCol w="2203103">
                  <a:extLst>
                    <a:ext uri="{9D8B030D-6E8A-4147-A177-3AD203B41FA5}">
                      <a16:colId xmlns:a16="http://schemas.microsoft.com/office/drawing/2014/main" val="20001"/>
                    </a:ext>
                  </a:extLst>
                </a:gridCol>
                <a:gridCol w="1380414">
                  <a:extLst>
                    <a:ext uri="{9D8B030D-6E8A-4147-A177-3AD203B41FA5}">
                      <a16:colId xmlns:a16="http://schemas.microsoft.com/office/drawing/2014/main" val="20002"/>
                    </a:ext>
                  </a:extLst>
                </a:gridCol>
                <a:gridCol w="3298813">
                  <a:extLst>
                    <a:ext uri="{9D8B030D-6E8A-4147-A177-3AD203B41FA5}">
                      <a16:colId xmlns:a16="http://schemas.microsoft.com/office/drawing/2014/main" val="20003"/>
                    </a:ext>
                  </a:extLst>
                </a:gridCol>
                <a:gridCol w="2051669">
                  <a:extLst>
                    <a:ext uri="{9D8B030D-6E8A-4147-A177-3AD203B41FA5}">
                      <a16:colId xmlns:a16="http://schemas.microsoft.com/office/drawing/2014/main" val="20004"/>
                    </a:ext>
                  </a:extLst>
                </a:gridCol>
                <a:gridCol w="2673662">
                  <a:extLst>
                    <a:ext uri="{9D8B030D-6E8A-4147-A177-3AD203B41FA5}">
                      <a16:colId xmlns:a16="http://schemas.microsoft.com/office/drawing/2014/main" val="20005"/>
                    </a:ext>
                  </a:extLst>
                </a:gridCol>
                <a:gridCol w="4136934">
                  <a:extLst>
                    <a:ext uri="{9D8B030D-6E8A-4147-A177-3AD203B41FA5}">
                      <a16:colId xmlns:a16="http://schemas.microsoft.com/office/drawing/2014/main" val="20006"/>
                    </a:ext>
                  </a:extLst>
                </a:gridCol>
              </a:tblGrid>
              <a:tr h="2550503">
                <a:tc>
                  <a:txBody>
                    <a:bodyPr/>
                    <a:lstStyle/>
                    <a:p>
                      <a:pPr algn="ctr">
                        <a:lnSpc>
                          <a:spcPts val="4439"/>
                        </a:lnSpc>
                        <a:defRPr/>
                      </a:pPr>
                      <a:r>
                        <a:rPr lang="en-US" sz="3699" spc="-10">
                          <a:solidFill>
                            <a:srgbClr val="FFFFFF"/>
                          </a:solidFill>
                          <a:latin typeface="Vollkorn Bold"/>
                          <a:ea typeface="Vollkorn Bold"/>
                          <a:cs typeface="Vollkorn Bold"/>
                          <a:sym typeface="Vollkorn Bold"/>
                        </a:rPr>
                        <a:t>STT</a:t>
                      </a: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tc>
                  <a:txBody>
                    <a:bodyPr/>
                    <a:lstStyle/>
                    <a:p>
                      <a:pPr algn="ctr">
                        <a:lnSpc>
                          <a:spcPts val="4439"/>
                        </a:lnSpc>
                        <a:defRPr/>
                      </a:pPr>
                      <a:r>
                        <a:rPr lang="en-US" sz="3699" spc="-10">
                          <a:solidFill>
                            <a:srgbClr val="FFFFFF"/>
                          </a:solidFill>
                          <a:latin typeface="Vollkorn Bold"/>
                          <a:ea typeface="Vollkorn Bold"/>
                          <a:cs typeface="Vollkorn Bold"/>
                          <a:sym typeface="Vollkorn Bold"/>
                        </a:rPr>
                        <a:t>Bài học</a:t>
                      </a:r>
                      <a:endParaRPr lang="en-US" sz="1100"/>
                    </a:p>
                    <a:p>
                      <a:pPr algn="ctr">
                        <a:lnSpc>
                          <a:spcPts val="4439"/>
                        </a:lnSpc>
                      </a:pPr>
                      <a:r>
                        <a:rPr lang="en-US" sz="3699" spc="-10">
                          <a:solidFill>
                            <a:srgbClr val="FFFFFF"/>
                          </a:solidFill>
                          <a:latin typeface="Vollkorn Bold"/>
                          <a:ea typeface="Vollkorn Bold"/>
                          <a:cs typeface="Vollkorn Bold"/>
                          <a:sym typeface="Vollkorn Bold"/>
                        </a:rPr>
                        <a:t>(1)</a:t>
                      </a:r>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tc>
                  <a:txBody>
                    <a:bodyPr/>
                    <a:lstStyle/>
                    <a:p>
                      <a:pPr algn="ctr">
                        <a:lnSpc>
                          <a:spcPts val="4439"/>
                        </a:lnSpc>
                        <a:defRPr/>
                      </a:pPr>
                      <a:r>
                        <a:rPr lang="en-US" sz="3699" spc="-10">
                          <a:solidFill>
                            <a:srgbClr val="FFFFFF"/>
                          </a:solidFill>
                          <a:latin typeface="Vollkorn Bold"/>
                          <a:ea typeface="Vollkorn Bold"/>
                          <a:cs typeface="Vollkorn Bold"/>
                          <a:sym typeface="Vollkorn Bold"/>
                        </a:rPr>
                        <a:t>Số tiết</a:t>
                      </a:r>
                      <a:endParaRPr lang="en-US" sz="1100"/>
                    </a:p>
                    <a:p>
                      <a:pPr algn="ctr">
                        <a:lnSpc>
                          <a:spcPts val="4439"/>
                        </a:lnSpc>
                      </a:pPr>
                      <a:r>
                        <a:rPr lang="en-US" sz="3699" spc="-10">
                          <a:solidFill>
                            <a:srgbClr val="FFFFFF"/>
                          </a:solidFill>
                          <a:latin typeface="Vollkorn Bold"/>
                          <a:ea typeface="Vollkorn Bold"/>
                          <a:cs typeface="Vollkorn Bold"/>
                          <a:sym typeface="Vollkorn Bold"/>
                        </a:rPr>
                        <a:t>(2)</a:t>
                      </a:r>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tc>
                  <a:txBody>
                    <a:bodyPr/>
                    <a:lstStyle/>
                    <a:p>
                      <a:pPr algn="ctr">
                        <a:lnSpc>
                          <a:spcPts val="4439"/>
                        </a:lnSpc>
                        <a:defRPr/>
                      </a:pPr>
                      <a:r>
                        <a:rPr lang="en-US" sz="3699" spc="-10">
                          <a:solidFill>
                            <a:srgbClr val="FFFFFF"/>
                          </a:solidFill>
                          <a:latin typeface="Vollkorn Bold"/>
                          <a:ea typeface="Vollkorn Bold"/>
                          <a:cs typeface="Vollkorn Bold"/>
                          <a:sym typeface="Vollkorn Bold"/>
                        </a:rPr>
                        <a:t>Thời điểm</a:t>
                      </a:r>
                      <a:endParaRPr lang="en-US" sz="1100"/>
                    </a:p>
                    <a:p>
                      <a:pPr algn="ctr">
                        <a:lnSpc>
                          <a:spcPts val="4439"/>
                        </a:lnSpc>
                      </a:pPr>
                      <a:r>
                        <a:rPr lang="en-US" sz="3699" spc="-10">
                          <a:solidFill>
                            <a:srgbClr val="FFFFFF"/>
                          </a:solidFill>
                          <a:latin typeface="Vollkorn Bold"/>
                          <a:ea typeface="Vollkorn Bold"/>
                          <a:cs typeface="Vollkorn Bold"/>
                          <a:sym typeface="Vollkorn Bold"/>
                        </a:rPr>
                        <a:t>(3)</a:t>
                      </a:r>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tc>
                  <a:txBody>
                    <a:bodyPr/>
                    <a:lstStyle/>
                    <a:p>
                      <a:pPr algn="ctr">
                        <a:lnSpc>
                          <a:spcPts val="4439"/>
                        </a:lnSpc>
                        <a:defRPr/>
                      </a:pPr>
                      <a:r>
                        <a:rPr lang="en-US" sz="3699" spc="-10">
                          <a:solidFill>
                            <a:srgbClr val="FFFFFF"/>
                          </a:solidFill>
                          <a:latin typeface="Vollkorn Bold"/>
                          <a:ea typeface="Vollkorn Bold"/>
                          <a:cs typeface="Vollkorn Bold"/>
                          <a:sym typeface="Vollkorn Bold"/>
                        </a:rPr>
                        <a:t>Thiết bị dạy học</a:t>
                      </a:r>
                      <a:endParaRPr lang="en-US" sz="1100"/>
                    </a:p>
                    <a:p>
                      <a:pPr algn="ctr">
                        <a:lnSpc>
                          <a:spcPts val="4439"/>
                        </a:lnSpc>
                      </a:pPr>
                      <a:r>
                        <a:rPr lang="en-US" sz="3699" spc="-10">
                          <a:solidFill>
                            <a:srgbClr val="FFFFFF"/>
                          </a:solidFill>
                          <a:latin typeface="Vollkorn Bold"/>
                          <a:ea typeface="Vollkorn Bold"/>
                          <a:cs typeface="Vollkorn Bold"/>
                          <a:sym typeface="Vollkorn Bold"/>
                        </a:rPr>
                        <a:t>(4)</a:t>
                      </a:r>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tc>
                  <a:txBody>
                    <a:bodyPr/>
                    <a:lstStyle/>
                    <a:p>
                      <a:pPr algn="ctr">
                        <a:lnSpc>
                          <a:spcPts val="4439"/>
                        </a:lnSpc>
                        <a:defRPr/>
                      </a:pPr>
                      <a:r>
                        <a:rPr lang="en-US" sz="3699" spc="-10">
                          <a:solidFill>
                            <a:srgbClr val="FFFFFF"/>
                          </a:solidFill>
                          <a:latin typeface="Vollkorn Bold"/>
                          <a:ea typeface="Vollkorn Bold"/>
                          <a:cs typeface="Vollkorn Bold"/>
                          <a:sym typeface="Vollkorn Bold"/>
                        </a:rPr>
                        <a:t>Địa điểm dạy học</a:t>
                      </a:r>
                      <a:endParaRPr lang="en-US" sz="1100"/>
                    </a:p>
                    <a:p>
                      <a:pPr algn="ctr">
                        <a:lnSpc>
                          <a:spcPts val="4439"/>
                        </a:lnSpc>
                      </a:pPr>
                      <a:r>
                        <a:rPr lang="en-US" sz="3699" spc="-10">
                          <a:solidFill>
                            <a:srgbClr val="FFFFFF"/>
                          </a:solidFill>
                          <a:latin typeface="Vollkorn Bold"/>
                          <a:ea typeface="Vollkorn Bold"/>
                          <a:cs typeface="Vollkorn Bold"/>
                          <a:sym typeface="Vollkorn Bold"/>
                        </a:rPr>
                        <a:t>(5)</a:t>
                      </a:r>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tc>
                  <a:txBody>
                    <a:bodyPr/>
                    <a:lstStyle/>
                    <a:p>
                      <a:pPr algn="ctr">
                        <a:lnSpc>
                          <a:spcPts val="4439"/>
                        </a:lnSpc>
                        <a:defRPr/>
                      </a:pPr>
                      <a:r>
                        <a:rPr lang="en-US" sz="3699" spc="-10">
                          <a:solidFill>
                            <a:srgbClr val="FFFFFF"/>
                          </a:solidFill>
                          <a:latin typeface="Vollkorn Bold"/>
                          <a:ea typeface="Vollkorn Bold"/>
                          <a:cs typeface="Vollkorn Bold"/>
                          <a:sym typeface="Vollkorn Bold"/>
                        </a:rPr>
                        <a:t>Ghi chú</a:t>
                      </a: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extLst>
                  <a:ext uri="{0D108BD9-81ED-4DB2-BD59-A6C34878D82A}">
                    <a16:rowId xmlns:a16="http://schemas.microsoft.com/office/drawing/2014/main" val="10000"/>
                  </a:ext>
                </a:extLst>
              </a:tr>
              <a:tr h="6087118">
                <a:tc>
                  <a:txBody>
                    <a:bodyPr/>
                    <a:lstStyle/>
                    <a:p>
                      <a:pPr algn="ctr">
                        <a:lnSpc>
                          <a:spcPts val="4439"/>
                        </a:lnSpc>
                        <a:defRPr/>
                      </a:pPr>
                      <a:r>
                        <a:rPr lang="en-US" sz="3699" spc="-10">
                          <a:solidFill>
                            <a:srgbClr val="FFFFFF"/>
                          </a:solidFill>
                          <a:latin typeface="Vollkorn Bold"/>
                          <a:ea typeface="Vollkorn Bold"/>
                          <a:cs typeface="Vollkorn Bold"/>
                          <a:sym typeface="Vollkorn Bold"/>
                        </a:rPr>
                        <a:t>3</a:t>
                      </a: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A6CD70"/>
                    </a:solidFill>
                  </a:tcPr>
                </a:tc>
                <a:tc>
                  <a:txBody>
                    <a:bodyPr/>
                    <a:lstStyle/>
                    <a:p>
                      <a:pPr algn="ctr">
                        <a:lnSpc>
                          <a:spcPts val="6659"/>
                        </a:lnSpc>
                        <a:defRPr/>
                      </a:pPr>
                      <a:r>
                        <a:rPr lang="en-US" sz="3699" spc="-10">
                          <a:solidFill>
                            <a:srgbClr val="000000"/>
                          </a:solidFill>
                          <a:latin typeface="Vollkorn"/>
                          <a:ea typeface="Vollkorn"/>
                          <a:cs typeface="Vollkorn"/>
                          <a:sym typeface="Vollkorn"/>
                        </a:rPr>
                        <a:t>Bài 3:</a:t>
                      </a:r>
                      <a:endParaRPr lang="en-US" sz="1100"/>
                    </a:p>
                    <a:p>
                      <a:pPr algn="ctr">
                        <a:lnSpc>
                          <a:spcPts val="4439"/>
                        </a:lnSpc>
                      </a:pPr>
                      <a:r>
                        <a:rPr lang="en-US" sz="3699" spc="-10">
                          <a:solidFill>
                            <a:srgbClr val="000000"/>
                          </a:solidFill>
                          <a:latin typeface="Vollkorn"/>
                          <a:ea typeface="Vollkorn"/>
                          <a:cs typeface="Vollkorn"/>
                          <a:sym typeface="Vollkorn"/>
                        </a:rPr>
                        <a:t>Lời sông núi.</a:t>
                      </a:r>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FFFFFF"/>
                    </a:solidFill>
                  </a:tcPr>
                </a:tc>
                <a:tc>
                  <a:txBody>
                    <a:bodyPr/>
                    <a:lstStyle/>
                    <a:p>
                      <a:pPr algn="ctr">
                        <a:lnSpc>
                          <a:spcPts val="4439"/>
                        </a:lnSpc>
                        <a:defRPr/>
                      </a:pPr>
                      <a:r>
                        <a:rPr lang="en-US" sz="3699" spc="-10">
                          <a:solidFill>
                            <a:srgbClr val="000000"/>
                          </a:solidFill>
                          <a:latin typeface="Vollkorn"/>
                          <a:ea typeface="Vollkorn"/>
                          <a:cs typeface="Vollkorn"/>
                          <a:sym typeface="Vollkorn"/>
                        </a:rPr>
                        <a:t>12</a:t>
                      </a: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FFFFFF"/>
                    </a:solidFill>
                  </a:tcPr>
                </a:tc>
                <a:tc>
                  <a:txBody>
                    <a:bodyPr/>
                    <a:lstStyle/>
                    <a:p>
                      <a:pPr algn="ctr">
                        <a:lnSpc>
                          <a:spcPts val="4439"/>
                        </a:lnSpc>
                        <a:defRPr/>
                      </a:pPr>
                      <a:r>
                        <a:rPr lang="en-US" sz="3699" spc="-10">
                          <a:solidFill>
                            <a:srgbClr val="000000"/>
                          </a:solidFill>
                          <a:latin typeface="Vollkorn"/>
                          <a:ea typeface="Vollkorn"/>
                          <a:cs typeface="Vollkorn"/>
                          <a:sym typeface="Vollkorn"/>
                        </a:rPr>
                        <a:t>Tuần 9 - 11</a:t>
                      </a: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FFFFFF"/>
                    </a:solidFill>
                  </a:tcPr>
                </a:tc>
                <a:tc>
                  <a:txBody>
                    <a:bodyPr/>
                    <a:lstStyle/>
                    <a:p>
                      <a:pPr algn="ctr">
                        <a:lnSpc>
                          <a:spcPts val="4439"/>
                        </a:lnSpc>
                        <a:defRPr/>
                      </a:pPr>
                      <a:r>
                        <a:rPr lang="en-US" sz="3699" spc="-10">
                          <a:solidFill>
                            <a:srgbClr val="000000"/>
                          </a:solidFill>
                          <a:latin typeface="Vollkorn"/>
                          <a:ea typeface="Vollkorn"/>
                          <a:cs typeface="Vollkorn"/>
                          <a:sym typeface="Vollkorn"/>
                        </a:rPr>
                        <a:t>Máy tính, máy chiếu.</a:t>
                      </a: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FFFFFF"/>
                    </a:solidFill>
                  </a:tcPr>
                </a:tc>
                <a:tc>
                  <a:txBody>
                    <a:bodyPr/>
                    <a:lstStyle/>
                    <a:p>
                      <a:pPr algn="ctr">
                        <a:lnSpc>
                          <a:spcPts val="4439"/>
                        </a:lnSpc>
                        <a:defRPr/>
                      </a:pPr>
                      <a:r>
                        <a:rPr lang="en-US" sz="3699" spc="-10">
                          <a:solidFill>
                            <a:srgbClr val="000000"/>
                          </a:solidFill>
                          <a:latin typeface="Vollkorn"/>
                          <a:ea typeface="Vollkorn"/>
                          <a:cs typeface="Vollkorn"/>
                          <a:sym typeface="Vollkorn"/>
                        </a:rPr>
                        <a:t>Lớp học</a:t>
                      </a: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FFFFFF"/>
                    </a:solidFill>
                  </a:tcPr>
                </a:tc>
                <a:tc>
                  <a:txBody>
                    <a:bodyPr/>
                    <a:lstStyle/>
                    <a:p>
                      <a:pPr algn="just">
                        <a:lnSpc>
                          <a:spcPts val="4439"/>
                        </a:lnSpc>
                        <a:defRPr/>
                      </a:pPr>
                      <a:r>
                        <a:rPr lang="en-US" sz="3699" spc="-10">
                          <a:solidFill>
                            <a:srgbClr val="CC412C"/>
                          </a:solidFill>
                          <a:latin typeface="Vollkorn Bold"/>
                          <a:ea typeface="Vollkorn Bold"/>
                          <a:cs typeface="Vollkorn Bold"/>
                          <a:sym typeface="Vollkorn Bold"/>
                        </a:rPr>
                        <a:t>Lồng ghép nội dung GD QP&amp;AN: "Giáo dục lòng tự hào, tự tôn dân tộc và sức mạnh đại đoàn kết toàn dân tộc trong đấu tranh chống giặc ngoại xâm" .</a:t>
                      </a: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TextBox 3"/>
          <p:cNvSpPr txBox="1"/>
          <p:nvPr/>
        </p:nvSpPr>
        <p:spPr>
          <a:xfrm>
            <a:off x="2046620" y="41148"/>
            <a:ext cx="14705657" cy="1736979"/>
          </a:xfrm>
          <a:prstGeom prst="rect">
            <a:avLst/>
          </a:prstGeom>
        </p:spPr>
        <p:txBody>
          <a:bodyPr lIns="0" tIns="0" rIns="0" bIns="0" rtlCol="0" anchor="t">
            <a:spAutoFit/>
          </a:bodyPr>
          <a:lstStyle/>
          <a:p>
            <a:pPr algn="ctr">
              <a:lnSpc>
                <a:spcPts val="6707"/>
              </a:lnSpc>
            </a:pPr>
            <a:r>
              <a:rPr lang="en-US" sz="4299" spc="-1">
                <a:solidFill>
                  <a:srgbClr val="000000"/>
                </a:solidFill>
                <a:latin typeface="Times New Roman Bold"/>
                <a:ea typeface="Times New Roman Bold"/>
                <a:cs typeface="Times New Roman Bold"/>
                <a:sym typeface="Times New Roman Bold"/>
              </a:rPr>
              <a:t>MINH HỌA CÁCH 2</a:t>
            </a:r>
          </a:p>
          <a:p>
            <a:pPr algn="just">
              <a:lnSpc>
                <a:spcPts val="6707"/>
              </a:lnSpc>
            </a:pPr>
            <a:r>
              <a:rPr lang="en-US" sz="4299" spc="-1">
                <a:solidFill>
                  <a:srgbClr val="000000"/>
                </a:solidFill>
                <a:latin typeface="Times New Roman Bold"/>
                <a:ea typeface="Times New Roman Bold"/>
                <a:cs typeface="Times New Roman Bold"/>
                <a:sym typeface="Times New Roman Bold"/>
              </a:rPr>
              <a:t>I. Kế hoạch dạy học</a:t>
            </a:r>
          </a:p>
        </p:txBody>
      </p:sp>
      <p:graphicFrame>
        <p:nvGraphicFramePr>
          <p:cNvPr id="4" name="Table 4"/>
          <p:cNvGraphicFramePr>
            <a:graphicFrameLocks noGrp="1"/>
          </p:cNvGraphicFramePr>
          <p:nvPr/>
        </p:nvGraphicFramePr>
        <p:xfrm>
          <a:off x="0" y="2285820"/>
          <a:ext cx="18288001" cy="4119071"/>
        </p:xfrm>
        <a:graphic>
          <a:graphicData uri="http://schemas.openxmlformats.org/drawingml/2006/table">
            <a:tbl>
              <a:tblPr/>
              <a:tblGrid>
                <a:gridCol w="4953203">
                  <a:extLst>
                    <a:ext uri="{9D8B030D-6E8A-4147-A177-3AD203B41FA5}">
                      <a16:colId xmlns:a16="http://schemas.microsoft.com/office/drawing/2014/main" val="20000"/>
                    </a:ext>
                  </a:extLst>
                </a:gridCol>
                <a:gridCol w="1839193">
                  <a:extLst>
                    <a:ext uri="{9D8B030D-6E8A-4147-A177-3AD203B41FA5}">
                      <a16:colId xmlns:a16="http://schemas.microsoft.com/office/drawing/2014/main" val="20001"/>
                    </a:ext>
                  </a:extLst>
                </a:gridCol>
                <a:gridCol w="1016687">
                  <a:extLst>
                    <a:ext uri="{9D8B030D-6E8A-4147-A177-3AD203B41FA5}">
                      <a16:colId xmlns:a16="http://schemas.microsoft.com/office/drawing/2014/main" val="20002"/>
                    </a:ext>
                  </a:extLst>
                </a:gridCol>
                <a:gridCol w="2086523">
                  <a:extLst>
                    <a:ext uri="{9D8B030D-6E8A-4147-A177-3AD203B41FA5}">
                      <a16:colId xmlns:a16="http://schemas.microsoft.com/office/drawing/2014/main" val="20003"/>
                    </a:ext>
                  </a:extLst>
                </a:gridCol>
                <a:gridCol w="2535929">
                  <a:extLst>
                    <a:ext uri="{9D8B030D-6E8A-4147-A177-3AD203B41FA5}">
                      <a16:colId xmlns:a16="http://schemas.microsoft.com/office/drawing/2014/main" val="20004"/>
                    </a:ext>
                  </a:extLst>
                </a:gridCol>
                <a:gridCol w="5856466">
                  <a:extLst>
                    <a:ext uri="{9D8B030D-6E8A-4147-A177-3AD203B41FA5}">
                      <a16:colId xmlns:a16="http://schemas.microsoft.com/office/drawing/2014/main" val="20005"/>
                    </a:ext>
                  </a:extLst>
                </a:gridCol>
              </a:tblGrid>
              <a:tr h="2247768">
                <a:tc>
                  <a:txBody>
                    <a:bodyPr/>
                    <a:lstStyle/>
                    <a:p>
                      <a:pPr algn="ctr">
                        <a:lnSpc>
                          <a:spcPts val="4559"/>
                        </a:lnSpc>
                        <a:defRPr/>
                      </a:pPr>
                      <a:r>
                        <a:rPr lang="en-US" sz="3799" spc="-10">
                          <a:solidFill>
                            <a:srgbClr val="FFFFFF"/>
                          </a:solidFill>
                          <a:latin typeface="Vollkorn Bold"/>
                          <a:ea typeface="Vollkorn Bold"/>
                          <a:cs typeface="Vollkorn Bold"/>
                          <a:sym typeface="Vollkorn Bold"/>
                        </a:rPr>
                        <a:t>STT</a:t>
                      </a: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tc>
                  <a:txBody>
                    <a:bodyPr/>
                    <a:lstStyle/>
                    <a:p>
                      <a:pPr algn="ctr">
                        <a:lnSpc>
                          <a:spcPts val="4559"/>
                        </a:lnSpc>
                        <a:defRPr/>
                      </a:pPr>
                      <a:r>
                        <a:rPr lang="en-US" sz="3799" spc="-10">
                          <a:solidFill>
                            <a:srgbClr val="FFFFFF"/>
                          </a:solidFill>
                          <a:latin typeface="Vollkorn Bold"/>
                          <a:ea typeface="Vollkorn Bold"/>
                          <a:cs typeface="Vollkorn Bold"/>
                          <a:sym typeface="Vollkorn Bold"/>
                        </a:rPr>
                        <a:t>Bài học</a:t>
                      </a:r>
                      <a:endParaRPr lang="en-US" sz="1100"/>
                    </a:p>
                    <a:p>
                      <a:pPr algn="ctr">
                        <a:lnSpc>
                          <a:spcPts val="4559"/>
                        </a:lnSpc>
                      </a:pPr>
                      <a:r>
                        <a:rPr lang="en-US" sz="3799" spc="-10">
                          <a:solidFill>
                            <a:srgbClr val="FFFFFF"/>
                          </a:solidFill>
                          <a:latin typeface="Vollkorn Bold"/>
                          <a:ea typeface="Vollkorn Bold"/>
                          <a:cs typeface="Vollkorn Bold"/>
                          <a:sym typeface="Vollkorn Bold"/>
                        </a:rPr>
                        <a:t>(1)</a:t>
                      </a:r>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tc>
                  <a:txBody>
                    <a:bodyPr/>
                    <a:lstStyle/>
                    <a:p>
                      <a:pPr algn="ctr">
                        <a:lnSpc>
                          <a:spcPts val="4559"/>
                        </a:lnSpc>
                        <a:defRPr/>
                      </a:pPr>
                      <a:r>
                        <a:rPr lang="en-US" sz="3799" spc="-10">
                          <a:solidFill>
                            <a:srgbClr val="FFFFFF"/>
                          </a:solidFill>
                          <a:latin typeface="Vollkorn Bold"/>
                          <a:ea typeface="Vollkorn Bold"/>
                          <a:cs typeface="Vollkorn Bold"/>
                          <a:sym typeface="Vollkorn Bold"/>
                        </a:rPr>
                        <a:t>Số tiết</a:t>
                      </a:r>
                      <a:endParaRPr lang="en-US" sz="1100"/>
                    </a:p>
                    <a:p>
                      <a:pPr algn="ctr">
                        <a:lnSpc>
                          <a:spcPts val="4559"/>
                        </a:lnSpc>
                      </a:pPr>
                      <a:r>
                        <a:rPr lang="en-US" sz="3799" spc="-10">
                          <a:solidFill>
                            <a:srgbClr val="FFFFFF"/>
                          </a:solidFill>
                          <a:latin typeface="Vollkorn Bold"/>
                          <a:ea typeface="Vollkorn Bold"/>
                          <a:cs typeface="Vollkorn Bold"/>
                          <a:sym typeface="Vollkorn Bold"/>
                        </a:rPr>
                        <a:t>(2)</a:t>
                      </a:r>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tc>
                  <a:txBody>
                    <a:bodyPr/>
                    <a:lstStyle/>
                    <a:p>
                      <a:pPr algn="ctr">
                        <a:lnSpc>
                          <a:spcPts val="4559"/>
                        </a:lnSpc>
                        <a:defRPr/>
                      </a:pPr>
                      <a:r>
                        <a:rPr lang="en-US" sz="3799" spc="-10">
                          <a:solidFill>
                            <a:srgbClr val="FFFFFF"/>
                          </a:solidFill>
                          <a:latin typeface="Vollkorn Bold"/>
                          <a:ea typeface="Vollkorn Bold"/>
                          <a:cs typeface="Vollkorn Bold"/>
                          <a:sym typeface="Vollkorn Bold"/>
                        </a:rPr>
                        <a:t>Thời điểm</a:t>
                      </a:r>
                      <a:endParaRPr lang="en-US" sz="1100"/>
                    </a:p>
                    <a:p>
                      <a:pPr algn="ctr">
                        <a:lnSpc>
                          <a:spcPts val="4559"/>
                        </a:lnSpc>
                      </a:pPr>
                      <a:r>
                        <a:rPr lang="en-US" sz="3799" spc="-10">
                          <a:solidFill>
                            <a:srgbClr val="FFFFFF"/>
                          </a:solidFill>
                          <a:latin typeface="Vollkorn Bold"/>
                          <a:ea typeface="Vollkorn Bold"/>
                          <a:cs typeface="Vollkorn Bold"/>
                          <a:sym typeface="Vollkorn Bold"/>
                        </a:rPr>
                        <a:t>(3)</a:t>
                      </a:r>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tc>
                  <a:txBody>
                    <a:bodyPr/>
                    <a:lstStyle/>
                    <a:p>
                      <a:pPr algn="ctr">
                        <a:lnSpc>
                          <a:spcPts val="4559"/>
                        </a:lnSpc>
                        <a:defRPr/>
                      </a:pPr>
                      <a:r>
                        <a:rPr lang="en-US" sz="3799" spc="-10">
                          <a:solidFill>
                            <a:srgbClr val="FFFFFF"/>
                          </a:solidFill>
                          <a:latin typeface="Vollkorn Bold"/>
                          <a:ea typeface="Vollkorn Bold"/>
                          <a:cs typeface="Vollkorn Bold"/>
                          <a:sym typeface="Vollkorn Bold"/>
                        </a:rPr>
                        <a:t>Thiết bị dạy học</a:t>
                      </a:r>
                      <a:endParaRPr lang="en-US" sz="1100"/>
                    </a:p>
                    <a:p>
                      <a:pPr algn="ctr">
                        <a:lnSpc>
                          <a:spcPts val="4559"/>
                        </a:lnSpc>
                      </a:pPr>
                      <a:r>
                        <a:rPr lang="en-US" sz="3799" spc="-10">
                          <a:solidFill>
                            <a:srgbClr val="FFFFFF"/>
                          </a:solidFill>
                          <a:latin typeface="Vollkorn Bold"/>
                          <a:ea typeface="Vollkorn Bold"/>
                          <a:cs typeface="Vollkorn Bold"/>
                          <a:sym typeface="Vollkorn Bold"/>
                        </a:rPr>
                        <a:t>(4)</a:t>
                      </a:r>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tc>
                  <a:txBody>
                    <a:bodyPr/>
                    <a:lstStyle/>
                    <a:p>
                      <a:pPr algn="ctr">
                        <a:lnSpc>
                          <a:spcPts val="4559"/>
                        </a:lnSpc>
                        <a:defRPr/>
                      </a:pPr>
                      <a:r>
                        <a:rPr lang="en-US" sz="3799" spc="-10">
                          <a:solidFill>
                            <a:srgbClr val="FFFFFF"/>
                          </a:solidFill>
                          <a:latin typeface="Vollkorn Bold"/>
                          <a:ea typeface="Vollkorn Bold"/>
                          <a:cs typeface="Vollkorn Bold"/>
                          <a:sym typeface="Vollkorn Bold"/>
                        </a:rPr>
                        <a:t>Địa điểm dạy học</a:t>
                      </a:r>
                      <a:endParaRPr lang="en-US" sz="1100"/>
                    </a:p>
                    <a:p>
                      <a:pPr algn="ctr">
                        <a:lnSpc>
                          <a:spcPts val="4559"/>
                        </a:lnSpc>
                      </a:pPr>
                      <a:r>
                        <a:rPr lang="en-US" sz="3799" spc="-10">
                          <a:solidFill>
                            <a:srgbClr val="FFFFFF"/>
                          </a:solidFill>
                          <a:latin typeface="Vollkorn Bold"/>
                          <a:ea typeface="Vollkorn Bold"/>
                          <a:cs typeface="Vollkorn Bold"/>
                          <a:sym typeface="Vollkorn Bold"/>
                        </a:rPr>
                        <a:t>(5)</a:t>
                      </a:r>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extLst>
                  <a:ext uri="{0D108BD9-81ED-4DB2-BD59-A6C34878D82A}">
                    <a16:rowId xmlns:a16="http://schemas.microsoft.com/office/drawing/2014/main" val="10000"/>
                  </a:ext>
                </a:extLst>
              </a:tr>
              <a:tr h="1871303">
                <a:tc>
                  <a:txBody>
                    <a:bodyPr/>
                    <a:lstStyle/>
                    <a:p>
                      <a:pPr algn="l">
                        <a:lnSpc>
                          <a:spcPts val="3902"/>
                        </a:lnSpc>
                        <a:defRPr/>
                      </a:pP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A6CD70"/>
                    </a:solidFill>
                  </a:tcPr>
                </a:tc>
                <a:tc>
                  <a:txBody>
                    <a:bodyPr/>
                    <a:lstStyle/>
                    <a:p>
                      <a:pPr algn="l">
                        <a:lnSpc>
                          <a:spcPts val="3902"/>
                        </a:lnSpc>
                        <a:defRPr/>
                      </a:pP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FFFFFF"/>
                    </a:solidFill>
                  </a:tcPr>
                </a:tc>
                <a:tc>
                  <a:txBody>
                    <a:bodyPr/>
                    <a:lstStyle/>
                    <a:p>
                      <a:pPr algn="l">
                        <a:lnSpc>
                          <a:spcPts val="3902"/>
                        </a:lnSpc>
                        <a:defRPr/>
                      </a:pP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FFFFFF"/>
                    </a:solidFill>
                  </a:tcPr>
                </a:tc>
                <a:tc>
                  <a:txBody>
                    <a:bodyPr/>
                    <a:lstStyle/>
                    <a:p>
                      <a:pPr algn="l">
                        <a:lnSpc>
                          <a:spcPts val="3902"/>
                        </a:lnSpc>
                        <a:defRPr/>
                      </a:pP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FFFFFF"/>
                    </a:solidFill>
                  </a:tcPr>
                </a:tc>
                <a:tc>
                  <a:txBody>
                    <a:bodyPr/>
                    <a:lstStyle/>
                    <a:p>
                      <a:pPr algn="l">
                        <a:lnSpc>
                          <a:spcPts val="3902"/>
                        </a:lnSpc>
                        <a:defRPr/>
                      </a:pP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FFFFFF"/>
                    </a:solidFill>
                  </a:tcPr>
                </a:tc>
                <a:tc>
                  <a:txBody>
                    <a:bodyPr/>
                    <a:lstStyle/>
                    <a:p>
                      <a:pPr algn="l">
                        <a:lnSpc>
                          <a:spcPts val="3902"/>
                        </a:lnSpc>
                        <a:defRPr/>
                      </a:pP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5" name="TextBox 5"/>
          <p:cNvSpPr txBox="1"/>
          <p:nvPr/>
        </p:nvSpPr>
        <p:spPr>
          <a:xfrm>
            <a:off x="510896" y="7126999"/>
            <a:ext cx="17777104" cy="2701927"/>
          </a:xfrm>
          <a:prstGeom prst="rect">
            <a:avLst/>
          </a:prstGeom>
        </p:spPr>
        <p:txBody>
          <a:bodyPr lIns="0" tIns="0" rIns="0" bIns="0" rtlCol="0" anchor="t">
            <a:spAutoFit/>
          </a:bodyPr>
          <a:lstStyle/>
          <a:p>
            <a:pPr algn="just">
              <a:lnSpc>
                <a:spcPts val="7015"/>
              </a:lnSpc>
            </a:pPr>
            <a:r>
              <a:rPr lang="en-US" sz="4497" spc="-1">
                <a:solidFill>
                  <a:srgbClr val="CC412C"/>
                </a:solidFill>
                <a:latin typeface="Times New Roman Bold"/>
                <a:ea typeface="Times New Roman Bold"/>
                <a:cs typeface="Times New Roman Bold"/>
                <a:sym typeface="Times New Roman Bold"/>
              </a:rPr>
              <a:t>Lưu ý: Các bài học lồng ghép nội dung GD QP&amp;AN:</a:t>
            </a:r>
          </a:p>
          <a:p>
            <a:pPr algn="just">
              <a:lnSpc>
                <a:spcPts val="7015"/>
              </a:lnSpc>
            </a:pPr>
            <a:r>
              <a:rPr lang="en-US" sz="4497" spc="-1">
                <a:solidFill>
                  <a:srgbClr val="CC412C"/>
                </a:solidFill>
                <a:latin typeface="Times New Roman Bold"/>
                <a:ea typeface="Times New Roman Bold"/>
                <a:cs typeface="Times New Roman Bold"/>
                <a:sym typeface="Times New Roman Bold"/>
              </a:rPr>
              <a:t>- Bài 3: Chủ đề: …..</a:t>
            </a:r>
          </a:p>
          <a:p>
            <a:pPr algn="just">
              <a:lnSpc>
                <a:spcPts val="7015"/>
              </a:lnSpc>
            </a:pPr>
            <a:r>
              <a:rPr lang="en-US" sz="4497" spc="-1">
                <a:solidFill>
                  <a:srgbClr val="CC412C"/>
                </a:solidFill>
                <a:latin typeface="Times New Roman Bold"/>
                <a:ea typeface="Times New Roman Bold"/>
                <a:cs typeface="Times New Roman Bold"/>
                <a:sym typeface="Times New Roman Bold"/>
              </a:rPr>
              <a:t>- Bài 5: Chủ đề: …..</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2E0"/>
        </a:solidFill>
        <a:effectLst/>
      </p:bgPr>
    </p:bg>
    <p:spTree>
      <p:nvGrpSpPr>
        <p:cNvPr id="1" name=""/>
        <p:cNvGrpSpPr/>
        <p:nvPr/>
      </p:nvGrpSpPr>
      <p:grpSpPr>
        <a:xfrm>
          <a:off x="0" y="0"/>
          <a:ext cx="0" cy="0"/>
          <a:chOff x="0" y="0"/>
          <a:chExt cx="0" cy="0"/>
        </a:xfrm>
      </p:grpSpPr>
      <p:sp>
        <p:nvSpPr>
          <p:cNvPr id="2" name="TextBox 2"/>
          <p:cNvSpPr txBox="1"/>
          <p:nvPr/>
        </p:nvSpPr>
        <p:spPr>
          <a:xfrm>
            <a:off x="0" y="1387335"/>
            <a:ext cx="18288000" cy="7438743"/>
          </a:xfrm>
          <a:prstGeom prst="rect">
            <a:avLst/>
          </a:prstGeom>
        </p:spPr>
        <p:txBody>
          <a:bodyPr lIns="0" tIns="0" rIns="0" bIns="0" rtlCol="0" anchor="t">
            <a:spAutoFit/>
          </a:bodyPr>
          <a:lstStyle/>
          <a:p>
            <a:pPr algn="just">
              <a:lnSpc>
                <a:spcPts val="8415"/>
              </a:lnSpc>
              <a:spcBef>
                <a:spcPct val="0"/>
              </a:spcBef>
            </a:pPr>
            <a:r>
              <a:rPr lang="en-US" sz="6011">
                <a:solidFill>
                  <a:srgbClr val="000000"/>
                </a:solidFill>
                <a:latin typeface="Rokkitt"/>
                <a:ea typeface="Rokkitt"/>
                <a:cs typeface="Rokkitt"/>
                <a:sym typeface="Rokkitt"/>
              </a:rPr>
              <a:t>3.3. Xây dựng "Kế hoạch bài dạy":</a:t>
            </a:r>
          </a:p>
          <a:p>
            <a:pPr algn="just">
              <a:lnSpc>
                <a:spcPts val="8415"/>
              </a:lnSpc>
              <a:spcBef>
                <a:spcPct val="0"/>
              </a:spcBef>
            </a:pPr>
            <a:r>
              <a:rPr lang="en-US" sz="6011">
                <a:solidFill>
                  <a:srgbClr val="000000"/>
                </a:solidFill>
                <a:latin typeface="Rokkitt"/>
                <a:ea typeface="Rokkitt"/>
                <a:cs typeface="Rokkitt"/>
                <a:sym typeface="Rokkitt"/>
              </a:rPr>
              <a:t> Giáo viên thể hiện rõ chủ đề, nội dung lồng ghép cụ thể trong "Kế hoạch bài dạy". Thiết kế cụ thể trong quá trình dạy đọc, viết, nói và nghe.</a:t>
            </a:r>
          </a:p>
          <a:p>
            <a:pPr algn="just">
              <a:lnSpc>
                <a:spcPts val="8415"/>
              </a:lnSpc>
              <a:spcBef>
                <a:spcPct val="0"/>
              </a:spcBef>
            </a:pPr>
            <a:r>
              <a:rPr lang="en-US" sz="6011">
                <a:solidFill>
                  <a:srgbClr val="000000"/>
                </a:solidFill>
                <a:latin typeface="Rokkitt"/>
                <a:ea typeface="Rokkitt"/>
                <a:cs typeface="Rokkitt"/>
                <a:sym typeface="Rokkitt"/>
              </a:rPr>
              <a:t>(Lưu ý: Nếu có điều kiện và thiết kế hợp lí, một số chủ đề dễ lồng ghép có thể đưa vào nhiều địa chỉ bài học khác nhau để tăng hiệu quả giáo dục.)</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4942" t="-984" r="-20267" b="-1276"/>
            </a:stretch>
          </a:blipFill>
        </p:spPr>
      </p:sp>
      <p:sp>
        <p:nvSpPr>
          <p:cNvPr id="3" name="Freeform 3"/>
          <p:cNvSpPr/>
          <p:nvPr/>
        </p:nvSpPr>
        <p:spPr>
          <a:xfrm flipH="1">
            <a:off x="1964296" y="3669340"/>
            <a:ext cx="3871996" cy="5322332"/>
          </a:xfrm>
          <a:custGeom>
            <a:avLst/>
            <a:gdLst/>
            <a:ahLst/>
            <a:cxnLst/>
            <a:rect l="l" t="t" r="r" b="b"/>
            <a:pathLst>
              <a:path w="3871996" h="5322332">
                <a:moveTo>
                  <a:pt x="3871996" y="0"/>
                </a:moveTo>
                <a:lnTo>
                  <a:pt x="0" y="0"/>
                </a:lnTo>
                <a:lnTo>
                  <a:pt x="0" y="5322332"/>
                </a:lnTo>
                <a:lnTo>
                  <a:pt x="3871996" y="5322332"/>
                </a:lnTo>
                <a:lnTo>
                  <a:pt x="3871996" y="0"/>
                </a:lnTo>
                <a:close/>
              </a:path>
            </a:pathLst>
          </a:custGeom>
          <a:blipFill>
            <a:blip r:embed="rId3"/>
            <a:stretch>
              <a:fillRect/>
            </a:stretch>
          </a:blipFill>
        </p:spPr>
      </p:sp>
      <p:sp>
        <p:nvSpPr>
          <p:cNvPr id="4" name="Freeform 4"/>
          <p:cNvSpPr/>
          <p:nvPr/>
        </p:nvSpPr>
        <p:spPr>
          <a:xfrm>
            <a:off x="1964296" y="2364015"/>
            <a:ext cx="15024167" cy="6550894"/>
          </a:xfrm>
          <a:custGeom>
            <a:avLst/>
            <a:gdLst/>
            <a:ahLst/>
            <a:cxnLst/>
            <a:rect l="l" t="t" r="r" b="b"/>
            <a:pathLst>
              <a:path w="15024167" h="6550894">
                <a:moveTo>
                  <a:pt x="0" y="0"/>
                </a:moveTo>
                <a:lnTo>
                  <a:pt x="15024166" y="0"/>
                </a:lnTo>
                <a:lnTo>
                  <a:pt x="15024166" y="6550895"/>
                </a:lnTo>
                <a:lnTo>
                  <a:pt x="0" y="6550895"/>
                </a:lnTo>
                <a:lnTo>
                  <a:pt x="0" y="0"/>
                </a:lnTo>
                <a:close/>
              </a:path>
            </a:pathLst>
          </a:custGeom>
          <a:blipFill>
            <a:blip r:embed="rId4"/>
            <a:stretch>
              <a:fillRect t="-9056" b="-9056"/>
            </a:stretch>
          </a:blipFill>
        </p:spPr>
      </p:sp>
      <p:sp>
        <p:nvSpPr>
          <p:cNvPr id="5" name="Freeform 5"/>
          <p:cNvSpPr/>
          <p:nvPr/>
        </p:nvSpPr>
        <p:spPr>
          <a:xfrm>
            <a:off x="5486400" y="390850"/>
            <a:ext cx="7315200" cy="1888652"/>
          </a:xfrm>
          <a:custGeom>
            <a:avLst/>
            <a:gdLst/>
            <a:ahLst/>
            <a:cxnLst/>
            <a:rect l="l" t="t" r="r" b="b"/>
            <a:pathLst>
              <a:path w="7315200" h="1888652">
                <a:moveTo>
                  <a:pt x="0" y="0"/>
                </a:moveTo>
                <a:lnTo>
                  <a:pt x="7315200" y="0"/>
                </a:lnTo>
                <a:lnTo>
                  <a:pt x="7315200" y="1888651"/>
                </a:lnTo>
                <a:lnTo>
                  <a:pt x="0" y="18886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23069">
            <a:off x="14848082" y="2363849"/>
            <a:ext cx="1312019" cy="2610983"/>
          </a:xfrm>
          <a:custGeom>
            <a:avLst/>
            <a:gdLst/>
            <a:ahLst/>
            <a:cxnLst/>
            <a:rect l="l" t="t" r="r" b="b"/>
            <a:pathLst>
              <a:path w="1312019" h="2610983">
                <a:moveTo>
                  <a:pt x="0" y="0"/>
                </a:moveTo>
                <a:lnTo>
                  <a:pt x="1312019" y="0"/>
                </a:lnTo>
                <a:lnTo>
                  <a:pt x="1312019" y="2610983"/>
                </a:lnTo>
                <a:lnTo>
                  <a:pt x="0" y="26109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rot="391600">
            <a:off x="10636851" y="8077585"/>
            <a:ext cx="4329497" cy="865899"/>
          </a:xfrm>
          <a:custGeom>
            <a:avLst/>
            <a:gdLst/>
            <a:ahLst/>
            <a:cxnLst/>
            <a:rect l="l" t="t" r="r" b="b"/>
            <a:pathLst>
              <a:path w="4329497" h="865899">
                <a:moveTo>
                  <a:pt x="0" y="0"/>
                </a:moveTo>
                <a:lnTo>
                  <a:pt x="4329498" y="0"/>
                </a:lnTo>
                <a:lnTo>
                  <a:pt x="4329498" y="865900"/>
                </a:lnTo>
                <a:lnTo>
                  <a:pt x="0" y="8659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TextBox 8"/>
          <p:cNvSpPr txBox="1"/>
          <p:nvPr/>
        </p:nvSpPr>
        <p:spPr>
          <a:xfrm>
            <a:off x="5836292" y="665518"/>
            <a:ext cx="6326487" cy="1698497"/>
          </a:xfrm>
          <a:prstGeom prst="rect">
            <a:avLst/>
          </a:prstGeom>
        </p:spPr>
        <p:txBody>
          <a:bodyPr lIns="0" tIns="0" rIns="0" bIns="0" rtlCol="0" anchor="t">
            <a:spAutoFit/>
          </a:bodyPr>
          <a:lstStyle/>
          <a:p>
            <a:pPr marL="0" lvl="0" indent="0" algn="ctr">
              <a:lnSpc>
                <a:spcPts val="6568"/>
              </a:lnSpc>
              <a:spcBef>
                <a:spcPct val="0"/>
              </a:spcBef>
            </a:pPr>
            <a:r>
              <a:rPr lang="en-US" sz="6568">
                <a:solidFill>
                  <a:srgbClr val="FFFFFF"/>
                </a:solidFill>
                <a:latin typeface="Saira ExtraCondensed Bold"/>
                <a:ea typeface="Saira ExtraCondensed Bold"/>
                <a:cs typeface="Saira ExtraCondensed Bold"/>
                <a:sym typeface="Saira ExtraCondensed Bold"/>
              </a:rPr>
              <a:t>LỒNG GHÉP TRONG HOẠT ĐỘNG DẠY ĐỌC</a:t>
            </a:r>
          </a:p>
        </p:txBody>
      </p:sp>
      <p:sp>
        <p:nvSpPr>
          <p:cNvPr id="9" name="TextBox 9"/>
          <p:cNvSpPr txBox="1"/>
          <p:nvPr/>
        </p:nvSpPr>
        <p:spPr>
          <a:xfrm>
            <a:off x="2309498" y="3100406"/>
            <a:ext cx="14040895" cy="5682617"/>
          </a:xfrm>
          <a:prstGeom prst="rect">
            <a:avLst/>
          </a:prstGeom>
        </p:spPr>
        <p:txBody>
          <a:bodyPr lIns="0" tIns="0" rIns="0" bIns="0" rtlCol="0" anchor="t">
            <a:spAutoFit/>
          </a:bodyPr>
          <a:lstStyle/>
          <a:p>
            <a:pPr algn="l">
              <a:lnSpc>
                <a:spcPts val="7559"/>
              </a:lnSpc>
              <a:spcBef>
                <a:spcPct val="0"/>
              </a:spcBef>
            </a:pPr>
            <a:r>
              <a:rPr lang="en-US" sz="5399">
                <a:solidFill>
                  <a:srgbClr val="000000"/>
                </a:solidFill>
                <a:latin typeface="Rokkitt"/>
                <a:ea typeface="Rokkitt"/>
                <a:cs typeface="Rokkitt"/>
                <a:sym typeface="Rokkitt"/>
              </a:rPr>
              <a:t> Tùy theo bộ sách nhà trường lựa chọn để xác định địa chỉ cụ thể các văn bản đọc hiểu có thể lồng ghép các nội dung giáo dục quốc phòng và an ninh. Giáo viên chọn văn bản đọc hiểu phù hợp với chủ đề lồng ghép đã được quy định để thực hiện lồng ghép.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4942" t="-984" r="-20267" b="-1276"/>
            </a:stretch>
          </a:blipFill>
        </p:spPr>
      </p:sp>
      <p:sp>
        <p:nvSpPr>
          <p:cNvPr id="3" name="Freeform 3"/>
          <p:cNvSpPr/>
          <p:nvPr/>
        </p:nvSpPr>
        <p:spPr>
          <a:xfrm flipH="1">
            <a:off x="1028700" y="5059179"/>
            <a:ext cx="3380059" cy="4646130"/>
          </a:xfrm>
          <a:custGeom>
            <a:avLst/>
            <a:gdLst/>
            <a:ahLst/>
            <a:cxnLst/>
            <a:rect l="l" t="t" r="r" b="b"/>
            <a:pathLst>
              <a:path w="3380059" h="4646130">
                <a:moveTo>
                  <a:pt x="3380059" y="0"/>
                </a:moveTo>
                <a:lnTo>
                  <a:pt x="0" y="0"/>
                </a:lnTo>
                <a:lnTo>
                  <a:pt x="0" y="4646130"/>
                </a:lnTo>
                <a:lnTo>
                  <a:pt x="3380059" y="4646130"/>
                </a:lnTo>
                <a:lnTo>
                  <a:pt x="3380059" y="0"/>
                </a:lnTo>
                <a:close/>
              </a:path>
            </a:pathLst>
          </a:custGeom>
          <a:blipFill>
            <a:blip r:embed="rId3"/>
            <a:stretch>
              <a:fillRect/>
            </a:stretch>
          </a:blipFill>
        </p:spPr>
      </p:sp>
      <p:sp>
        <p:nvSpPr>
          <p:cNvPr id="4" name="Freeform 4"/>
          <p:cNvSpPr/>
          <p:nvPr/>
        </p:nvSpPr>
        <p:spPr>
          <a:xfrm>
            <a:off x="2537855" y="2182808"/>
            <a:ext cx="14475392" cy="7454827"/>
          </a:xfrm>
          <a:custGeom>
            <a:avLst/>
            <a:gdLst/>
            <a:ahLst/>
            <a:cxnLst/>
            <a:rect l="l" t="t" r="r" b="b"/>
            <a:pathLst>
              <a:path w="14475392" h="7454827">
                <a:moveTo>
                  <a:pt x="0" y="0"/>
                </a:moveTo>
                <a:lnTo>
                  <a:pt x="14475392" y="0"/>
                </a:lnTo>
                <a:lnTo>
                  <a:pt x="14475392" y="7454827"/>
                </a:lnTo>
                <a:lnTo>
                  <a:pt x="0" y="7454827"/>
                </a:lnTo>
                <a:lnTo>
                  <a:pt x="0" y="0"/>
                </a:lnTo>
                <a:close/>
              </a:path>
            </a:pathLst>
          </a:custGeom>
          <a:blipFill>
            <a:blip r:embed="rId4"/>
            <a:stretch>
              <a:fillRect/>
            </a:stretch>
          </a:blipFill>
        </p:spPr>
      </p:sp>
      <p:sp>
        <p:nvSpPr>
          <p:cNvPr id="5" name="Freeform 5"/>
          <p:cNvSpPr/>
          <p:nvPr/>
        </p:nvSpPr>
        <p:spPr>
          <a:xfrm>
            <a:off x="5097014" y="1028700"/>
            <a:ext cx="8940273" cy="2308216"/>
          </a:xfrm>
          <a:custGeom>
            <a:avLst/>
            <a:gdLst/>
            <a:ahLst/>
            <a:cxnLst/>
            <a:rect l="l" t="t" r="r" b="b"/>
            <a:pathLst>
              <a:path w="8940273" h="2308216">
                <a:moveTo>
                  <a:pt x="0" y="0"/>
                </a:moveTo>
                <a:lnTo>
                  <a:pt x="8940273" y="0"/>
                </a:lnTo>
                <a:lnTo>
                  <a:pt x="8940273" y="2308216"/>
                </a:lnTo>
                <a:lnTo>
                  <a:pt x="0" y="230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23069">
            <a:off x="15510936" y="1864485"/>
            <a:ext cx="1312019" cy="2610983"/>
          </a:xfrm>
          <a:custGeom>
            <a:avLst/>
            <a:gdLst/>
            <a:ahLst/>
            <a:cxnLst/>
            <a:rect l="l" t="t" r="r" b="b"/>
            <a:pathLst>
              <a:path w="1312019" h="2610983">
                <a:moveTo>
                  <a:pt x="0" y="0"/>
                </a:moveTo>
                <a:lnTo>
                  <a:pt x="1312018" y="0"/>
                </a:lnTo>
                <a:lnTo>
                  <a:pt x="1312018" y="2610982"/>
                </a:lnTo>
                <a:lnTo>
                  <a:pt x="0" y="26109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rot="391600">
            <a:off x="13278867" y="8825350"/>
            <a:ext cx="4329497" cy="865899"/>
          </a:xfrm>
          <a:custGeom>
            <a:avLst/>
            <a:gdLst/>
            <a:ahLst/>
            <a:cxnLst/>
            <a:rect l="l" t="t" r="r" b="b"/>
            <a:pathLst>
              <a:path w="4329497" h="865899">
                <a:moveTo>
                  <a:pt x="0" y="0"/>
                </a:moveTo>
                <a:lnTo>
                  <a:pt x="4329498" y="0"/>
                </a:lnTo>
                <a:lnTo>
                  <a:pt x="4329498" y="865900"/>
                </a:lnTo>
                <a:lnTo>
                  <a:pt x="0" y="8659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TextBox 8"/>
          <p:cNvSpPr txBox="1"/>
          <p:nvPr/>
        </p:nvSpPr>
        <p:spPr>
          <a:xfrm>
            <a:off x="3729073" y="3564565"/>
            <a:ext cx="12003542" cy="6711316"/>
          </a:xfrm>
          <a:prstGeom prst="rect">
            <a:avLst/>
          </a:prstGeom>
        </p:spPr>
        <p:txBody>
          <a:bodyPr lIns="0" tIns="0" rIns="0" bIns="0" rtlCol="0" anchor="t">
            <a:spAutoFit/>
          </a:bodyPr>
          <a:lstStyle/>
          <a:p>
            <a:pPr algn="l">
              <a:lnSpc>
                <a:spcPts val="6719"/>
              </a:lnSpc>
            </a:pPr>
            <a:r>
              <a:rPr lang="en-US" sz="4799">
                <a:solidFill>
                  <a:srgbClr val="264250"/>
                </a:solidFill>
                <a:latin typeface="Asap"/>
                <a:ea typeface="Asap"/>
                <a:cs typeface="Asap"/>
                <a:sym typeface="Asap"/>
              </a:rPr>
              <a:t>  a. Bộ sách Kết nối tri thức với cuộc sống, lớp 8, Bài 3 - "Lời sông núi".</a:t>
            </a:r>
          </a:p>
          <a:p>
            <a:pPr algn="l">
              <a:lnSpc>
                <a:spcPts val="6719"/>
              </a:lnSpc>
            </a:pPr>
            <a:r>
              <a:rPr lang="en-US" sz="4799">
                <a:solidFill>
                  <a:srgbClr val="264250"/>
                </a:solidFill>
                <a:latin typeface="Asap"/>
                <a:ea typeface="Asap"/>
                <a:cs typeface="Asap"/>
                <a:sym typeface="Asap"/>
              </a:rPr>
              <a:t> - Lồng ghép chủ đề "Giáo dục lòng tự hào, tự tôn dân tộc và sức mạnh đại đoàn kết toàn dân tộc trong đấu tranh chống giặc ngoại xâm" </a:t>
            </a:r>
          </a:p>
          <a:p>
            <a:pPr algn="l">
              <a:lnSpc>
                <a:spcPts val="6719"/>
              </a:lnSpc>
            </a:pPr>
            <a:endParaRPr lang="en-US" sz="4799">
              <a:solidFill>
                <a:srgbClr val="264250"/>
              </a:solidFill>
              <a:latin typeface="Asap"/>
              <a:ea typeface="Asap"/>
              <a:cs typeface="Asap"/>
              <a:sym typeface="Asap"/>
            </a:endParaRPr>
          </a:p>
          <a:p>
            <a:pPr marL="0" lvl="0" indent="0" algn="l">
              <a:lnSpc>
                <a:spcPts val="6299"/>
              </a:lnSpc>
              <a:spcBef>
                <a:spcPct val="0"/>
              </a:spcBef>
            </a:pPr>
            <a:endParaRPr lang="en-US" sz="4799">
              <a:solidFill>
                <a:srgbClr val="264250"/>
              </a:solidFill>
              <a:latin typeface="Asap"/>
              <a:ea typeface="Asap"/>
              <a:cs typeface="Asap"/>
              <a:sym typeface="Asap"/>
            </a:endParaRPr>
          </a:p>
        </p:txBody>
      </p:sp>
      <p:sp>
        <p:nvSpPr>
          <p:cNvPr id="9" name="TextBox 9"/>
          <p:cNvSpPr txBox="1"/>
          <p:nvPr/>
        </p:nvSpPr>
        <p:spPr>
          <a:xfrm>
            <a:off x="6262709" y="1514714"/>
            <a:ext cx="6936270" cy="2508250"/>
          </a:xfrm>
          <a:prstGeom prst="rect">
            <a:avLst/>
          </a:prstGeom>
        </p:spPr>
        <p:txBody>
          <a:bodyPr lIns="0" tIns="0" rIns="0" bIns="0" rtlCol="0" anchor="t">
            <a:spAutoFit/>
          </a:bodyPr>
          <a:lstStyle/>
          <a:p>
            <a:pPr algn="ctr">
              <a:lnSpc>
                <a:spcPts val="6500"/>
              </a:lnSpc>
            </a:pPr>
            <a:r>
              <a:rPr lang="en-US" sz="6500">
                <a:solidFill>
                  <a:srgbClr val="FFFFFF"/>
                </a:solidFill>
                <a:latin typeface="Saira ExtraCondensed Bold"/>
                <a:ea typeface="Saira ExtraCondensed Bold"/>
                <a:cs typeface="Saira ExtraCondensed Bold"/>
                <a:sym typeface="Saira ExtraCondensed Bold"/>
              </a:rPr>
              <a:t> (MINH HỌA THIẾT KẾ NỘI DUNG LỒNG GHÉP)</a:t>
            </a:r>
          </a:p>
          <a:p>
            <a:pPr marL="0" lvl="0" indent="0" algn="ctr">
              <a:lnSpc>
                <a:spcPts val="6500"/>
              </a:lnSpc>
              <a:spcBef>
                <a:spcPct val="0"/>
              </a:spcBef>
            </a:pPr>
            <a:r>
              <a:rPr lang="en-US" sz="6500">
                <a:solidFill>
                  <a:srgbClr val="FFFFFF"/>
                </a:solidFill>
                <a:latin typeface="Saira ExtraCondensed Bold"/>
                <a:ea typeface="Saira ExtraCondensed Bold"/>
                <a:cs typeface="Saira ExtraCondensed Bold"/>
                <a:sym typeface="Saira ExtraCondensed Bold"/>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sp>
        <p:nvSpPr>
          <p:cNvPr id="2" name="AutoShape 2"/>
          <p:cNvSpPr/>
          <p:nvPr/>
        </p:nvSpPr>
        <p:spPr>
          <a:xfrm>
            <a:off x="1028700" y="2912062"/>
            <a:ext cx="16230600" cy="5087122"/>
          </a:xfrm>
          <a:prstGeom prst="rect">
            <a:avLst/>
          </a:prstGeom>
          <a:solidFill>
            <a:srgbClr val="F4F4F4"/>
          </a:solidFill>
        </p:spPr>
      </p:sp>
      <p:sp>
        <p:nvSpPr>
          <p:cNvPr id="3" name="TextBox 3"/>
          <p:cNvSpPr txBox="1"/>
          <p:nvPr/>
        </p:nvSpPr>
        <p:spPr>
          <a:xfrm>
            <a:off x="1028700" y="1038225"/>
            <a:ext cx="9113560" cy="2562225"/>
          </a:xfrm>
          <a:prstGeom prst="rect">
            <a:avLst/>
          </a:prstGeom>
        </p:spPr>
        <p:txBody>
          <a:bodyPr lIns="0" tIns="0" rIns="0" bIns="0" rtlCol="0" anchor="t">
            <a:spAutoFit/>
          </a:bodyPr>
          <a:lstStyle/>
          <a:p>
            <a:pPr algn="l">
              <a:lnSpc>
                <a:spcPts val="10199"/>
              </a:lnSpc>
            </a:pPr>
            <a:r>
              <a:rPr lang="en-US" sz="8499" spc="-84">
                <a:solidFill>
                  <a:srgbClr val="F4F4F4"/>
                </a:solidFill>
                <a:latin typeface="Muli Bold"/>
                <a:ea typeface="Muli Bold"/>
                <a:cs typeface="Muli Bold"/>
                <a:sym typeface="Muli Bold"/>
              </a:rPr>
              <a:t> Minh họa cụ thể:</a:t>
            </a:r>
          </a:p>
          <a:p>
            <a:pPr algn="l">
              <a:lnSpc>
                <a:spcPts val="10199"/>
              </a:lnSpc>
              <a:spcBef>
                <a:spcPct val="0"/>
              </a:spcBef>
            </a:pPr>
            <a:endParaRPr lang="en-US" sz="8499" spc="-84">
              <a:solidFill>
                <a:srgbClr val="F4F4F4"/>
              </a:solidFill>
              <a:latin typeface="Muli Bold"/>
              <a:ea typeface="Muli Bold"/>
              <a:cs typeface="Muli Bold"/>
              <a:sym typeface="Muli Bold"/>
            </a:endParaRPr>
          </a:p>
        </p:txBody>
      </p:sp>
      <p:grpSp>
        <p:nvGrpSpPr>
          <p:cNvPr id="4" name="Group 4"/>
          <p:cNvGrpSpPr/>
          <p:nvPr/>
        </p:nvGrpSpPr>
        <p:grpSpPr>
          <a:xfrm>
            <a:off x="2061703" y="2912062"/>
            <a:ext cx="2559815" cy="6652259"/>
            <a:chOff x="0" y="0"/>
            <a:chExt cx="1057929" cy="2749269"/>
          </a:xfrm>
        </p:grpSpPr>
        <p:sp>
          <p:nvSpPr>
            <p:cNvPr id="5" name="Freeform 5"/>
            <p:cNvSpPr/>
            <p:nvPr/>
          </p:nvSpPr>
          <p:spPr>
            <a:xfrm>
              <a:off x="0" y="0"/>
              <a:ext cx="1057929" cy="2749269"/>
            </a:xfrm>
            <a:custGeom>
              <a:avLst/>
              <a:gdLst/>
              <a:ahLst/>
              <a:cxnLst/>
              <a:rect l="l" t="t" r="r" b="b"/>
              <a:pathLst>
                <a:path w="1057929" h="2749269">
                  <a:moveTo>
                    <a:pt x="0" y="0"/>
                  </a:moveTo>
                  <a:lnTo>
                    <a:pt x="1057929" y="0"/>
                  </a:lnTo>
                  <a:lnTo>
                    <a:pt x="1057929" y="2749269"/>
                  </a:lnTo>
                  <a:lnTo>
                    <a:pt x="0" y="2749269"/>
                  </a:lnTo>
                  <a:close/>
                </a:path>
              </a:pathLst>
            </a:custGeom>
            <a:solidFill>
              <a:srgbClr val="00A181"/>
            </a:solidFill>
          </p:spPr>
        </p:sp>
        <p:sp>
          <p:nvSpPr>
            <p:cNvPr id="6" name="TextBox 6"/>
            <p:cNvSpPr txBox="1"/>
            <p:nvPr/>
          </p:nvSpPr>
          <p:spPr>
            <a:xfrm>
              <a:off x="0" y="-57150"/>
              <a:ext cx="1057929" cy="2806419"/>
            </a:xfrm>
            <a:prstGeom prst="rect">
              <a:avLst/>
            </a:prstGeom>
          </p:spPr>
          <p:txBody>
            <a:bodyPr lIns="254000" tIns="254000" rIns="254000" bIns="254000" rtlCol="0" anchor="ctr"/>
            <a:lstStyle/>
            <a:p>
              <a:pPr algn="ctr">
                <a:lnSpc>
                  <a:spcPts val="4899"/>
                </a:lnSpc>
              </a:pPr>
              <a:r>
                <a:rPr lang="en-US" sz="3499">
                  <a:solidFill>
                    <a:srgbClr val="F4F4F4"/>
                  </a:solidFill>
                  <a:latin typeface="Muli Bold"/>
                  <a:ea typeface="Muli Bold"/>
                  <a:cs typeface="Muli Bold"/>
                  <a:sym typeface="Muli Bold"/>
                </a:rPr>
                <a:t>Lồng ghép vào nội dung "Viết kết nối với đọc" khi dạy đọc văn bản "Hịch tướng sĩ":</a:t>
              </a:r>
            </a:p>
          </p:txBody>
        </p:sp>
      </p:grpSp>
      <p:grpSp>
        <p:nvGrpSpPr>
          <p:cNvPr id="7" name="Group 7"/>
          <p:cNvGrpSpPr/>
          <p:nvPr/>
        </p:nvGrpSpPr>
        <p:grpSpPr>
          <a:xfrm>
            <a:off x="5869293" y="2365551"/>
            <a:ext cx="2884355" cy="8009762"/>
            <a:chOff x="0" y="0"/>
            <a:chExt cx="1192056" cy="3310303"/>
          </a:xfrm>
        </p:grpSpPr>
        <p:sp>
          <p:nvSpPr>
            <p:cNvPr id="8" name="Freeform 8"/>
            <p:cNvSpPr/>
            <p:nvPr/>
          </p:nvSpPr>
          <p:spPr>
            <a:xfrm>
              <a:off x="0" y="0"/>
              <a:ext cx="1192057" cy="3310303"/>
            </a:xfrm>
            <a:custGeom>
              <a:avLst/>
              <a:gdLst/>
              <a:ahLst/>
              <a:cxnLst/>
              <a:rect l="l" t="t" r="r" b="b"/>
              <a:pathLst>
                <a:path w="1192057" h="3310303">
                  <a:moveTo>
                    <a:pt x="0" y="0"/>
                  </a:moveTo>
                  <a:lnTo>
                    <a:pt x="1192057" y="0"/>
                  </a:lnTo>
                  <a:lnTo>
                    <a:pt x="1192057" y="3310303"/>
                  </a:lnTo>
                  <a:lnTo>
                    <a:pt x="0" y="3310303"/>
                  </a:lnTo>
                  <a:close/>
                </a:path>
              </a:pathLst>
            </a:custGeom>
            <a:solidFill>
              <a:srgbClr val="00A181"/>
            </a:solidFill>
          </p:spPr>
        </p:sp>
        <p:sp>
          <p:nvSpPr>
            <p:cNvPr id="9" name="TextBox 9"/>
            <p:cNvSpPr txBox="1"/>
            <p:nvPr/>
          </p:nvSpPr>
          <p:spPr>
            <a:xfrm>
              <a:off x="0" y="-57150"/>
              <a:ext cx="1192056" cy="3367453"/>
            </a:xfrm>
            <a:prstGeom prst="rect">
              <a:avLst/>
            </a:prstGeom>
          </p:spPr>
          <p:txBody>
            <a:bodyPr lIns="254000" tIns="254000" rIns="254000" bIns="254000" rtlCol="0" anchor="ctr"/>
            <a:lstStyle/>
            <a:p>
              <a:pPr algn="ctr">
                <a:lnSpc>
                  <a:spcPts val="4619"/>
                </a:lnSpc>
              </a:pPr>
              <a:r>
                <a:rPr lang="en-US" sz="3299">
                  <a:solidFill>
                    <a:srgbClr val="F4F4F4"/>
                  </a:solidFill>
                  <a:latin typeface="Muli Bold"/>
                  <a:ea typeface="Muli Bold"/>
                  <a:cs typeface="Muli Bold"/>
                  <a:sym typeface="Muli Bold"/>
                </a:rPr>
                <a:t>1. Chuyển giao nhiệm vụ:</a:t>
              </a:r>
            </a:p>
            <a:p>
              <a:pPr algn="ctr">
                <a:lnSpc>
                  <a:spcPts val="4619"/>
                </a:lnSpc>
              </a:pPr>
              <a:r>
                <a:rPr lang="en-US" sz="3299">
                  <a:solidFill>
                    <a:srgbClr val="F4F4F4"/>
                  </a:solidFill>
                  <a:latin typeface="Muli Bold"/>
                  <a:ea typeface="Muli Bold"/>
                  <a:cs typeface="Muli Bold"/>
                  <a:sym typeface="Muli Bold"/>
                </a:rPr>
                <a:t>Viết đoạn văn 7 đến 9 câu trình bày ý kiến về truyền thống chống ngoại xâm của dân tộc ta.</a:t>
              </a:r>
            </a:p>
            <a:p>
              <a:pPr algn="ctr">
                <a:lnSpc>
                  <a:spcPts val="4619"/>
                </a:lnSpc>
              </a:pPr>
              <a:endParaRPr lang="en-US" sz="3299">
                <a:solidFill>
                  <a:srgbClr val="F4F4F4"/>
                </a:solidFill>
                <a:latin typeface="Muli Bold"/>
                <a:ea typeface="Muli Bold"/>
                <a:cs typeface="Muli Bold"/>
                <a:sym typeface="Muli Bold"/>
              </a:endParaRPr>
            </a:p>
          </p:txBody>
        </p:sp>
      </p:grpSp>
      <p:grpSp>
        <p:nvGrpSpPr>
          <p:cNvPr id="10" name="Group 10"/>
          <p:cNvGrpSpPr/>
          <p:nvPr/>
        </p:nvGrpSpPr>
        <p:grpSpPr>
          <a:xfrm>
            <a:off x="10370860" y="2912062"/>
            <a:ext cx="2480515" cy="5813296"/>
            <a:chOff x="0" y="0"/>
            <a:chExt cx="1025156" cy="2402540"/>
          </a:xfrm>
        </p:grpSpPr>
        <p:sp>
          <p:nvSpPr>
            <p:cNvPr id="11" name="Freeform 11"/>
            <p:cNvSpPr/>
            <p:nvPr/>
          </p:nvSpPr>
          <p:spPr>
            <a:xfrm>
              <a:off x="0" y="0"/>
              <a:ext cx="1025156" cy="2402540"/>
            </a:xfrm>
            <a:custGeom>
              <a:avLst/>
              <a:gdLst/>
              <a:ahLst/>
              <a:cxnLst/>
              <a:rect l="l" t="t" r="r" b="b"/>
              <a:pathLst>
                <a:path w="1025156" h="2402540">
                  <a:moveTo>
                    <a:pt x="0" y="0"/>
                  </a:moveTo>
                  <a:lnTo>
                    <a:pt x="1025156" y="0"/>
                  </a:lnTo>
                  <a:lnTo>
                    <a:pt x="1025156" y="2402540"/>
                  </a:lnTo>
                  <a:lnTo>
                    <a:pt x="0" y="2402540"/>
                  </a:lnTo>
                  <a:close/>
                </a:path>
              </a:pathLst>
            </a:custGeom>
            <a:solidFill>
              <a:srgbClr val="00A181"/>
            </a:solidFill>
          </p:spPr>
        </p:sp>
        <p:sp>
          <p:nvSpPr>
            <p:cNvPr id="12" name="TextBox 12"/>
            <p:cNvSpPr txBox="1"/>
            <p:nvPr/>
          </p:nvSpPr>
          <p:spPr>
            <a:xfrm>
              <a:off x="0" y="-85725"/>
              <a:ext cx="1025156" cy="2488265"/>
            </a:xfrm>
            <a:prstGeom prst="rect">
              <a:avLst/>
            </a:prstGeom>
          </p:spPr>
          <p:txBody>
            <a:bodyPr lIns="254000" tIns="254000" rIns="254000" bIns="254000" rtlCol="0" anchor="ctr"/>
            <a:lstStyle/>
            <a:p>
              <a:pPr algn="ctr">
                <a:lnSpc>
                  <a:spcPts val="6019"/>
                </a:lnSpc>
              </a:pPr>
              <a:r>
                <a:rPr lang="en-US" sz="4299">
                  <a:solidFill>
                    <a:srgbClr val="F4F4F4"/>
                  </a:solidFill>
                  <a:latin typeface="Muli Bold"/>
                  <a:ea typeface="Muli Bold"/>
                  <a:cs typeface="Muli Bold"/>
                  <a:sym typeface="Muli Bold"/>
                </a:rPr>
                <a:t>2. Thực hiện nhiệm vụ: Làm việc cá nhân.</a:t>
              </a:r>
            </a:p>
            <a:p>
              <a:pPr algn="ctr">
                <a:lnSpc>
                  <a:spcPts val="6019"/>
                </a:lnSpc>
              </a:pPr>
              <a:endParaRPr lang="en-US" sz="4299">
                <a:solidFill>
                  <a:srgbClr val="F4F4F4"/>
                </a:solidFill>
                <a:latin typeface="Muli Bold"/>
                <a:ea typeface="Muli Bold"/>
                <a:cs typeface="Muli Bold"/>
                <a:sym typeface="Muli Bold"/>
              </a:endParaRPr>
            </a:p>
          </p:txBody>
        </p:sp>
      </p:grpSp>
      <p:grpSp>
        <p:nvGrpSpPr>
          <p:cNvPr id="13" name="Group 13"/>
          <p:cNvGrpSpPr/>
          <p:nvPr/>
        </p:nvGrpSpPr>
        <p:grpSpPr>
          <a:xfrm>
            <a:off x="14099150" y="2314575"/>
            <a:ext cx="2431553" cy="8759570"/>
            <a:chOff x="0" y="0"/>
            <a:chExt cx="1004921" cy="3620186"/>
          </a:xfrm>
        </p:grpSpPr>
        <p:sp>
          <p:nvSpPr>
            <p:cNvPr id="14" name="Freeform 14"/>
            <p:cNvSpPr/>
            <p:nvPr/>
          </p:nvSpPr>
          <p:spPr>
            <a:xfrm>
              <a:off x="0" y="0"/>
              <a:ext cx="1004921" cy="3620186"/>
            </a:xfrm>
            <a:custGeom>
              <a:avLst/>
              <a:gdLst/>
              <a:ahLst/>
              <a:cxnLst/>
              <a:rect l="l" t="t" r="r" b="b"/>
              <a:pathLst>
                <a:path w="1004921" h="3620186">
                  <a:moveTo>
                    <a:pt x="0" y="0"/>
                  </a:moveTo>
                  <a:lnTo>
                    <a:pt x="1004921" y="0"/>
                  </a:lnTo>
                  <a:lnTo>
                    <a:pt x="1004921" y="3620186"/>
                  </a:lnTo>
                  <a:lnTo>
                    <a:pt x="0" y="3620186"/>
                  </a:lnTo>
                  <a:close/>
                </a:path>
              </a:pathLst>
            </a:custGeom>
            <a:solidFill>
              <a:srgbClr val="00A181"/>
            </a:solidFill>
          </p:spPr>
        </p:sp>
        <p:sp>
          <p:nvSpPr>
            <p:cNvPr id="15" name="TextBox 15"/>
            <p:cNvSpPr txBox="1"/>
            <p:nvPr/>
          </p:nvSpPr>
          <p:spPr>
            <a:xfrm>
              <a:off x="0" y="-66675"/>
              <a:ext cx="1004921" cy="3686861"/>
            </a:xfrm>
            <a:prstGeom prst="rect">
              <a:avLst/>
            </a:prstGeom>
          </p:spPr>
          <p:txBody>
            <a:bodyPr lIns="254000" tIns="254000" rIns="254000" bIns="254000" rtlCol="0" anchor="ctr"/>
            <a:lstStyle/>
            <a:p>
              <a:pPr algn="ctr">
                <a:lnSpc>
                  <a:spcPts val="5039"/>
                </a:lnSpc>
              </a:pPr>
              <a:r>
                <a:rPr lang="en-US" sz="3599">
                  <a:solidFill>
                    <a:srgbClr val="F4F4F4"/>
                  </a:solidFill>
                  <a:latin typeface="Muli Bold"/>
                  <a:ea typeface="Muli Bold"/>
                  <a:cs typeface="Muli Bold"/>
                  <a:sym typeface="Muli Bold"/>
                </a:rPr>
                <a:t>3. Trình bày, trao đổi: Một số học sinh trình bày bài viết trước lớp; lớp trao đổi, nhận xét, bổ sung…</a:t>
              </a:r>
            </a:p>
            <a:p>
              <a:pPr algn="ctr">
                <a:lnSpc>
                  <a:spcPts val="5039"/>
                </a:lnSpc>
              </a:pPr>
              <a:endParaRPr lang="en-US" sz="3599">
                <a:solidFill>
                  <a:srgbClr val="F4F4F4"/>
                </a:solidFill>
                <a:latin typeface="Muli Bold"/>
                <a:ea typeface="Muli Bold"/>
                <a:cs typeface="Muli Bold"/>
                <a:sym typeface="Muli Bold"/>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6CD70"/>
        </a:solidFill>
        <a:effectLst/>
      </p:bgPr>
    </p:bg>
    <p:spTree>
      <p:nvGrpSpPr>
        <p:cNvPr id="1" name=""/>
        <p:cNvGrpSpPr/>
        <p:nvPr/>
      </p:nvGrpSpPr>
      <p:grpSpPr>
        <a:xfrm>
          <a:off x="0" y="0"/>
          <a:ext cx="0" cy="0"/>
          <a:chOff x="0" y="0"/>
          <a:chExt cx="0" cy="0"/>
        </a:xfrm>
      </p:grpSpPr>
      <p:sp>
        <p:nvSpPr>
          <p:cNvPr id="2" name="Freeform 2"/>
          <p:cNvSpPr/>
          <p:nvPr/>
        </p:nvSpPr>
        <p:spPr>
          <a:xfrm>
            <a:off x="12656734" y="4298255"/>
            <a:ext cx="2220821" cy="2115837"/>
          </a:xfrm>
          <a:custGeom>
            <a:avLst/>
            <a:gdLst/>
            <a:ahLst/>
            <a:cxnLst/>
            <a:rect l="l" t="t" r="r" b="b"/>
            <a:pathLst>
              <a:path w="2220821" h="2115837">
                <a:moveTo>
                  <a:pt x="0" y="0"/>
                </a:moveTo>
                <a:lnTo>
                  <a:pt x="2220822" y="0"/>
                </a:lnTo>
                <a:lnTo>
                  <a:pt x="2220822" y="2115837"/>
                </a:lnTo>
                <a:lnTo>
                  <a:pt x="0" y="21158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48764" y="2425662"/>
            <a:ext cx="18039236" cy="3712748"/>
          </a:xfrm>
          <a:prstGeom prst="rect">
            <a:avLst/>
          </a:prstGeom>
        </p:spPr>
        <p:txBody>
          <a:bodyPr lIns="0" tIns="0" rIns="0" bIns="0" rtlCol="0" anchor="t">
            <a:spAutoFit/>
          </a:bodyPr>
          <a:lstStyle/>
          <a:p>
            <a:pPr algn="l">
              <a:lnSpc>
                <a:spcPts val="7156"/>
              </a:lnSpc>
            </a:pPr>
            <a:r>
              <a:rPr lang="en-US" sz="6505" dirty="0">
                <a:solidFill>
                  <a:srgbClr val="3B332C"/>
                </a:solidFill>
                <a:latin typeface="Rokkitt Bold"/>
                <a:ea typeface="Rokkitt Bold"/>
                <a:cs typeface="Rokkitt Bold"/>
                <a:sym typeface="Rokkitt Bold"/>
              </a:rPr>
              <a:t> CĂN CỨ PHÁP LÝ</a:t>
            </a:r>
          </a:p>
          <a:p>
            <a:pPr marL="857250" indent="-857250" algn="l">
              <a:lnSpc>
                <a:spcPts val="7156"/>
              </a:lnSpc>
              <a:buFontTx/>
              <a:buChar char="-"/>
            </a:pPr>
            <a:r>
              <a:rPr lang="en-US" sz="6505" dirty="0" err="1">
                <a:solidFill>
                  <a:srgbClr val="3B332C"/>
                </a:solidFill>
                <a:latin typeface="Rokkitt Bold"/>
                <a:ea typeface="Rokkitt Bold"/>
                <a:cs typeface="Rokkitt Bold"/>
                <a:sym typeface="Rokkitt Bold"/>
              </a:rPr>
              <a:t>Thông</a:t>
            </a:r>
            <a:r>
              <a:rPr lang="en-US" sz="6505" dirty="0">
                <a:solidFill>
                  <a:srgbClr val="3B332C"/>
                </a:solidFill>
                <a:latin typeface="Rokkitt Bold"/>
                <a:ea typeface="Rokkitt Bold"/>
                <a:cs typeface="Rokkitt Bold"/>
                <a:sym typeface="Rokkitt Bold"/>
              </a:rPr>
              <a:t> </a:t>
            </a:r>
            <a:r>
              <a:rPr lang="en-US" sz="6505" dirty="0" err="1">
                <a:solidFill>
                  <a:srgbClr val="3B332C"/>
                </a:solidFill>
                <a:latin typeface="Rokkitt Bold"/>
                <a:ea typeface="Rokkitt Bold"/>
                <a:cs typeface="Rokkitt Bold"/>
                <a:sym typeface="Rokkitt Bold"/>
              </a:rPr>
              <a:t>tư</a:t>
            </a:r>
            <a:r>
              <a:rPr lang="en-US" sz="6505" dirty="0">
                <a:solidFill>
                  <a:srgbClr val="3B332C"/>
                </a:solidFill>
                <a:latin typeface="Rokkitt Bold"/>
                <a:ea typeface="Rokkitt Bold"/>
                <a:cs typeface="Rokkitt Bold"/>
                <a:sym typeface="Rokkitt Bold"/>
              </a:rPr>
              <a:t> 08/2024/2024/TT-BGDĐT;</a:t>
            </a:r>
          </a:p>
          <a:p>
            <a:pPr marL="857250" indent="-857250" algn="l">
              <a:lnSpc>
                <a:spcPts val="7156"/>
              </a:lnSpc>
              <a:buFontTx/>
              <a:buChar char="-"/>
            </a:pPr>
            <a:r>
              <a:rPr lang="en-US" sz="6505" dirty="0" err="1">
                <a:solidFill>
                  <a:srgbClr val="3B332C"/>
                </a:solidFill>
                <a:latin typeface="Rokkitt Bold"/>
                <a:ea typeface="Rokkitt Bold"/>
                <a:cs typeface="Rokkitt Bold"/>
                <a:sym typeface="Rokkitt Bold"/>
              </a:rPr>
              <a:t>Văn</a:t>
            </a:r>
            <a:r>
              <a:rPr lang="en-US" sz="6505" dirty="0">
                <a:solidFill>
                  <a:srgbClr val="3B332C"/>
                </a:solidFill>
                <a:latin typeface="Rokkitt Bold"/>
                <a:ea typeface="Rokkitt Bold"/>
                <a:cs typeface="Rokkitt Bold"/>
                <a:sym typeface="Rokkitt Bold"/>
              </a:rPr>
              <a:t> </a:t>
            </a:r>
            <a:r>
              <a:rPr lang="en-US" sz="6505" dirty="0" err="1">
                <a:solidFill>
                  <a:srgbClr val="3B332C"/>
                </a:solidFill>
                <a:latin typeface="Rokkitt Bold"/>
                <a:ea typeface="Rokkitt Bold"/>
                <a:cs typeface="Rokkitt Bold"/>
                <a:sym typeface="Rokkitt Bold"/>
              </a:rPr>
              <a:t>bản</a:t>
            </a:r>
            <a:r>
              <a:rPr lang="en-US" sz="6505" dirty="0">
                <a:solidFill>
                  <a:srgbClr val="3B332C"/>
                </a:solidFill>
                <a:latin typeface="Rokkitt Bold"/>
                <a:ea typeface="Rokkitt Bold"/>
                <a:cs typeface="Rokkitt Bold"/>
                <a:sym typeface="Rokkitt Bold"/>
              </a:rPr>
              <a:t> </a:t>
            </a:r>
            <a:r>
              <a:rPr lang="en-US" sz="6505" dirty="0" err="1">
                <a:solidFill>
                  <a:srgbClr val="3B332C"/>
                </a:solidFill>
                <a:latin typeface="Rokkitt Bold"/>
                <a:ea typeface="Rokkitt Bold"/>
                <a:cs typeface="Rokkitt Bold"/>
                <a:sym typeface="Rokkitt Bold"/>
              </a:rPr>
              <a:t>hướng</a:t>
            </a:r>
            <a:r>
              <a:rPr lang="en-US" sz="6505" dirty="0">
                <a:solidFill>
                  <a:srgbClr val="3B332C"/>
                </a:solidFill>
                <a:latin typeface="Rokkitt Bold"/>
                <a:ea typeface="Rokkitt Bold"/>
                <a:cs typeface="Rokkitt Bold"/>
                <a:sym typeface="Rokkitt Bold"/>
              </a:rPr>
              <a:t> </a:t>
            </a:r>
            <a:r>
              <a:rPr lang="en-US" sz="6505" dirty="0" err="1">
                <a:solidFill>
                  <a:srgbClr val="3B332C"/>
                </a:solidFill>
                <a:latin typeface="Rokkitt Bold"/>
                <a:ea typeface="Rokkitt Bold"/>
                <a:cs typeface="Rokkitt Bold"/>
                <a:sym typeface="Rokkitt Bold"/>
              </a:rPr>
              <a:t>dẫn</a:t>
            </a:r>
            <a:r>
              <a:rPr lang="en-US" sz="6505" dirty="0">
                <a:solidFill>
                  <a:srgbClr val="3B332C"/>
                </a:solidFill>
                <a:latin typeface="Rokkitt Bold"/>
                <a:ea typeface="Rokkitt Bold"/>
                <a:cs typeface="Rokkitt Bold"/>
                <a:sym typeface="Rokkitt Bold"/>
              </a:rPr>
              <a:t> </a:t>
            </a:r>
            <a:r>
              <a:rPr lang="en-US" sz="6505" dirty="0" err="1">
                <a:solidFill>
                  <a:srgbClr val="3B332C"/>
                </a:solidFill>
                <a:latin typeface="Rokkitt Bold"/>
                <a:ea typeface="Rokkitt Bold"/>
                <a:cs typeface="Rokkitt Bold"/>
                <a:sym typeface="Rokkitt Bold"/>
              </a:rPr>
              <a:t>của</a:t>
            </a:r>
            <a:r>
              <a:rPr lang="en-US" sz="6505" dirty="0">
                <a:solidFill>
                  <a:srgbClr val="3B332C"/>
                </a:solidFill>
                <a:latin typeface="Rokkitt Bold"/>
                <a:ea typeface="Rokkitt Bold"/>
                <a:cs typeface="Rokkitt Bold"/>
                <a:sym typeface="Rokkitt Bold"/>
              </a:rPr>
              <a:t> </a:t>
            </a:r>
            <a:r>
              <a:rPr lang="en-US" sz="6505" dirty="0" err="1">
                <a:solidFill>
                  <a:srgbClr val="3B332C"/>
                </a:solidFill>
                <a:latin typeface="Rokkitt Bold"/>
                <a:ea typeface="Rokkitt Bold"/>
                <a:cs typeface="Rokkitt Bold"/>
                <a:sym typeface="Rokkitt Bold"/>
              </a:rPr>
              <a:t>Sở</a:t>
            </a:r>
            <a:r>
              <a:rPr lang="en-US" sz="6505" dirty="0">
                <a:solidFill>
                  <a:srgbClr val="3B332C"/>
                </a:solidFill>
                <a:latin typeface="Rokkitt Bold"/>
                <a:ea typeface="Rokkitt Bold"/>
                <a:cs typeface="Rokkitt Bold"/>
                <a:sym typeface="Rokkitt Bold"/>
              </a:rPr>
              <a:t> GD-ĐT</a:t>
            </a:r>
          </a:p>
          <a:p>
            <a:pPr algn="l">
              <a:lnSpc>
                <a:spcPts val="7156"/>
              </a:lnSpc>
            </a:pPr>
            <a:endParaRPr lang="en-US" sz="6505" dirty="0">
              <a:solidFill>
                <a:srgbClr val="3B332C"/>
              </a:solidFill>
              <a:latin typeface="Rokkitt Bold"/>
              <a:ea typeface="Rokkitt Bold"/>
              <a:cs typeface="Rokkitt Bold"/>
              <a:sym typeface="Rokkitt Bold"/>
            </a:endParaRPr>
          </a:p>
        </p:txBody>
      </p:sp>
      <p:sp>
        <p:nvSpPr>
          <p:cNvPr id="4" name="Freeform 4"/>
          <p:cNvSpPr/>
          <p:nvPr/>
        </p:nvSpPr>
        <p:spPr>
          <a:xfrm rot="1983610" flipH="1" flipV="1">
            <a:off x="274459" y="400250"/>
            <a:ext cx="1936623" cy="1580988"/>
          </a:xfrm>
          <a:custGeom>
            <a:avLst/>
            <a:gdLst/>
            <a:ahLst/>
            <a:cxnLst/>
            <a:rect l="l" t="t" r="r" b="b"/>
            <a:pathLst>
              <a:path w="1936623" h="1580988">
                <a:moveTo>
                  <a:pt x="1936622" y="1580989"/>
                </a:moveTo>
                <a:lnTo>
                  <a:pt x="0" y="1580989"/>
                </a:lnTo>
                <a:lnTo>
                  <a:pt x="0" y="0"/>
                </a:lnTo>
                <a:lnTo>
                  <a:pt x="1936622" y="0"/>
                </a:lnTo>
                <a:lnTo>
                  <a:pt x="1936622" y="15809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4877556" y="8761943"/>
            <a:ext cx="5083780" cy="2098215"/>
          </a:xfrm>
          <a:custGeom>
            <a:avLst/>
            <a:gdLst/>
            <a:ahLst/>
            <a:cxnLst/>
            <a:rect l="l" t="t" r="r" b="b"/>
            <a:pathLst>
              <a:path w="5083780" h="2098215">
                <a:moveTo>
                  <a:pt x="0" y="0"/>
                </a:moveTo>
                <a:lnTo>
                  <a:pt x="5083780" y="0"/>
                </a:lnTo>
                <a:lnTo>
                  <a:pt x="5083780" y="2098215"/>
                </a:lnTo>
                <a:lnTo>
                  <a:pt x="0" y="20982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6CD70"/>
        </a:solidFill>
        <a:effectLst/>
      </p:bgPr>
    </p:bg>
    <p:spTree>
      <p:nvGrpSpPr>
        <p:cNvPr id="1" name=""/>
        <p:cNvGrpSpPr/>
        <p:nvPr/>
      </p:nvGrpSpPr>
      <p:grpSpPr>
        <a:xfrm>
          <a:off x="0" y="0"/>
          <a:ext cx="0" cy="0"/>
          <a:chOff x="0" y="0"/>
          <a:chExt cx="0" cy="0"/>
        </a:xfrm>
      </p:grpSpPr>
      <p:sp>
        <p:nvSpPr>
          <p:cNvPr id="2" name="AutoShape 2"/>
          <p:cNvSpPr/>
          <p:nvPr/>
        </p:nvSpPr>
        <p:spPr>
          <a:xfrm>
            <a:off x="1028700" y="1883362"/>
            <a:ext cx="16230600" cy="8115658"/>
          </a:xfrm>
          <a:prstGeom prst="rect">
            <a:avLst/>
          </a:prstGeom>
          <a:solidFill>
            <a:srgbClr val="F4F4F4"/>
          </a:solidFill>
        </p:spPr>
      </p:sp>
      <p:sp>
        <p:nvSpPr>
          <p:cNvPr id="3" name="TextBox 3"/>
          <p:cNvSpPr txBox="1"/>
          <p:nvPr/>
        </p:nvSpPr>
        <p:spPr>
          <a:xfrm>
            <a:off x="364611" y="349837"/>
            <a:ext cx="9113560" cy="2562225"/>
          </a:xfrm>
          <a:prstGeom prst="rect">
            <a:avLst/>
          </a:prstGeom>
        </p:spPr>
        <p:txBody>
          <a:bodyPr lIns="0" tIns="0" rIns="0" bIns="0" rtlCol="0" anchor="t">
            <a:spAutoFit/>
          </a:bodyPr>
          <a:lstStyle/>
          <a:p>
            <a:pPr algn="l">
              <a:lnSpc>
                <a:spcPts val="10199"/>
              </a:lnSpc>
            </a:pPr>
            <a:r>
              <a:rPr lang="en-US" sz="8499" spc="-84">
                <a:solidFill>
                  <a:srgbClr val="F4F4F4"/>
                </a:solidFill>
                <a:latin typeface="Muli Bold"/>
                <a:ea typeface="Muli Bold"/>
                <a:cs typeface="Muli Bold"/>
                <a:sym typeface="Muli Bold"/>
              </a:rPr>
              <a:t> Minh họa cụ thể:</a:t>
            </a:r>
          </a:p>
          <a:p>
            <a:pPr algn="l">
              <a:lnSpc>
                <a:spcPts val="10199"/>
              </a:lnSpc>
              <a:spcBef>
                <a:spcPct val="0"/>
              </a:spcBef>
            </a:pPr>
            <a:endParaRPr lang="en-US" sz="8499" spc="-84">
              <a:solidFill>
                <a:srgbClr val="F4F4F4"/>
              </a:solidFill>
              <a:latin typeface="Muli Bold"/>
              <a:ea typeface="Muli Bold"/>
              <a:cs typeface="Muli Bold"/>
              <a:sym typeface="Muli Bold"/>
            </a:endParaRPr>
          </a:p>
        </p:txBody>
      </p:sp>
      <p:sp>
        <p:nvSpPr>
          <p:cNvPr id="4" name="TextBox 4"/>
          <p:cNvSpPr txBox="1"/>
          <p:nvPr/>
        </p:nvSpPr>
        <p:spPr>
          <a:xfrm>
            <a:off x="1437370" y="1807162"/>
            <a:ext cx="14713650" cy="8281035"/>
          </a:xfrm>
          <a:prstGeom prst="rect">
            <a:avLst/>
          </a:prstGeom>
        </p:spPr>
        <p:txBody>
          <a:bodyPr lIns="0" tIns="0" rIns="0" bIns="0" rtlCol="0" anchor="t">
            <a:spAutoFit/>
          </a:bodyPr>
          <a:lstStyle/>
          <a:p>
            <a:pPr algn="l">
              <a:lnSpc>
                <a:spcPts val="5040"/>
              </a:lnSpc>
              <a:spcBef>
                <a:spcPct val="0"/>
              </a:spcBef>
            </a:pPr>
            <a:r>
              <a:rPr lang="en-US" sz="3600">
                <a:solidFill>
                  <a:srgbClr val="000000"/>
                </a:solidFill>
                <a:latin typeface="Rokkitt"/>
                <a:ea typeface="Rokkitt"/>
                <a:cs typeface="Rokkitt"/>
                <a:sym typeface="Rokkitt"/>
              </a:rPr>
              <a:t>4. Dự kiến kết luận:</a:t>
            </a:r>
          </a:p>
          <a:p>
            <a:pPr algn="l">
              <a:lnSpc>
                <a:spcPts val="5040"/>
              </a:lnSpc>
              <a:spcBef>
                <a:spcPct val="0"/>
              </a:spcBef>
            </a:pPr>
            <a:r>
              <a:rPr lang="en-US" sz="3600">
                <a:solidFill>
                  <a:srgbClr val="000000"/>
                </a:solidFill>
                <a:latin typeface="Rokkitt"/>
                <a:ea typeface="Rokkitt"/>
                <a:cs typeface="Rokkitt"/>
                <a:sym typeface="Rokkitt"/>
              </a:rPr>
              <a:t>+ Hình thức đoạn văn:</a:t>
            </a:r>
          </a:p>
          <a:p>
            <a:pPr algn="l">
              <a:lnSpc>
                <a:spcPts val="5040"/>
              </a:lnSpc>
              <a:spcBef>
                <a:spcPct val="0"/>
              </a:spcBef>
            </a:pPr>
            <a:r>
              <a:rPr lang="en-US" sz="3600">
                <a:solidFill>
                  <a:srgbClr val="000000"/>
                </a:solidFill>
                <a:latin typeface="Rokkitt"/>
                <a:ea typeface="Rokkitt"/>
                <a:cs typeface="Rokkitt"/>
                <a:sym typeface="Rokkitt"/>
              </a:rPr>
              <a:t>- Đúng thể thức đoạn.</a:t>
            </a:r>
          </a:p>
          <a:p>
            <a:pPr algn="l">
              <a:lnSpc>
                <a:spcPts val="5040"/>
              </a:lnSpc>
              <a:spcBef>
                <a:spcPct val="0"/>
              </a:spcBef>
            </a:pPr>
            <a:r>
              <a:rPr lang="en-US" sz="3600">
                <a:solidFill>
                  <a:srgbClr val="000000"/>
                </a:solidFill>
                <a:latin typeface="Rokkitt"/>
                <a:ea typeface="Rokkitt"/>
                <a:cs typeface="Rokkitt"/>
                <a:sym typeface="Rokkitt"/>
              </a:rPr>
              <a:t>- Dùng từ, đặt câu tốt; sáng tạo trong diễn đạt.</a:t>
            </a:r>
          </a:p>
          <a:p>
            <a:pPr algn="l">
              <a:lnSpc>
                <a:spcPts val="5040"/>
              </a:lnSpc>
              <a:spcBef>
                <a:spcPct val="0"/>
              </a:spcBef>
            </a:pPr>
            <a:r>
              <a:rPr lang="en-US" sz="3600">
                <a:solidFill>
                  <a:srgbClr val="000000"/>
                </a:solidFill>
                <a:latin typeface="Rokkitt"/>
                <a:ea typeface="Rokkitt"/>
                <a:cs typeface="Rokkitt"/>
                <a:sym typeface="Rokkitt"/>
              </a:rPr>
              <a:t>- Biết dùng bằng chứng, lí lẽ để làm sáng tỏ vấn đề.</a:t>
            </a:r>
          </a:p>
          <a:p>
            <a:pPr algn="l">
              <a:lnSpc>
                <a:spcPts val="5040"/>
              </a:lnSpc>
              <a:spcBef>
                <a:spcPct val="0"/>
              </a:spcBef>
            </a:pPr>
            <a:r>
              <a:rPr lang="en-US" sz="3600">
                <a:solidFill>
                  <a:srgbClr val="000000"/>
                </a:solidFill>
                <a:latin typeface="Rokkitt"/>
                <a:ea typeface="Rokkitt"/>
                <a:cs typeface="Rokkitt"/>
                <a:sym typeface="Rokkitt"/>
              </a:rPr>
              <a:t>+ Nội dung đoạn văn:</a:t>
            </a:r>
          </a:p>
          <a:p>
            <a:pPr algn="l">
              <a:lnSpc>
                <a:spcPts val="5040"/>
              </a:lnSpc>
              <a:spcBef>
                <a:spcPct val="0"/>
              </a:spcBef>
            </a:pPr>
            <a:r>
              <a:rPr lang="en-US" sz="3600">
                <a:solidFill>
                  <a:srgbClr val="000000"/>
                </a:solidFill>
                <a:latin typeface="Rokkitt"/>
                <a:ea typeface="Rokkitt"/>
                <a:cs typeface="Rokkitt"/>
                <a:sym typeface="Rokkitt"/>
              </a:rPr>
              <a:t>- Khẳng định: chống ngoại xâm là một truyền thống đáng tự hào của dân tộc ta.</a:t>
            </a:r>
          </a:p>
          <a:p>
            <a:pPr algn="l">
              <a:lnSpc>
                <a:spcPts val="5040"/>
              </a:lnSpc>
              <a:spcBef>
                <a:spcPct val="0"/>
              </a:spcBef>
            </a:pPr>
            <a:r>
              <a:rPr lang="en-US" sz="3600">
                <a:solidFill>
                  <a:srgbClr val="000000"/>
                </a:solidFill>
                <a:latin typeface="Rokkitt"/>
                <a:ea typeface="Rokkitt"/>
                <a:cs typeface="Rokkitt"/>
                <a:sym typeface="Rokkitt"/>
              </a:rPr>
              <a:t>- Truyền thống đó thể hiện qua các cuộc chiến đấu chống ngoại xâm oanh liệt: chống Tống, chống Mông Nguyên, đánh đuổi giặc Minh, Thanh, Pháp, Mĩ…</a:t>
            </a:r>
          </a:p>
          <a:p>
            <a:pPr algn="l">
              <a:lnSpc>
                <a:spcPts val="5040"/>
              </a:lnSpc>
              <a:spcBef>
                <a:spcPct val="0"/>
              </a:spcBef>
            </a:pPr>
            <a:r>
              <a:rPr lang="en-US" sz="3600">
                <a:solidFill>
                  <a:srgbClr val="000000"/>
                </a:solidFill>
                <a:latin typeface="Rokkitt"/>
                <a:ea typeface="Rokkitt"/>
                <a:cs typeface="Rokkitt"/>
                <a:sym typeface="Rokkitt"/>
              </a:rPr>
              <a:t>- Truyền thống chống ngoại xâm là nền tảng để chúng ta bảo vệ vững chắc Tổ quốc hôm nay và mai sau.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4942" t="-984" r="-20267" b="-1276"/>
            </a:stretch>
          </a:blipFill>
        </p:spPr>
      </p:sp>
      <p:sp>
        <p:nvSpPr>
          <p:cNvPr id="3" name="Freeform 3"/>
          <p:cNvSpPr/>
          <p:nvPr/>
        </p:nvSpPr>
        <p:spPr>
          <a:xfrm flipH="1">
            <a:off x="0" y="6238470"/>
            <a:ext cx="3380059" cy="4646130"/>
          </a:xfrm>
          <a:custGeom>
            <a:avLst/>
            <a:gdLst/>
            <a:ahLst/>
            <a:cxnLst/>
            <a:rect l="l" t="t" r="r" b="b"/>
            <a:pathLst>
              <a:path w="3380059" h="4646130">
                <a:moveTo>
                  <a:pt x="3380059" y="0"/>
                </a:moveTo>
                <a:lnTo>
                  <a:pt x="0" y="0"/>
                </a:lnTo>
                <a:lnTo>
                  <a:pt x="0" y="4646130"/>
                </a:lnTo>
                <a:lnTo>
                  <a:pt x="3380059" y="4646130"/>
                </a:lnTo>
                <a:lnTo>
                  <a:pt x="3380059" y="0"/>
                </a:lnTo>
                <a:close/>
              </a:path>
            </a:pathLst>
          </a:custGeom>
          <a:blipFill>
            <a:blip r:embed="rId3"/>
            <a:stretch>
              <a:fillRect/>
            </a:stretch>
          </a:blipFill>
        </p:spPr>
      </p:sp>
      <p:sp>
        <p:nvSpPr>
          <p:cNvPr id="4" name="Freeform 4"/>
          <p:cNvSpPr/>
          <p:nvPr/>
        </p:nvSpPr>
        <p:spPr>
          <a:xfrm>
            <a:off x="1690030" y="2182808"/>
            <a:ext cx="15750145" cy="8111325"/>
          </a:xfrm>
          <a:custGeom>
            <a:avLst/>
            <a:gdLst/>
            <a:ahLst/>
            <a:cxnLst/>
            <a:rect l="l" t="t" r="r" b="b"/>
            <a:pathLst>
              <a:path w="15750145" h="8111325">
                <a:moveTo>
                  <a:pt x="0" y="0"/>
                </a:moveTo>
                <a:lnTo>
                  <a:pt x="15750145" y="0"/>
                </a:lnTo>
                <a:lnTo>
                  <a:pt x="15750145" y="8111325"/>
                </a:lnTo>
                <a:lnTo>
                  <a:pt x="0" y="8111325"/>
                </a:lnTo>
                <a:lnTo>
                  <a:pt x="0" y="0"/>
                </a:lnTo>
                <a:close/>
              </a:path>
            </a:pathLst>
          </a:custGeom>
          <a:blipFill>
            <a:blip r:embed="rId4"/>
            <a:stretch>
              <a:fillRect/>
            </a:stretch>
          </a:blipFill>
        </p:spPr>
      </p:sp>
      <p:sp>
        <p:nvSpPr>
          <p:cNvPr id="5" name="Freeform 5"/>
          <p:cNvSpPr/>
          <p:nvPr/>
        </p:nvSpPr>
        <p:spPr>
          <a:xfrm>
            <a:off x="4076004" y="471673"/>
            <a:ext cx="10135992" cy="2616929"/>
          </a:xfrm>
          <a:custGeom>
            <a:avLst/>
            <a:gdLst/>
            <a:ahLst/>
            <a:cxnLst/>
            <a:rect l="l" t="t" r="r" b="b"/>
            <a:pathLst>
              <a:path w="10135992" h="2616929">
                <a:moveTo>
                  <a:pt x="0" y="0"/>
                </a:moveTo>
                <a:lnTo>
                  <a:pt x="10135992" y="0"/>
                </a:lnTo>
                <a:lnTo>
                  <a:pt x="10135992" y="2616928"/>
                </a:lnTo>
                <a:lnTo>
                  <a:pt x="0" y="26169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23069">
            <a:off x="15756989" y="1131138"/>
            <a:ext cx="1312019" cy="2610983"/>
          </a:xfrm>
          <a:custGeom>
            <a:avLst/>
            <a:gdLst/>
            <a:ahLst/>
            <a:cxnLst/>
            <a:rect l="l" t="t" r="r" b="b"/>
            <a:pathLst>
              <a:path w="1312019" h="2610983">
                <a:moveTo>
                  <a:pt x="0" y="0"/>
                </a:moveTo>
                <a:lnTo>
                  <a:pt x="1312019" y="0"/>
                </a:lnTo>
                <a:lnTo>
                  <a:pt x="1312019" y="2610982"/>
                </a:lnTo>
                <a:lnTo>
                  <a:pt x="0" y="26109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rot="391600">
            <a:off x="15094551" y="8825350"/>
            <a:ext cx="4329497" cy="865899"/>
          </a:xfrm>
          <a:custGeom>
            <a:avLst/>
            <a:gdLst/>
            <a:ahLst/>
            <a:cxnLst/>
            <a:rect l="l" t="t" r="r" b="b"/>
            <a:pathLst>
              <a:path w="4329497" h="865899">
                <a:moveTo>
                  <a:pt x="0" y="0"/>
                </a:moveTo>
                <a:lnTo>
                  <a:pt x="4329498" y="0"/>
                </a:lnTo>
                <a:lnTo>
                  <a:pt x="4329498" y="865900"/>
                </a:lnTo>
                <a:lnTo>
                  <a:pt x="0" y="8659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TextBox 8"/>
          <p:cNvSpPr txBox="1"/>
          <p:nvPr/>
        </p:nvSpPr>
        <p:spPr>
          <a:xfrm>
            <a:off x="2905355" y="3065201"/>
            <a:ext cx="12003542" cy="8406766"/>
          </a:xfrm>
          <a:prstGeom prst="rect">
            <a:avLst/>
          </a:prstGeom>
        </p:spPr>
        <p:txBody>
          <a:bodyPr lIns="0" tIns="0" rIns="0" bIns="0" rtlCol="0" anchor="t">
            <a:spAutoFit/>
          </a:bodyPr>
          <a:lstStyle/>
          <a:p>
            <a:pPr algn="l">
              <a:lnSpc>
                <a:spcPts val="6719"/>
              </a:lnSpc>
            </a:pPr>
            <a:r>
              <a:rPr lang="en-US" sz="4799">
                <a:solidFill>
                  <a:srgbClr val="264250"/>
                </a:solidFill>
                <a:latin typeface="Asap"/>
                <a:ea typeface="Asap"/>
                <a:cs typeface="Asap"/>
                <a:sym typeface="Asap"/>
              </a:rPr>
              <a:t>   b. Bộ sách Cánh diều, lớp 6, Bài 1 - "Truyện"</a:t>
            </a:r>
          </a:p>
          <a:p>
            <a:pPr algn="l">
              <a:lnSpc>
                <a:spcPts val="6719"/>
              </a:lnSpc>
            </a:pPr>
            <a:r>
              <a:rPr lang="en-US" sz="4799">
                <a:solidFill>
                  <a:srgbClr val="264250"/>
                </a:solidFill>
                <a:latin typeface="Asap"/>
                <a:ea typeface="Asap"/>
                <a:cs typeface="Asap"/>
                <a:sym typeface="Asap"/>
              </a:rPr>
              <a:t> * Lồng ghép chủ đề "Cách đánh mưu trí, sáng tạo của quân và dân ta trong các cuộc kháng chiến chống giặc ngoại xâm" qua dạy đọc văn bản, "Thánh Gióng".</a:t>
            </a:r>
          </a:p>
          <a:p>
            <a:pPr algn="l">
              <a:lnSpc>
                <a:spcPts val="6719"/>
              </a:lnSpc>
            </a:pPr>
            <a:r>
              <a:rPr lang="en-US" sz="4799">
                <a:solidFill>
                  <a:srgbClr val="264250"/>
                </a:solidFill>
                <a:latin typeface="Asap"/>
                <a:ea typeface="Asap"/>
                <a:cs typeface="Asap"/>
                <a:sym typeface="Asap"/>
              </a:rPr>
              <a:t> * Minh họa cụ thể: Lồng ghép khi hướng dẫn HS khám phá ý nghĩa các chi tiết kì ảo của truyện.</a:t>
            </a:r>
          </a:p>
          <a:p>
            <a:pPr algn="l">
              <a:lnSpc>
                <a:spcPts val="6719"/>
              </a:lnSpc>
            </a:pPr>
            <a:endParaRPr lang="en-US" sz="4799">
              <a:solidFill>
                <a:srgbClr val="264250"/>
              </a:solidFill>
              <a:latin typeface="Asap"/>
              <a:ea typeface="Asap"/>
              <a:cs typeface="Asap"/>
              <a:sym typeface="Asap"/>
            </a:endParaRPr>
          </a:p>
          <a:p>
            <a:pPr marL="0" lvl="0" indent="0" algn="l">
              <a:lnSpc>
                <a:spcPts val="6299"/>
              </a:lnSpc>
              <a:spcBef>
                <a:spcPct val="0"/>
              </a:spcBef>
            </a:pPr>
            <a:endParaRPr lang="en-US" sz="4799">
              <a:solidFill>
                <a:srgbClr val="264250"/>
              </a:solidFill>
              <a:latin typeface="Asap"/>
              <a:ea typeface="Asap"/>
              <a:cs typeface="Asap"/>
              <a:sym typeface="Asap"/>
            </a:endParaRPr>
          </a:p>
        </p:txBody>
      </p:sp>
      <p:sp>
        <p:nvSpPr>
          <p:cNvPr id="9" name="TextBox 9"/>
          <p:cNvSpPr txBox="1"/>
          <p:nvPr/>
        </p:nvSpPr>
        <p:spPr>
          <a:xfrm>
            <a:off x="4570567" y="1161090"/>
            <a:ext cx="8673119" cy="2508250"/>
          </a:xfrm>
          <a:prstGeom prst="rect">
            <a:avLst/>
          </a:prstGeom>
        </p:spPr>
        <p:txBody>
          <a:bodyPr lIns="0" tIns="0" rIns="0" bIns="0" rtlCol="0" anchor="t">
            <a:spAutoFit/>
          </a:bodyPr>
          <a:lstStyle/>
          <a:p>
            <a:pPr algn="ctr">
              <a:lnSpc>
                <a:spcPts val="6500"/>
              </a:lnSpc>
            </a:pPr>
            <a:r>
              <a:rPr lang="en-US" sz="6500">
                <a:solidFill>
                  <a:srgbClr val="FFFFFF"/>
                </a:solidFill>
                <a:latin typeface="Saira ExtraCondensed Bold"/>
                <a:ea typeface="Saira ExtraCondensed Bold"/>
                <a:cs typeface="Saira ExtraCondensed Bold"/>
                <a:sym typeface="Saira ExtraCondensed Bold"/>
              </a:rPr>
              <a:t> (MINH HỌATHIẾT KẾ NỘI DUNG LỒNG GHÉP)</a:t>
            </a:r>
          </a:p>
          <a:p>
            <a:pPr marL="0" lvl="0" indent="0" algn="ctr">
              <a:lnSpc>
                <a:spcPts val="6500"/>
              </a:lnSpc>
              <a:spcBef>
                <a:spcPct val="0"/>
              </a:spcBef>
            </a:pPr>
            <a:r>
              <a:rPr lang="en-US" sz="6500">
                <a:solidFill>
                  <a:srgbClr val="FFFFFF"/>
                </a:solidFill>
                <a:latin typeface="Saira ExtraCondensed Bold"/>
                <a:ea typeface="Saira ExtraCondensed Bold"/>
                <a:cs typeface="Saira ExtraCondensed Bold"/>
                <a:sym typeface="Saira ExtraCondensed Bold"/>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grpSp>
        <p:nvGrpSpPr>
          <p:cNvPr id="3" name="Group 3"/>
          <p:cNvGrpSpPr/>
          <p:nvPr/>
        </p:nvGrpSpPr>
        <p:grpSpPr>
          <a:xfrm>
            <a:off x="2271960" y="-11880"/>
            <a:ext cx="13744080" cy="1561680"/>
            <a:chOff x="0" y="0"/>
            <a:chExt cx="13031424" cy="1480704"/>
          </a:xfrm>
        </p:grpSpPr>
        <p:sp>
          <p:nvSpPr>
            <p:cNvPr id="4" name="Freeform 4"/>
            <p:cNvSpPr/>
            <p:nvPr/>
          </p:nvSpPr>
          <p:spPr>
            <a:xfrm>
              <a:off x="0" y="0"/>
              <a:ext cx="13031470" cy="1480693"/>
            </a:xfrm>
            <a:custGeom>
              <a:avLst/>
              <a:gdLst/>
              <a:ahLst/>
              <a:cxnLst/>
              <a:rect l="l" t="t" r="r" b="b"/>
              <a:pathLst>
                <a:path w="13031470" h="1480693">
                  <a:moveTo>
                    <a:pt x="13589" y="4572"/>
                  </a:moveTo>
                  <a:lnTo>
                    <a:pt x="5739003" y="0"/>
                  </a:lnTo>
                  <a:cubicBezTo>
                    <a:pt x="6199632" y="227965"/>
                    <a:pt x="8642350" y="828421"/>
                    <a:pt x="9875139" y="828421"/>
                  </a:cubicBezTo>
                  <a:cubicBezTo>
                    <a:pt x="11107928" y="828421"/>
                    <a:pt x="12475972" y="343027"/>
                    <a:pt x="13017881" y="124206"/>
                  </a:cubicBezTo>
                  <a:lnTo>
                    <a:pt x="13031470" y="480822"/>
                  </a:lnTo>
                  <a:cubicBezTo>
                    <a:pt x="12801219" y="580136"/>
                    <a:pt x="11324590" y="995426"/>
                    <a:pt x="9712706" y="990981"/>
                  </a:cubicBezTo>
                  <a:cubicBezTo>
                    <a:pt x="8100822" y="986536"/>
                    <a:pt x="4978273" y="372491"/>
                    <a:pt x="3359531" y="453771"/>
                  </a:cubicBezTo>
                  <a:cubicBezTo>
                    <a:pt x="1693291" y="471805"/>
                    <a:pt x="609600" y="1088009"/>
                    <a:pt x="0" y="1480693"/>
                  </a:cubicBezTo>
                  <a:lnTo>
                    <a:pt x="13589" y="4572"/>
                  </a:lnTo>
                  <a:close/>
                </a:path>
              </a:pathLst>
            </a:custGeom>
            <a:gradFill rotWithShape="1">
              <a:gsLst>
                <a:gs pos="0">
                  <a:srgbClr val="0074A0">
                    <a:alpha val="45000"/>
                  </a:srgbClr>
                </a:gs>
                <a:gs pos="100000">
                  <a:srgbClr val="00C4CD">
                    <a:alpha val="55000"/>
                  </a:srgbClr>
                </a:gs>
              </a:gsLst>
              <a:lin ang="5400000"/>
            </a:gradFill>
          </p:spPr>
        </p:sp>
      </p:grpSp>
      <p:grpSp>
        <p:nvGrpSpPr>
          <p:cNvPr id="5" name="Group 5"/>
          <p:cNvGrpSpPr/>
          <p:nvPr/>
        </p:nvGrpSpPr>
        <p:grpSpPr>
          <a:xfrm>
            <a:off x="8858340" y="-11880"/>
            <a:ext cx="7143120" cy="956880"/>
            <a:chOff x="0" y="0"/>
            <a:chExt cx="6772736" cy="907264"/>
          </a:xfrm>
        </p:grpSpPr>
        <p:sp>
          <p:nvSpPr>
            <p:cNvPr id="6" name="Freeform 6"/>
            <p:cNvSpPr/>
            <p:nvPr/>
          </p:nvSpPr>
          <p:spPr>
            <a:xfrm>
              <a:off x="0" y="0"/>
              <a:ext cx="6772783" cy="907415"/>
            </a:xfrm>
            <a:custGeom>
              <a:avLst/>
              <a:gdLst/>
              <a:ahLst/>
              <a:cxnLst/>
              <a:rect l="l" t="t" r="r" b="b"/>
              <a:pathLst>
                <a:path w="6772783" h="907415">
                  <a:moveTo>
                    <a:pt x="0" y="0"/>
                  </a:moveTo>
                  <a:cubicBezTo>
                    <a:pt x="392811" y="155575"/>
                    <a:pt x="2636901" y="812673"/>
                    <a:pt x="3765677" y="860044"/>
                  </a:cubicBezTo>
                  <a:cubicBezTo>
                    <a:pt x="4894453" y="907415"/>
                    <a:pt x="6271514" y="425450"/>
                    <a:pt x="6772783" y="283591"/>
                  </a:cubicBezTo>
                  <a:lnTo>
                    <a:pt x="6772783" y="9144"/>
                  </a:lnTo>
                  <a:lnTo>
                    <a:pt x="0" y="0"/>
                  </a:lnTo>
                  <a:close/>
                </a:path>
              </a:pathLst>
            </a:custGeom>
            <a:gradFill rotWithShape="1">
              <a:gsLst>
                <a:gs pos="0">
                  <a:srgbClr val="00A0A8">
                    <a:alpha val="30000"/>
                  </a:srgbClr>
                </a:gs>
                <a:gs pos="80000">
                  <a:srgbClr val="008ABF">
                    <a:alpha val="45000"/>
                  </a:srgbClr>
                </a:gs>
              </a:gsLst>
              <a:lin ang="5400000"/>
            </a:gradFill>
          </p:spPr>
        </p:sp>
      </p:grpSp>
      <p:sp>
        <p:nvSpPr>
          <p:cNvPr id="7" name="Freeform 7"/>
          <p:cNvSpPr/>
          <p:nvPr/>
        </p:nvSpPr>
        <p:spPr>
          <a:xfrm>
            <a:off x="2234096" y="-31869"/>
            <a:ext cx="13812395" cy="1643777"/>
          </a:xfrm>
          <a:custGeom>
            <a:avLst/>
            <a:gdLst/>
            <a:ahLst/>
            <a:cxnLst/>
            <a:rect l="l" t="t" r="r" b="b"/>
            <a:pathLst>
              <a:path w="13812395" h="1643777">
                <a:moveTo>
                  <a:pt x="0" y="0"/>
                </a:moveTo>
                <a:lnTo>
                  <a:pt x="13812394" y="0"/>
                </a:lnTo>
                <a:lnTo>
                  <a:pt x="13812394" y="1643778"/>
                </a:lnTo>
                <a:lnTo>
                  <a:pt x="0" y="16437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8" name="Table 8"/>
          <p:cNvGraphicFramePr>
            <a:graphicFrameLocks noGrp="1"/>
          </p:cNvGraphicFramePr>
          <p:nvPr/>
        </p:nvGraphicFramePr>
        <p:xfrm>
          <a:off x="0" y="0"/>
          <a:ext cx="18288000" cy="11288183"/>
        </p:xfrm>
        <a:graphic>
          <a:graphicData uri="http://schemas.openxmlformats.org/drawingml/2006/table">
            <a:tbl>
              <a:tblPr/>
              <a:tblGrid>
                <a:gridCol w="6273084">
                  <a:extLst>
                    <a:ext uri="{9D8B030D-6E8A-4147-A177-3AD203B41FA5}">
                      <a16:colId xmlns:a16="http://schemas.microsoft.com/office/drawing/2014/main" val="20000"/>
                    </a:ext>
                  </a:extLst>
                </a:gridCol>
                <a:gridCol w="2870916">
                  <a:extLst>
                    <a:ext uri="{9D8B030D-6E8A-4147-A177-3AD203B41FA5}">
                      <a16:colId xmlns:a16="http://schemas.microsoft.com/office/drawing/2014/main" val="20001"/>
                    </a:ext>
                  </a:extLst>
                </a:gridCol>
                <a:gridCol w="9144000">
                  <a:extLst>
                    <a:ext uri="{9D8B030D-6E8A-4147-A177-3AD203B41FA5}">
                      <a16:colId xmlns:a16="http://schemas.microsoft.com/office/drawing/2014/main" val="20002"/>
                    </a:ext>
                  </a:extLst>
                </a:gridCol>
              </a:tblGrid>
              <a:tr h="2022384">
                <a:tc>
                  <a:txBody>
                    <a:bodyPr/>
                    <a:lstStyle/>
                    <a:p>
                      <a:pPr algn="ctr">
                        <a:lnSpc>
                          <a:spcPts val="8111"/>
                        </a:lnSpc>
                        <a:defRPr/>
                      </a:pPr>
                      <a:r>
                        <a:rPr lang="en-US" sz="5199" spc="-14">
                          <a:solidFill>
                            <a:srgbClr val="FFFFFF"/>
                          </a:solidFill>
                          <a:latin typeface="Vollkorn Bold"/>
                          <a:ea typeface="Vollkorn Bold"/>
                          <a:cs typeface="Vollkorn Bold"/>
                          <a:sym typeface="Vollkorn Bold"/>
                        </a:rPr>
                        <a:t>Hoạt động của GV</a:t>
                      </a: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tc>
                  <a:txBody>
                    <a:bodyPr/>
                    <a:lstStyle/>
                    <a:p>
                      <a:pPr algn="ctr">
                        <a:lnSpc>
                          <a:spcPts val="6551"/>
                        </a:lnSpc>
                        <a:defRPr/>
                      </a:pPr>
                      <a:r>
                        <a:rPr lang="en-US" sz="4199" spc="-11">
                          <a:solidFill>
                            <a:srgbClr val="FFFFFF"/>
                          </a:solidFill>
                          <a:latin typeface="Vollkorn Bold"/>
                          <a:ea typeface="Vollkorn Bold"/>
                          <a:cs typeface="Vollkorn Bold"/>
                          <a:sym typeface="Vollkorn Bold"/>
                        </a:rPr>
                        <a:t>Hoạt động của HS</a:t>
                      </a: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tc>
                  <a:txBody>
                    <a:bodyPr/>
                    <a:lstStyle/>
                    <a:p>
                      <a:pPr algn="ctr">
                        <a:lnSpc>
                          <a:spcPts val="7487"/>
                        </a:lnSpc>
                        <a:defRPr/>
                      </a:pPr>
                      <a:r>
                        <a:rPr lang="en-US" sz="4799" spc="-13">
                          <a:solidFill>
                            <a:srgbClr val="FFFFFF"/>
                          </a:solidFill>
                          <a:latin typeface="Vollkorn Bold"/>
                          <a:ea typeface="Vollkorn Bold"/>
                          <a:cs typeface="Vollkorn Bold"/>
                          <a:sym typeface="Vollkorn Bold"/>
                        </a:rPr>
                        <a:t>Sản phẩm cần đạt</a:t>
                      </a: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extLst>
                  <a:ext uri="{0D108BD9-81ED-4DB2-BD59-A6C34878D82A}">
                    <a16:rowId xmlns:a16="http://schemas.microsoft.com/office/drawing/2014/main" val="10000"/>
                  </a:ext>
                </a:extLst>
              </a:tr>
              <a:tr h="9265799">
                <a:tc>
                  <a:txBody>
                    <a:bodyPr/>
                    <a:lstStyle/>
                    <a:p>
                      <a:pPr algn="just">
                        <a:lnSpc>
                          <a:spcPts val="6083"/>
                        </a:lnSpc>
                        <a:defRPr/>
                      </a:pPr>
                      <a:r>
                        <a:rPr lang="en-US" sz="3899" spc="-10">
                          <a:solidFill>
                            <a:srgbClr val="FFFFFF"/>
                          </a:solidFill>
                          <a:latin typeface="Vollkorn Bold"/>
                          <a:ea typeface="Vollkorn Bold"/>
                          <a:cs typeface="Vollkorn Bold"/>
                          <a:sym typeface="Vollkorn Bold"/>
                        </a:rPr>
                        <a:t>Hỏi: Sức thuyết phục của văn bản không chỉ thể hiện ở các bằng chứng, lí lẽ, ngôn từ, mà còn thể hiện ở cảm xúc của người viết. Hãy phân tích rõ những cảm xúc của người viết được thể hiện trong văn bản?</a:t>
                      </a: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A6CD70"/>
                    </a:solidFill>
                  </a:tcPr>
                </a:tc>
                <a:tc>
                  <a:txBody>
                    <a:bodyPr/>
                    <a:lstStyle/>
                    <a:p>
                      <a:pPr algn="just">
                        <a:lnSpc>
                          <a:spcPts val="6863"/>
                        </a:lnSpc>
                        <a:defRPr/>
                      </a:pPr>
                      <a:r>
                        <a:rPr lang="en-US" sz="4399" spc="-12">
                          <a:solidFill>
                            <a:srgbClr val="000000"/>
                          </a:solidFill>
                          <a:latin typeface="Vollkorn"/>
                          <a:ea typeface="Vollkorn"/>
                          <a:cs typeface="Vollkorn"/>
                          <a:sym typeface="Vollkorn"/>
                        </a:rPr>
                        <a:t>Trả lời cá nhân</a:t>
                      </a:r>
                      <a:endParaRPr lang="en-US" sz="1100"/>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FFFFFF"/>
                    </a:solidFill>
                  </a:tcPr>
                </a:tc>
                <a:tc>
                  <a:txBody>
                    <a:bodyPr/>
                    <a:lstStyle/>
                    <a:p>
                      <a:pPr algn="just">
                        <a:lnSpc>
                          <a:spcPts val="5303"/>
                        </a:lnSpc>
                        <a:defRPr/>
                      </a:pPr>
                      <a:r>
                        <a:rPr lang="en-US" sz="3399" spc="-9">
                          <a:solidFill>
                            <a:srgbClr val="000000"/>
                          </a:solidFill>
                          <a:latin typeface="Vollkorn Bold"/>
                          <a:ea typeface="Vollkorn Bold"/>
                          <a:cs typeface="Vollkorn Bold"/>
                          <a:sym typeface="Vollkorn Bold"/>
                        </a:rPr>
                        <a:t>HS chỉ ra được cảm xúc mãnh liệt của người viết làm nên sức thuyết phục cho văn bản:</a:t>
                      </a:r>
                      <a:endParaRPr lang="en-US" sz="1100"/>
                    </a:p>
                    <a:p>
                      <a:pPr algn="just">
                        <a:lnSpc>
                          <a:spcPts val="5303"/>
                        </a:lnSpc>
                      </a:pPr>
                      <a:r>
                        <a:rPr lang="en-US" sz="3399" spc="-9">
                          <a:solidFill>
                            <a:srgbClr val="000000"/>
                          </a:solidFill>
                          <a:latin typeface="Vollkorn Bold"/>
                          <a:ea typeface="Vollkorn Bold"/>
                          <a:cs typeface="Vollkorn Bold"/>
                          <a:sym typeface="Vollkorn Bold"/>
                        </a:rPr>
                        <a:t>- Tự hào sâu sắc về truyền thống yêu nước của dân tộc VN thể hiện trong các cuộc đấu tranh chống xâm lăng.</a:t>
                      </a:r>
                    </a:p>
                    <a:p>
                      <a:pPr algn="just">
                        <a:lnSpc>
                          <a:spcPts val="5303"/>
                        </a:lnSpc>
                      </a:pPr>
                      <a:r>
                        <a:rPr lang="en-US" sz="3399" spc="-9">
                          <a:solidFill>
                            <a:srgbClr val="000000"/>
                          </a:solidFill>
                          <a:latin typeface="Vollkorn Bold"/>
                          <a:ea typeface="Vollkorn Bold"/>
                          <a:cs typeface="Vollkorn Bold"/>
                          <a:sym typeface="Vollkorn Bold"/>
                        </a:rPr>
                        <a:t>- Tự hào về truyền thống yêu nước vẻ vang của dân tộc trong quá khứ.</a:t>
                      </a:r>
                    </a:p>
                    <a:p>
                      <a:pPr algn="just">
                        <a:lnSpc>
                          <a:spcPts val="5303"/>
                        </a:lnSpc>
                      </a:pPr>
                      <a:r>
                        <a:rPr lang="en-US" sz="3399" spc="-9">
                          <a:solidFill>
                            <a:srgbClr val="000000"/>
                          </a:solidFill>
                          <a:latin typeface="Vollkorn Bold"/>
                          <a:ea typeface="Vollkorn Bold"/>
                          <a:cs typeface="Vollkorn Bold"/>
                          <a:sym typeface="Vollkorn Bold"/>
                        </a:rPr>
                        <a:t>- Tự hào về tinh thần yêu nước của đồng bào ngày nay.</a:t>
                      </a:r>
                    </a:p>
                    <a:p>
                      <a:pPr algn="just">
                        <a:lnSpc>
                          <a:spcPts val="5303"/>
                        </a:lnSpc>
                      </a:pPr>
                      <a:r>
                        <a:rPr lang="en-US" sz="3399" spc="-9">
                          <a:solidFill>
                            <a:srgbClr val="000000"/>
                          </a:solidFill>
                          <a:latin typeface="Vollkorn Bold"/>
                          <a:ea typeface="Vollkorn Bold"/>
                          <a:cs typeface="Vollkorn Bold"/>
                          <a:sym typeface="Vollkorn Bold"/>
                        </a:rPr>
                        <a:t>- Quyết tâm phát huy truyền thống yêu nước để phục vụ cuộc kháng chiến hiện tại.</a:t>
                      </a:r>
                    </a:p>
                  </a:txBody>
                  <a:tcPr marL="96188" marR="96188" marT="96188" marB="96188"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4942" t="-984" r="-20267" b="-1276"/>
            </a:stretch>
          </a:blipFill>
        </p:spPr>
      </p:sp>
      <p:sp>
        <p:nvSpPr>
          <p:cNvPr id="3" name="Freeform 3"/>
          <p:cNvSpPr/>
          <p:nvPr/>
        </p:nvSpPr>
        <p:spPr>
          <a:xfrm flipH="1">
            <a:off x="1028700" y="5059179"/>
            <a:ext cx="3380059" cy="4646130"/>
          </a:xfrm>
          <a:custGeom>
            <a:avLst/>
            <a:gdLst/>
            <a:ahLst/>
            <a:cxnLst/>
            <a:rect l="l" t="t" r="r" b="b"/>
            <a:pathLst>
              <a:path w="3380059" h="4646130">
                <a:moveTo>
                  <a:pt x="3380059" y="0"/>
                </a:moveTo>
                <a:lnTo>
                  <a:pt x="0" y="0"/>
                </a:lnTo>
                <a:lnTo>
                  <a:pt x="0" y="4646130"/>
                </a:lnTo>
                <a:lnTo>
                  <a:pt x="3380059" y="4646130"/>
                </a:lnTo>
                <a:lnTo>
                  <a:pt x="3380059" y="0"/>
                </a:lnTo>
                <a:close/>
              </a:path>
            </a:pathLst>
          </a:custGeom>
          <a:blipFill>
            <a:blip r:embed="rId3"/>
            <a:stretch>
              <a:fillRect/>
            </a:stretch>
          </a:blipFill>
        </p:spPr>
      </p:sp>
      <p:sp>
        <p:nvSpPr>
          <p:cNvPr id="4" name="Freeform 4"/>
          <p:cNvSpPr/>
          <p:nvPr/>
        </p:nvSpPr>
        <p:spPr>
          <a:xfrm>
            <a:off x="2537855" y="2182808"/>
            <a:ext cx="15750145" cy="7454827"/>
          </a:xfrm>
          <a:custGeom>
            <a:avLst/>
            <a:gdLst/>
            <a:ahLst/>
            <a:cxnLst/>
            <a:rect l="l" t="t" r="r" b="b"/>
            <a:pathLst>
              <a:path w="15750145" h="7454827">
                <a:moveTo>
                  <a:pt x="0" y="0"/>
                </a:moveTo>
                <a:lnTo>
                  <a:pt x="15750145" y="0"/>
                </a:lnTo>
                <a:lnTo>
                  <a:pt x="15750145" y="7454827"/>
                </a:lnTo>
                <a:lnTo>
                  <a:pt x="0" y="7454827"/>
                </a:lnTo>
                <a:lnTo>
                  <a:pt x="0" y="0"/>
                </a:lnTo>
                <a:close/>
              </a:path>
            </a:pathLst>
          </a:custGeom>
          <a:blipFill>
            <a:blip r:embed="rId4"/>
            <a:stretch>
              <a:fillRect t="-4403" b="-4403"/>
            </a:stretch>
          </a:blipFill>
        </p:spPr>
      </p:sp>
      <p:sp>
        <p:nvSpPr>
          <p:cNvPr id="5" name="Freeform 5"/>
          <p:cNvSpPr/>
          <p:nvPr/>
        </p:nvSpPr>
        <p:spPr>
          <a:xfrm>
            <a:off x="5097014" y="1028700"/>
            <a:ext cx="8940273" cy="2308216"/>
          </a:xfrm>
          <a:custGeom>
            <a:avLst/>
            <a:gdLst/>
            <a:ahLst/>
            <a:cxnLst/>
            <a:rect l="l" t="t" r="r" b="b"/>
            <a:pathLst>
              <a:path w="8940273" h="2308216">
                <a:moveTo>
                  <a:pt x="0" y="0"/>
                </a:moveTo>
                <a:lnTo>
                  <a:pt x="8940273" y="0"/>
                </a:lnTo>
                <a:lnTo>
                  <a:pt x="8940273" y="2308216"/>
                </a:lnTo>
                <a:lnTo>
                  <a:pt x="0" y="230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23069">
            <a:off x="15510936" y="1864485"/>
            <a:ext cx="1312019" cy="2610983"/>
          </a:xfrm>
          <a:custGeom>
            <a:avLst/>
            <a:gdLst/>
            <a:ahLst/>
            <a:cxnLst/>
            <a:rect l="l" t="t" r="r" b="b"/>
            <a:pathLst>
              <a:path w="1312019" h="2610983">
                <a:moveTo>
                  <a:pt x="0" y="0"/>
                </a:moveTo>
                <a:lnTo>
                  <a:pt x="1312018" y="0"/>
                </a:lnTo>
                <a:lnTo>
                  <a:pt x="1312018" y="2610982"/>
                </a:lnTo>
                <a:lnTo>
                  <a:pt x="0" y="26109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2537856" y="3564565"/>
            <a:ext cx="15445344" cy="10193881"/>
          </a:xfrm>
          <a:prstGeom prst="rect">
            <a:avLst/>
          </a:prstGeom>
        </p:spPr>
        <p:txBody>
          <a:bodyPr wrap="square" lIns="0" tIns="0" rIns="0" bIns="0" rtlCol="0" anchor="t">
            <a:spAutoFit/>
          </a:bodyPr>
          <a:lstStyle/>
          <a:p>
            <a:pPr algn="just">
              <a:lnSpc>
                <a:spcPts val="6719"/>
              </a:lnSpc>
            </a:pPr>
            <a:r>
              <a:rPr lang="en-US" sz="4799" dirty="0">
                <a:solidFill>
                  <a:srgbClr val="264250"/>
                </a:solidFill>
                <a:latin typeface="Asap"/>
                <a:ea typeface="Asap"/>
                <a:cs typeface="Asap"/>
                <a:sym typeface="Asap"/>
              </a:rPr>
              <a:t>   c. </a:t>
            </a:r>
            <a:r>
              <a:rPr lang="en-US" sz="4799" dirty="0" err="1">
                <a:solidFill>
                  <a:srgbClr val="264250"/>
                </a:solidFill>
                <a:latin typeface="Asap"/>
                <a:ea typeface="Asap"/>
                <a:cs typeface="Asap"/>
                <a:sym typeface="Asap"/>
              </a:rPr>
              <a:t>Bộ</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sách</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Chân</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trời</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sáng</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tạo</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lớp</a:t>
            </a:r>
            <a:r>
              <a:rPr lang="en-US" sz="4799" dirty="0">
                <a:solidFill>
                  <a:srgbClr val="264250"/>
                </a:solidFill>
                <a:latin typeface="Asap"/>
                <a:ea typeface="Asap"/>
                <a:cs typeface="Asap"/>
                <a:sym typeface="Asap"/>
              </a:rPr>
              <a:t> 8, </a:t>
            </a:r>
            <a:r>
              <a:rPr lang="en-US" sz="4799" dirty="0" err="1">
                <a:solidFill>
                  <a:srgbClr val="264250"/>
                </a:solidFill>
                <a:latin typeface="Asap"/>
                <a:ea typeface="Asap"/>
                <a:cs typeface="Asap"/>
                <a:sym typeface="Asap"/>
              </a:rPr>
              <a:t>Bài</a:t>
            </a:r>
            <a:r>
              <a:rPr lang="en-US" sz="4799" dirty="0">
                <a:solidFill>
                  <a:srgbClr val="264250"/>
                </a:solidFill>
                <a:latin typeface="Asap"/>
                <a:ea typeface="Asap"/>
                <a:cs typeface="Asap"/>
                <a:sym typeface="Asap"/>
              </a:rPr>
              <a:t> 6 - "</a:t>
            </a:r>
            <a:r>
              <a:rPr lang="en-US" sz="4799" dirty="0" err="1">
                <a:solidFill>
                  <a:srgbClr val="264250"/>
                </a:solidFill>
                <a:latin typeface="Asap"/>
                <a:ea typeface="Asap"/>
                <a:cs typeface="Asap"/>
                <a:sym typeface="Asap"/>
              </a:rPr>
              <a:t>Tình</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yêu</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Tổ</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quốc</a:t>
            </a:r>
            <a:r>
              <a:rPr lang="en-US" sz="4799" dirty="0">
                <a:solidFill>
                  <a:srgbClr val="264250"/>
                </a:solidFill>
                <a:latin typeface="Asap"/>
                <a:ea typeface="Asap"/>
                <a:cs typeface="Asap"/>
                <a:sym typeface="Asap"/>
              </a:rPr>
              <a:t>".</a:t>
            </a:r>
          </a:p>
          <a:p>
            <a:pPr algn="l">
              <a:lnSpc>
                <a:spcPts val="6719"/>
              </a:lnSpc>
            </a:pP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Lồng</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ghép</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chủ</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đề</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Giáo</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dục</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lòng</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tự</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hào</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tự</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tôn</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dân</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tộc</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và</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sức</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mạnh</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đại</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đoàn</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kết</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toàn</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dân</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tộc</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trong</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đấu</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tranh</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chống</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giặc</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ngoại</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xâm</a:t>
            </a:r>
            <a:r>
              <a:rPr lang="en-US" sz="4799" dirty="0">
                <a:solidFill>
                  <a:srgbClr val="264250"/>
                </a:solidFill>
                <a:latin typeface="Asap"/>
                <a:ea typeface="Asap"/>
                <a:cs typeface="Asap"/>
                <a:sym typeface="Asap"/>
              </a:rPr>
              <a:t>" </a:t>
            </a:r>
          </a:p>
          <a:p>
            <a:pPr algn="l">
              <a:lnSpc>
                <a:spcPts val="6719"/>
              </a:lnSpc>
            </a:pPr>
            <a:r>
              <a:rPr lang="en-US" sz="4799" dirty="0">
                <a:solidFill>
                  <a:srgbClr val="264250"/>
                </a:solidFill>
                <a:latin typeface="Asap"/>
                <a:ea typeface="Asap"/>
                <a:cs typeface="Asap"/>
                <a:sym typeface="Asap"/>
              </a:rPr>
              <a:t>* Minh </a:t>
            </a:r>
            <a:r>
              <a:rPr lang="en-US" sz="4799" dirty="0" err="1">
                <a:solidFill>
                  <a:srgbClr val="264250"/>
                </a:solidFill>
                <a:latin typeface="Asap"/>
                <a:ea typeface="Asap"/>
                <a:cs typeface="Asap"/>
                <a:sym typeface="Asap"/>
              </a:rPr>
              <a:t>họa</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cụ</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thể</a:t>
            </a:r>
            <a:r>
              <a:rPr lang="en-US" sz="4799" dirty="0">
                <a:solidFill>
                  <a:srgbClr val="264250"/>
                </a:solidFill>
                <a:latin typeface="Asap"/>
                <a:ea typeface="Asap"/>
                <a:cs typeface="Asap"/>
                <a:sym typeface="Asap"/>
              </a:rPr>
              <a:t>:</a:t>
            </a:r>
          </a:p>
          <a:p>
            <a:pPr algn="l">
              <a:lnSpc>
                <a:spcPts val="6719"/>
              </a:lnSpc>
            </a:pPr>
            <a:r>
              <a:rPr lang="en-US" sz="4799" dirty="0" err="1">
                <a:solidFill>
                  <a:srgbClr val="264250"/>
                </a:solidFill>
                <a:latin typeface="Asap"/>
                <a:ea typeface="Asap"/>
                <a:cs typeface="Asap"/>
                <a:sym typeface="Asap"/>
              </a:rPr>
              <a:t>Lồng</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ghép</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khi</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dạy</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đọc</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văn</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bản</a:t>
            </a:r>
            <a:r>
              <a:rPr lang="en-US" sz="4799" dirty="0">
                <a:solidFill>
                  <a:srgbClr val="264250"/>
                </a:solidFill>
                <a:latin typeface="Asap"/>
                <a:ea typeface="Asap"/>
                <a:cs typeface="Asap"/>
                <a:sym typeface="Asap"/>
              </a:rPr>
              <a:t> "Nam </a:t>
            </a:r>
            <a:r>
              <a:rPr lang="en-US" sz="4799" dirty="0" err="1">
                <a:solidFill>
                  <a:srgbClr val="264250"/>
                </a:solidFill>
                <a:latin typeface="Asap"/>
                <a:ea typeface="Asap"/>
                <a:cs typeface="Asap"/>
                <a:sym typeface="Asap"/>
              </a:rPr>
              <a:t>quốc</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sơn</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hà</a:t>
            </a:r>
            <a:r>
              <a:rPr lang="en-US" sz="4799" dirty="0">
                <a:solidFill>
                  <a:srgbClr val="264250"/>
                </a:solidFill>
                <a:latin typeface="Asap"/>
                <a:ea typeface="Asap"/>
                <a:cs typeface="Asap"/>
                <a:sym typeface="Asap"/>
              </a:rPr>
              <a:t>": </a:t>
            </a:r>
            <a:r>
              <a:rPr lang="en-US" sz="4799" dirty="0" err="1">
                <a:solidFill>
                  <a:srgbClr val="264250"/>
                </a:solidFill>
                <a:latin typeface="Asap"/>
                <a:ea typeface="Asap"/>
                <a:cs typeface="Asap"/>
                <a:sym typeface="Asap"/>
              </a:rPr>
              <a:t>GVgiaonhiệmvụđểhọcsinhlàmviệcnhómtronghoạtđộngkhámphávănbản</a:t>
            </a:r>
            <a:r>
              <a:rPr lang="en-US" sz="4799" dirty="0">
                <a:solidFill>
                  <a:srgbClr val="264250"/>
                </a:solidFill>
                <a:latin typeface="Asap"/>
                <a:ea typeface="Asap"/>
                <a:cs typeface="Asap"/>
                <a:sym typeface="Asap"/>
              </a:rPr>
              <a:t>:</a:t>
            </a:r>
          </a:p>
          <a:p>
            <a:pPr algn="l">
              <a:lnSpc>
                <a:spcPts val="6719"/>
              </a:lnSpc>
            </a:pPr>
            <a:endParaRPr lang="en-US" sz="4799" dirty="0">
              <a:solidFill>
                <a:srgbClr val="264250"/>
              </a:solidFill>
              <a:latin typeface="Asap"/>
              <a:ea typeface="Asap"/>
              <a:cs typeface="Asap"/>
              <a:sym typeface="Asap"/>
            </a:endParaRPr>
          </a:p>
          <a:p>
            <a:pPr algn="l">
              <a:lnSpc>
                <a:spcPts val="6719"/>
              </a:lnSpc>
            </a:pPr>
            <a:endParaRPr lang="en-US" sz="4799" dirty="0">
              <a:solidFill>
                <a:srgbClr val="264250"/>
              </a:solidFill>
              <a:latin typeface="Asap"/>
              <a:ea typeface="Asap"/>
              <a:cs typeface="Asap"/>
              <a:sym typeface="Asap"/>
            </a:endParaRPr>
          </a:p>
          <a:p>
            <a:pPr marL="0" lvl="0" indent="0" algn="l">
              <a:lnSpc>
                <a:spcPts val="6299"/>
              </a:lnSpc>
              <a:spcBef>
                <a:spcPct val="0"/>
              </a:spcBef>
            </a:pPr>
            <a:endParaRPr lang="en-US" sz="4799" dirty="0">
              <a:solidFill>
                <a:srgbClr val="264250"/>
              </a:solidFill>
              <a:latin typeface="Asap"/>
              <a:ea typeface="Asap"/>
              <a:cs typeface="Asap"/>
              <a:sym typeface="Asap"/>
            </a:endParaRPr>
          </a:p>
        </p:txBody>
      </p:sp>
      <p:sp>
        <p:nvSpPr>
          <p:cNvPr id="8" name="TextBox 8"/>
          <p:cNvSpPr txBox="1"/>
          <p:nvPr/>
        </p:nvSpPr>
        <p:spPr>
          <a:xfrm>
            <a:off x="6307416" y="1894437"/>
            <a:ext cx="6936270" cy="2508250"/>
          </a:xfrm>
          <a:prstGeom prst="rect">
            <a:avLst/>
          </a:prstGeom>
        </p:spPr>
        <p:txBody>
          <a:bodyPr lIns="0" tIns="0" rIns="0" bIns="0" rtlCol="0" anchor="t">
            <a:spAutoFit/>
          </a:bodyPr>
          <a:lstStyle/>
          <a:p>
            <a:pPr algn="ctr">
              <a:lnSpc>
                <a:spcPts val="6500"/>
              </a:lnSpc>
            </a:pPr>
            <a:r>
              <a:rPr lang="en-US" sz="6500">
                <a:solidFill>
                  <a:srgbClr val="FFFFFF"/>
                </a:solidFill>
                <a:latin typeface="Saira ExtraCondensed Bold"/>
                <a:ea typeface="Saira ExtraCondensed Bold"/>
                <a:cs typeface="Saira ExtraCondensed Bold"/>
                <a:sym typeface="Saira ExtraCondensed Bold"/>
              </a:rPr>
              <a:t> (MINH HỌA THIẾT KẾ NỘI DUNG LỒNG GHÉP)</a:t>
            </a:r>
          </a:p>
          <a:p>
            <a:pPr marL="0" lvl="0" indent="0" algn="ctr">
              <a:lnSpc>
                <a:spcPts val="6500"/>
              </a:lnSpc>
              <a:spcBef>
                <a:spcPct val="0"/>
              </a:spcBef>
            </a:pPr>
            <a:r>
              <a:rPr lang="en-US" sz="6500">
                <a:solidFill>
                  <a:srgbClr val="FFFFFF"/>
                </a:solidFill>
                <a:latin typeface="Saira ExtraCondensed Bold"/>
                <a:ea typeface="Saira ExtraCondensed Bold"/>
                <a:cs typeface="Saira ExtraCondensed Bold"/>
                <a:sym typeface="Saira ExtraCondensed Bold"/>
              </a:rPr>
              <a:t> </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sp>
        <p:nvSpPr>
          <p:cNvPr id="2" name="AutoShape 2"/>
          <p:cNvSpPr/>
          <p:nvPr/>
        </p:nvSpPr>
        <p:spPr>
          <a:xfrm>
            <a:off x="1028700" y="2912062"/>
            <a:ext cx="16230600" cy="5087122"/>
          </a:xfrm>
          <a:prstGeom prst="rect">
            <a:avLst/>
          </a:prstGeom>
          <a:solidFill>
            <a:srgbClr val="F4F4F4"/>
          </a:solidFill>
          <a:ln cap="sq">
            <a:noFill/>
            <a:prstDash val="lgDash"/>
            <a:miter/>
          </a:ln>
        </p:spPr>
      </p:sp>
      <p:sp>
        <p:nvSpPr>
          <p:cNvPr id="3" name="TextBox 3"/>
          <p:cNvSpPr txBox="1"/>
          <p:nvPr/>
        </p:nvSpPr>
        <p:spPr>
          <a:xfrm>
            <a:off x="1028700" y="1038225"/>
            <a:ext cx="9113560" cy="2562225"/>
          </a:xfrm>
          <a:prstGeom prst="rect">
            <a:avLst/>
          </a:prstGeom>
        </p:spPr>
        <p:txBody>
          <a:bodyPr lIns="0" tIns="0" rIns="0" bIns="0" rtlCol="0" anchor="t">
            <a:spAutoFit/>
          </a:bodyPr>
          <a:lstStyle/>
          <a:p>
            <a:pPr algn="l">
              <a:lnSpc>
                <a:spcPts val="10199"/>
              </a:lnSpc>
            </a:pPr>
            <a:r>
              <a:rPr lang="en-US" sz="8499" spc="-84">
                <a:solidFill>
                  <a:srgbClr val="F4F4F4"/>
                </a:solidFill>
                <a:latin typeface="Muli Bold"/>
                <a:ea typeface="Muli Bold"/>
                <a:cs typeface="Muli Bold"/>
                <a:sym typeface="Muli Bold"/>
              </a:rPr>
              <a:t> Minh họa cụ thể:</a:t>
            </a:r>
          </a:p>
          <a:p>
            <a:pPr algn="l">
              <a:lnSpc>
                <a:spcPts val="10199"/>
              </a:lnSpc>
              <a:spcBef>
                <a:spcPct val="0"/>
              </a:spcBef>
            </a:pPr>
            <a:endParaRPr lang="en-US" sz="8499" spc="-84">
              <a:solidFill>
                <a:srgbClr val="F4F4F4"/>
              </a:solidFill>
              <a:latin typeface="Muli Bold"/>
              <a:ea typeface="Muli Bold"/>
              <a:cs typeface="Muli Bold"/>
              <a:sym typeface="Muli Bold"/>
            </a:endParaRPr>
          </a:p>
        </p:txBody>
      </p:sp>
      <p:grpSp>
        <p:nvGrpSpPr>
          <p:cNvPr id="4" name="Group 4"/>
          <p:cNvGrpSpPr/>
          <p:nvPr/>
        </p:nvGrpSpPr>
        <p:grpSpPr>
          <a:xfrm>
            <a:off x="1894134" y="2473174"/>
            <a:ext cx="2787338" cy="7813826"/>
            <a:chOff x="0" y="0"/>
            <a:chExt cx="1151961" cy="3229326"/>
          </a:xfrm>
        </p:grpSpPr>
        <p:sp>
          <p:nvSpPr>
            <p:cNvPr id="5" name="Freeform 5"/>
            <p:cNvSpPr/>
            <p:nvPr/>
          </p:nvSpPr>
          <p:spPr>
            <a:xfrm>
              <a:off x="0" y="0"/>
              <a:ext cx="1151961" cy="3229326"/>
            </a:xfrm>
            <a:custGeom>
              <a:avLst/>
              <a:gdLst/>
              <a:ahLst/>
              <a:cxnLst/>
              <a:rect l="l" t="t" r="r" b="b"/>
              <a:pathLst>
                <a:path w="1151961" h="3229326">
                  <a:moveTo>
                    <a:pt x="0" y="0"/>
                  </a:moveTo>
                  <a:lnTo>
                    <a:pt x="1151961" y="0"/>
                  </a:lnTo>
                  <a:lnTo>
                    <a:pt x="1151961" y="3229326"/>
                  </a:lnTo>
                  <a:lnTo>
                    <a:pt x="0" y="3229326"/>
                  </a:lnTo>
                  <a:close/>
                </a:path>
              </a:pathLst>
            </a:custGeom>
            <a:solidFill>
              <a:srgbClr val="00A181"/>
            </a:solidFill>
          </p:spPr>
        </p:sp>
        <p:sp>
          <p:nvSpPr>
            <p:cNvPr id="6" name="TextBox 6"/>
            <p:cNvSpPr txBox="1"/>
            <p:nvPr/>
          </p:nvSpPr>
          <p:spPr>
            <a:xfrm>
              <a:off x="0" y="-47625"/>
              <a:ext cx="1151961" cy="3276951"/>
            </a:xfrm>
            <a:prstGeom prst="rect">
              <a:avLst/>
            </a:prstGeom>
          </p:spPr>
          <p:txBody>
            <a:bodyPr lIns="254000" tIns="254000" rIns="254000" bIns="254000" rtlCol="0" anchor="ctr"/>
            <a:lstStyle/>
            <a:p>
              <a:pPr algn="ctr">
                <a:lnSpc>
                  <a:spcPts val="4059"/>
                </a:lnSpc>
              </a:pPr>
              <a:r>
                <a:rPr lang="en-US" sz="2899">
                  <a:solidFill>
                    <a:srgbClr val="F4F4F4"/>
                  </a:solidFill>
                  <a:latin typeface="Muli Bold"/>
                  <a:ea typeface="Muli Bold"/>
                  <a:cs typeface="Muli Bold"/>
                  <a:sym typeface="Muli Bold"/>
                </a:rPr>
                <a:t>1. Chuyển giao nhiệm vụ: Thảo luận nhóm nhỏ:</a:t>
              </a:r>
            </a:p>
            <a:p>
              <a:pPr algn="ctr">
                <a:lnSpc>
                  <a:spcPts val="4059"/>
                </a:lnSpc>
              </a:pPr>
              <a:r>
                <a:rPr lang="en-US" sz="2899">
                  <a:solidFill>
                    <a:srgbClr val="F4F4F4"/>
                  </a:solidFill>
                  <a:latin typeface="Muli Bold"/>
                  <a:ea typeface="Muli Bold"/>
                  <a:cs typeface="Muli Bold"/>
                  <a:sym typeface="Muli Bold"/>
                </a:rPr>
                <a:t>Xác định các từ ngữ thể hiện cảm xúc của tác giả trong hai câu thơ đầu? Phân tích cách thể hiện cảm xúc đó</a:t>
              </a:r>
            </a:p>
          </p:txBody>
        </p:sp>
      </p:grpSp>
      <p:grpSp>
        <p:nvGrpSpPr>
          <p:cNvPr id="7" name="Group 7"/>
          <p:cNvGrpSpPr/>
          <p:nvPr/>
        </p:nvGrpSpPr>
        <p:grpSpPr>
          <a:xfrm>
            <a:off x="6014972" y="2473174"/>
            <a:ext cx="2618190" cy="6785126"/>
            <a:chOff x="0" y="0"/>
            <a:chExt cx="1082055" cy="2804181"/>
          </a:xfrm>
        </p:grpSpPr>
        <p:sp>
          <p:nvSpPr>
            <p:cNvPr id="8" name="Freeform 8"/>
            <p:cNvSpPr/>
            <p:nvPr/>
          </p:nvSpPr>
          <p:spPr>
            <a:xfrm>
              <a:off x="0" y="0"/>
              <a:ext cx="1082055" cy="2804181"/>
            </a:xfrm>
            <a:custGeom>
              <a:avLst/>
              <a:gdLst/>
              <a:ahLst/>
              <a:cxnLst/>
              <a:rect l="l" t="t" r="r" b="b"/>
              <a:pathLst>
                <a:path w="1082055" h="2804181">
                  <a:moveTo>
                    <a:pt x="0" y="0"/>
                  </a:moveTo>
                  <a:lnTo>
                    <a:pt x="1082055" y="0"/>
                  </a:lnTo>
                  <a:lnTo>
                    <a:pt x="1082055" y="2804181"/>
                  </a:lnTo>
                  <a:lnTo>
                    <a:pt x="0" y="2804181"/>
                  </a:lnTo>
                  <a:close/>
                </a:path>
              </a:pathLst>
            </a:custGeom>
            <a:solidFill>
              <a:srgbClr val="00A181"/>
            </a:solidFill>
          </p:spPr>
        </p:sp>
        <p:sp>
          <p:nvSpPr>
            <p:cNvPr id="9" name="TextBox 9"/>
            <p:cNvSpPr txBox="1"/>
            <p:nvPr/>
          </p:nvSpPr>
          <p:spPr>
            <a:xfrm>
              <a:off x="0" y="-57150"/>
              <a:ext cx="1082055" cy="2861331"/>
            </a:xfrm>
            <a:prstGeom prst="rect">
              <a:avLst/>
            </a:prstGeom>
          </p:spPr>
          <p:txBody>
            <a:bodyPr lIns="254000" tIns="254000" rIns="254000" bIns="254000" rtlCol="0" anchor="ctr"/>
            <a:lstStyle/>
            <a:p>
              <a:pPr algn="ctr">
                <a:lnSpc>
                  <a:spcPts val="5040"/>
                </a:lnSpc>
              </a:pPr>
              <a:r>
                <a:rPr lang="en-US" sz="3600">
                  <a:solidFill>
                    <a:srgbClr val="F4F4F4"/>
                  </a:solidFill>
                  <a:latin typeface="Muli Bold"/>
                  <a:ea typeface="Muli Bold"/>
                  <a:cs typeface="Muli Bold"/>
                  <a:sym typeface="Muli Bold"/>
                </a:rPr>
                <a:t>2. Thực hiện nhiệm vụ: Làm việc theo nhóm nhỏ.</a:t>
              </a:r>
            </a:p>
            <a:p>
              <a:pPr algn="ctr">
                <a:lnSpc>
                  <a:spcPts val="5040"/>
                </a:lnSpc>
              </a:pPr>
              <a:endParaRPr lang="en-US" sz="3600">
                <a:solidFill>
                  <a:srgbClr val="F4F4F4"/>
                </a:solidFill>
                <a:latin typeface="Muli Bold"/>
                <a:ea typeface="Muli Bold"/>
                <a:cs typeface="Muli Bold"/>
                <a:sym typeface="Muli Bold"/>
              </a:endParaRPr>
            </a:p>
          </p:txBody>
        </p:sp>
      </p:grpSp>
      <p:grpSp>
        <p:nvGrpSpPr>
          <p:cNvPr id="10" name="Group 10"/>
          <p:cNvGrpSpPr/>
          <p:nvPr/>
        </p:nvGrpSpPr>
        <p:grpSpPr>
          <a:xfrm>
            <a:off x="10539736" y="2314575"/>
            <a:ext cx="2560339" cy="7430066"/>
            <a:chOff x="0" y="0"/>
            <a:chExt cx="1058146" cy="3070724"/>
          </a:xfrm>
        </p:grpSpPr>
        <p:sp>
          <p:nvSpPr>
            <p:cNvPr id="11" name="Freeform 11"/>
            <p:cNvSpPr/>
            <p:nvPr/>
          </p:nvSpPr>
          <p:spPr>
            <a:xfrm>
              <a:off x="0" y="0"/>
              <a:ext cx="1058146" cy="3070724"/>
            </a:xfrm>
            <a:custGeom>
              <a:avLst/>
              <a:gdLst/>
              <a:ahLst/>
              <a:cxnLst/>
              <a:rect l="l" t="t" r="r" b="b"/>
              <a:pathLst>
                <a:path w="1058146" h="3070724">
                  <a:moveTo>
                    <a:pt x="0" y="0"/>
                  </a:moveTo>
                  <a:lnTo>
                    <a:pt x="1058146" y="0"/>
                  </a:lnTo>
                  <a:lnTo>
                    <a:pt x="1058146" y="3070724"/>
                  </a:lnTo>
                  <a:lnTo>
                    <a:pt x="0" y="3070724"/>
                  </a:lnTo>
                  <a:close/>
                </a:path>
              </a:pathLst>
            </a:custGeom>
            <a:solidFill>
              <a:srgbClr val="00A181"/>
            </a:solidFill>
          </p:spPr>
        </p:sp>
        <p:sp>
          <p:nvSpPr>
            <p:cNvPr id="12" name="TextBox 12"/>
            <p:cNvSpPr txBox="1"/>
            <p:nvPr/>
          </p:nvSpPr>
          <p:spPr>
            <a:xfrm>
              <a:off x="0" y="-57150"/>
              <a:ext cx="1058146" cy="3127874"/>
            </a:xfrm>
            <a:prstGeom prst="rect">
              <a:avLst/>
            </a:prstGeom>
          </p:spPr>
          <p:txBody>
            <a:bodyPr lIns="254000" tIns="254000" rIns="254000" bIns="254000" rtlCol="0" anchor="ctr"/>
            <a:lstStyle/>
            <a:p>
              <a:pPr algn="ctr">
                <a:lnSpc>
                  <a:spcPts val="4759"/>
                </a:lnSpc>
              </a:pPr>
              <a:r>
                <a:rPr lang="en-US" sz="3399">
                  <a:solidFill>
                    <a:srgbClr val="F4F4F4"/>
                  </a:solidFill>
                  <a:latin typeface="Muli Bold"/>
                  <a:ea typeface="Muli Bold"/>
                  <a:cs typeface="Muli Bold"/>
                  <a:sym typeface="Muli Bold"/>
                </a:rPr>
                <a:t>3. Thảo luận: Đại diện các nhóm trình bày ý kiến, thảo luận, trao đổi.</a:t>
              </a:r>
            </a:p>
            <a:p>
              <a:pPr algn="ctr">
                <a:lnSpc>
                  <a:spcPts val="4759"/>
                </a:lnSpc>
              </a:pPr>
              <a:endParaRPr lang="en-US" sz="3399">
                <a:solidFill>
                  <a:srgbClr val="F4F4F4"/>
                </a:solidFill>
                <a:latin typeface="Muli Bold"/>
                <a:ea typeface="Muli Bold"/>
                <a:cs typeface="Muli Bold"/>
                <a:sym typeface="Muli Bold"/>
              </a:endParaRPr>
            </a:p>
          </p:txBody>
        </p:sp>
      </p:grpSp>
      <p:grpSp>
        <p:nvGrpSpPr>
          <p:cNvPr id="13" name="Group 13"/>
          <p:cNvGrpSpPr/>
          <p:nvPr/>
        </p:nvGrpSpPr>
        <p:grpSpPr>
          <a:xfrm>
            <a:off x="14429896" y="2473174"/>
            <a:ext cx="2510027" cy="6785126"/>
            <a:chOff x="0" y="0"/>
            <a:chExt cx="1037353" cy="2804181"/>
          </a:xfrm>
        </p:grpSpPr>
        <p:sp>
          <p:nvSpPr>
            <p:cNvPr id="14" name="Freeform 14"/>
            <p:cNvSpPr/>
            <p:nvPr/>
          </p:nvSpPr>
          <p:spPr>
            <a:xfrm>
              <a:off x="0" y="0"/>
              <a:ext cx="1037353" cy="2804181"/>
            </a:xfrm>
            <a:custGeom>
              <a:avLst/>
              <a:gdLst/>
              <a:ahLst/>
              <a:cxnLst/>
              <a:rect l="l" t="t" r="r" b="b"/>
              <a:pathLst>
                <a:path w="1037353" h="2804181">
                  <a:moveTo>
                    <a:pt x="0" y="0"/>
                  </a:moveTo>
                  <a:lnTo>
                    <a:pt x="1037353" y="0"/>
                  </a:lnTo>
                  <a:lnTo>
                    <a:pt x="1037353" y="2804181"/>
                  </a:lnTo>
                  <a:lnTo>
                    <a:pt x="0" y="2804181"/>
                  </a:lnTo>
                  <a:close/>
                </a:path>
              </a:pathLst>
            </a:custGeom>
            <a:solidFill>
              <a:srgbClr val="00A181"/>
            </a:solidFill>
          </p:spPr>
        </p:sp>
        <p:sp>
          <p:nvSpPr>
            <p:cNvPr id="15" name="TextBox 15"/>
            <p:cNvSpPr txBox="1"/>
            <p:nvPr/>
          </p:nvSpPr>
          <p:spPr>
            <a:xfrm>
              <a:off x="0" y="-57150"/>
              <a:ext cx="1037353" cy="2861331"/>
            </a:xfrm>
            <a:prstGeom prst="rect">
              <a:avLst/>
            </a:prstGeom>
          </p:spPr>
          <p:txBody>
            <a:bodyPr lIns="254000" tIns="254000" rIns="254000" bIns="254000" rtlCol="0" anchor="ctr"/>
            <a:lstStyle/>
            <a:p>
              <a:pPr algn="ctr">
                <a:lnSpc>
                  <a:spcPts val="5040"/>
                </a:lnSpc>
              </a:pPr>
              <a:r>
                <a:rPr lang="en-US" sz="3600">
                  <a:solidFill>
                    <a:srgbClr val="F4F4F4"/>
                  </a:solidFill>
                  <a:latin typeface="Muli Bold"/>
                  <a:ea typeface="Muli Bold"/>
                  <a:cs typeface="Muli Bold"/>
                  <a:sym typeface="Muli Bold"/>
                </a:rPr>
                <a:t>4. Dự kiến kết luận:</a:t>
              </a:r>
            </a:p>
            <a:p>
              <a:pPr algn="ctr">
                <a:lnSpc>
                  <a:spcPts val="5040"/>
                </a:lnSpc>
              </a:pPr>
              <a:endParaRPr lang="en-US" sz="3600">
                <a:solidFill>
                  <a:srgbClr val="F4F4F4"/>
                </a:solidFill>
                <a:latin typeface="Muli Bold"/>
                <a:ea typeface="Muli Bold"/>
                <a:cs typeface="Muli Bold"/>
                <a:sym typeface="Muli Bold"/>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sp>
        <p:nvSpPr>
          <p:cNvPr id="2" name="AutoShape 2"/>
          <p:cNvSpPr/>
          <p:nvPr/>
        </p:nvSpPr>
        <p:spPr>
          <a:xfrm>
            <a:off x="1028700" y="2308176"/>
            <a:ext cx="16230600" cy="7374938"/>
          </a:xfrm>
          <a:prstGeom prst="rect">
            <a:avLst/>
          </a:prstGeom>
          <a:solidFill>
            <a:srgbClr val="F4F4F4"/>
          </a:solidFill>
        </p:spPr>
      </p:sp>
      <p:sp>
        <p:nvSpPr>
          <p:cNvPr id="3" name="TextBox 3"/>
          <p:cNvSpPr txBox="1"/>
          <p:nvPr/>
        </p:nvSpPr>
        <p:spPr>
          <a:xfrm>
            <a:off x="1028700" y="434339"/>
            <a:ext cx="9113560" cy="2562225"/>
          </a:xfrm>
          <a:prstGeom prst="rect">
            <a:avLst/>
          </a:prstGeom>
        </p:spPr>
        <p:txBody>
          <a:bodyPr lIns="0" tIns="0" rIns="0" bIns="0" rtlCol="0" anchor="t">
            <a:spAutoFit/>
          </a:bodyPr>
          <a:lstStyle/>
          <a:p>
            <a:pPr algn="l">
              <a:lnSpc>
                <a:spcPts val="10199"/>
              </a:lnSpc>
            </a:pPr>
            <a:r>
              <a:rPr lang="en-US" sz="8499" spc="-84">
                <a:solidFill>
                  <a:srgbClr val="F4F4F4"/>
                </a:solidFill>
                <a:latin typeface="Muli Bold"/>
                <a:ea typeface="Muli Bold"/>
                <a:cs typeface="Muli Bold"/>
                <a:sym typeface="Muli Bold"/>
              </a:rPr>
              <a:t> Minh họa cụ thể:</a:t>
            </a:r>
          </a:p>
          <a:p>
            <a:pPr algn="l">
              <a:lnSpc>
                <a:spcPts val="10199"/>
              </a:lnSpc>
              <a:spcBef>
                <a:spcPct val="0"/>
              </a:spcBef>
            </a:pPr>
            <a:endParaRPr lang="en-US" sz="8499" spc="-84">
              <a:solidFill>
                <a:srgbClr val="F4F4F4"/>
              </a:solidFill>
              <a:latin typeface="Muli Bold"/>
              <a:ea typeface="Muli Bold"/>
              <a:cs typeface="Muli Bold"/>
              <a:sym typeface="Muli Bold"/>
            </a:endParaRPr>
          </a:p>
        </p:txBody>
      </p:sp>
      <p:sp>
        <p:nvSpPr>
          <p:cNvPr id="4" name="TextBox 4"/>
          <p:cNvSpPr txBox="1"/>
          <p:nvPr/>
        </p:nvSpPr>
        <p:spPr>
          <a:xfrm>
            <a:off x="1433858" y="2682287"/>
            <a:ext cx="15420283" cy="6844030"/>
          </a:xfrm>
          <a:prstGeom prst="rect">
            <a:avLst/>
          </a:prstGeom>
        </p:spPr>
        <p:txBody>
          <a:bodyPr lIns="0" tIns="0" rIns="0" bIns="0" rtlCol="0" anchor="t">
            <a:spAutoFit/>
          </a:bodyPr>
          <a:lstStyle/>
          <a:p>
            <a:pPr algn="l">
              <a:lnSpc>
                <a:spcPts val="6019"/>
              </a:lnSpc>
            </a:pPr>
            <a:r>
              <a:rPr lang="en-US" sz="4299">
                <a:solidFill>
                  <a:srgbClr val="000000"/>
                </a:solidFill>
                <a:latin typeface="Rokkitt"/>
                <a:ea typeface="Rokkitt"/>
                <a:cs typeface="Rokkitt"/>
                <a:sym typeface="Rokkitt"/>
              </a:rPr>
              <a:t>4. Dự kiến kết luận:</a:t>
            </a:r>
          </a:p>
          <a:p>
            <a:pPr algn="l">
              <a:lnSpc>
                <a:spcPts val="6019"/>
              </a:lnSpc>
            </a:pPr>
            <a:r>
              <a:rPr lang="en-US" sz="4299">
                <a:solidFill>
                  <a:srgbClr val="000000"/>
                </a:solidFill>
                <a:latin typeface="Rokkitt"/>
                <a:ea typeface="Rokkitt"/>
                <a:cs typeface="Rokkitt"/>
                <a:sym typeface="Rokkitt"/>
              </a:rPr>
              <a:t>+ Cảm xúc của tác giả được thể hiện qua các từ ngữ, hình ảnh đặc sắc: từ "nam đế", "tiệt nhiên", "định phận", hình ảnh "thiên thư"…</a:t>
            </a:r>
          </a:p>
          <a:p>
            <a:pPr algn="l">
              <a:lnSpc>
                <a:spcPts val="6019"/>
              </a:lnSpc>
            </a:pPr>
            <a:r>
              <a:rPr lang="en-US" sz="4299">
                <a:solidFill>
                  <a:srgbClr val="000000"/>
                </a:solidFill>
                <a:latin typeface="Rokkitt"/>
                <a:ea typeface="Rokkitt"/>
                <a:cs typeface="Rokkitt"/>
                <a:sym typeface="Rokkitt"/>
              </a:rPr>
              <a:t>+ Cảm xúc của tác giả: khẳng định đanh thép để thể hiện niềm tự hào về chủ quyền đất nước: có hiền tài đại diện cho dân tộc, có lãnh thổ biên cương của một quốc gia độc lập.</a:t>
            </a:r>
          </a:p>
          <a:p>
            <a:pPr algn="l">
              <a:lnSpc>
                <a:spcPts val="6019"/>
              </a:lnSpc>
            </a:pPr>
            <a:r>
              <a:rPr lang="en-US" sz="4299">
                <a:solidFill>
                  <a:srgbClr val="000000"/>
                </a:solidFill>
                <a:latin typeface="Rokkitt"/>
                <a:ea typeface="Rokkitt"/>
                <a:cs typeface="Rokkitt"/>
                <a:sym typeface="Rokkitt"/>
              </a:rPr>
              <a:t>+ Niềm tự hào mãnh liệt đó tạo nên tính chất tuyên ngôn cho bài thơ.</a:t>
            </a:r>
          </a:p>
          <a:p>
            <a:pPr algn="l">
              <a:lnSpc>
                <a:spcPts val="6019"/>
              </a:lnSpc>
              <a:spcBef>
                <a:spcPct val="0"/>
              </a:spcBef>
            </a:pPr>
            <a:r>
              <a:rPr lang="en-US" sz="4299">
                <a:solidFill>
                  <a:srgbClr val="000000"/>
                </a:solidFill>
                <a:latin typeface="Rokkitt"/>
                <a:ea typeface="Rokkitt"/>
                <a:cs typeface="Rokkitt"/>
                <a:sym typeface="Rokkitt"/>
              </a:rPr>
              <a:t> và mai sau.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4942" t="-984" r="-20267" b="-1276"/>
            </a:stretch>
          </a:blipFill>
        </p:spPr>
      </p:sp>
      <p:sp>
        <p:nvSpPr>
          <p:cNvPr id="3" name="Freeform 3"/>
          <p:cNvSpPr/>
          <p:nvPr/>
        </p:nvSpPr>
        <p:spPr>
          <a:xfrm flipH="1">
            <a:off x="1964296" y="3669340"/>
            <a:ext cx="3871996" cy="5322332"/>
          </a:xfrm>
          <a:custGeom>
            <a:avLst/>
            <a:gdLst/>
            <a:ahLst/>
            <a:cxnLst/>
            <a:rect l="l" t="t" r="r" b="b"/>
            <a:pathLst>
              <a:path w="3871996" h="5322332">
                <a:moveTo>
                  <a:pt x="3871996" y="0"/>
                </a:moveTo>
                <a:lnTo>
                  <a:pt x="0" y="0"/>
                </a:lnTo>
                <a:lnTo>
                  <a:pt x="0" y="5322332"/>
                </a:lnTo>
                <a:lnTo>
                  <a:pt x="3871996" y="5322332"/>
                </a:lnTo>
                <a:lnTo>
                  <a:pt x="3871996" y="0"/>
                </a:lnTo>
                <a:close/>
              </a:path>
            </a:pathLst>
          </a:custGeom>
          <a:blipFill>
            <a:blip r:embed="rId3"/>
            <a:stretch>
              <a:fillRect/>
            </a:stretch>
          </a:blipFill>
        </p:spPr>
      </p:sp>
      <p:sp>
        <p:nvSpPr>
          <p:cNvPr id="4" name="Freeform 4"/>
          <p:cNvSpPr/>
          <p:nvPr/>
        </p:nvSpPr>
        <p:spPr>
          <a:xfrm>
            <a:off x="1964296" y="2364015"/>
            <a:ext cx="15024167" cy="6550894"/>
          </a:xfrm>
          <a:custGeom>
            <a:avLst/>
            <a:gdLst/>
            <a:ahLst/>
            <a:cxnLst/>
            <a:rect l="l" t="t" r="r" b="b"/>
            <a:pathLst>
              <a:path w="15024167" h="6550894">
                <a:moveTo>
                  <a:pt x="0" y="0"/>
                </a:moveTo>
                <a:lnTo>
                  <a:pt x="15024166" y="0"/>
                </a:lnTo>
                <a:lnTo>
                  <a:pt x="15024166" y="6550895"/>
                </a:lnTo>
                <a:lnTo>
                  <a:pt x="0" y="6550895"/>
                </a:lnTo>
                <a:lnTo>
                  <a:pt x="0" y="0"/>
                </a:lnTo>
                <a:close/>
              </a:path>
            </a:pathLst>
          </a:custGeom>
          <a:blipFill>
            <a:blip r:embed="rId4"/>
            <a:stretch>
              <a:fillRect t="-9056" b="-9056"/>
            </a:stretch>
          </a:blipFill>
        </p:spPr>
      </p:sp>
      <p:sp>
        <p:nvSpPr>
          <p:cNvPr id="5" name="Freeform 5"/>
          <p:cNvSpPr/>
          <p:nvPr/>
        </p:nvSpPr>
        <p:spPr>
          <a:xfrm>
            <a:off x="4883925" y="560615"/>
            <a:ext cx="8520149" cy="2199748"/>
          </a:xfrm>
          <a:custGeom>
            <a:avLst/>
            <a:gdLst/>
            <a:ahLst/>
            <a:cxnLst/>
            <a:rect l="l" t="t" r="r" b="b"/>
            <a:pathLst>
              <a:path w="8520149" h="2199748">
                <a:moveTo>
                  <a:pt x="0" y="0"/>
                </a:moveTo>
                <a:lnTo>
                  <a:pt x="8520150" y="0"/>
                </a:lnTo>
                <a:lnTo>
                  <a:pt x="8520150" y="2199748"/>
                </a:lnTo>
                <a:lnTo>
                  <a:pt x="0" y="21997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23069">
            <a:off x="15191823" y="475197"/>
            <a:ext cx="1312019" cy="2610983"/>
          </a:xfrm>
          <a:custGeom>
            <a:avLst/>
            <a:gdLst/>
            <a:ahLst/>
            <a:cxnLst/>
            <a:rect l="l" t="t" r="r" b="b"/>
            <a:pathLst>
              <a:path w="1312019" h="2610983">
                <a:moveTo>
                  <a:pt x="0" y="0"/>
                </a:moveTo>
                <a:lnTo>
                  <a:pt x="1312018" y="0"/>
                </a:lnTo>
                <a:lnTo>
                  <a:pt x="1312018" y="2610983"/>
                </a:lnTo>
                <a:lnTo>
                  <a:pt x="0" y="26109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rot="391600">
            <a:off x="13344293" y="7882520"/>
            <a:ext cx="4329497" cy="865899"/>
          </a:xfrm>
          <a:custGeom>
            <a:avLst/>
            <a:gdLst/>
            <a:ahLst/>
            <a:cxnLst/>
            <a:rect l="l" t="t" r="r" b="b"/>
            <a:pathLst>
              <a:path w="4329497" h="865899">
                <a:moveTo>
                  <a:pt x="0" y="0"/>
                </a:moveTo>
                <a:lnTo>
                  <a:pt x="4329497" y="0"/>
                </a:lnTo>
                <a:lnTo>
                  <a:pt x="4329497" y="865900"/>
                </a:lnTo>
                <a:lnTo>
                  <a:pt x="0" y="8659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TextBox 8"/>
          <p:cNvSpPr txBox="1"/>
          <p:nvPr/>
        </p:nvSpPr>
        <p:spPr>
          <a:xfrm>
            <a:off x="5836292" y="993289"/>
            <a:ext cx="5913464" cy="1689100"/>
          </a:xfrm>
          <a:prstGeom prst="rect">
            <a:avLst/>
          </a:prstGeom>
        </p:spPr>
        <p:txBody>
          <a:bodyPr lIns="0" tIns="0" rIns="0" bIns="0" rtlCol="0" anchor="t">
            <a:spAutoFit/>
          </a:bodyPr>
          <a:lstStyle/>
          <a:p>
            <a:pPr marL="0" lvl="0" indent="0" algn="ctr">
              <a:lnSpc>
                <a:spcPts val="6500"/>
              </a:lnSpc>
              <a:spcBef>
                <a:spcPct val="0"/>
              </a:spcBef>
            </a:pPr>
            <a:r>
              <a:rPr lang="en-US" sz="6500">
                <a:solidFill>
                  <a:srgbClr val="FFFFFF"/>
                </a:solidFill>
                <a:latin typeface="Saira ExtraCondensed Bold"/>
                <a:ea typeface="Saira ExtraCondensed Bold"/>
                <a:cs typeface="Saira ExtraCondensed Bold"/>
                <a:sym typeface="Saira ExtraCondensed Bold"/>
              </a:rPr>
              <a:t>LỒNG GHÉP TRONG HOẠT ĐỘNG DẠY VIẾT</a:t>
            </a:r>
          </a:p>
        </p:txBody>
      </p:sp>
      <p:sp>
        <p:nvSpPr>
          <p:cNvPr id="9" name="TextBox 9"/>
          <p:cNvSpPr txBox="1"/>
          <p:nvPr/>
        </p:nvSpPr>
        <p:spPr>
          <a:xfrm>
            <a:off x="2309498" y="3100406"/>
            <a:ext cx="14040895" cy="3777617"/>
          </a:xfrm>
          <a:prstGeom prst="rect">
            <a:avLst/>
          </a:prstGeom>
        </p:spPr>
        <p:txBody>
          <a:bodyPr lIns="0" tIns="0" rIns="0" bIns="0" rtlCol="0" anchor="t">
            <a:spAutoFit/>
          </a:bodyPr>
          <a:lstStyle/>
          <a:p>
            <a:pPr algn="l">
              <a:lnSpc>
                <a:spcPts val="7559"/>
              </a:lnSpc>
            </a:pPr>
            <a:r>
              <a:rPr lang="en-US" sz="5399">
                <a:solidFill>
                  <a:srgbClr val="000000"/>
                </a:solidFill>
                <a:latin typeface="Rokkitt Bold"/>
                <a:ea typeface="Rokkitt Bold"/>
                <a:cs typeface="Rokkitt Bold"/>
                <a:sym typeface="Rokkitt Bold"/>
              </a:rPr>
              <a:t> Giáo viên có thể định hướng học sinh lựa chọn đề tài viết về các chủ đề giáo dục quốc phòng và an ninh (hoặc có liên quan một phần).</a:t>
            </a:r>
          </a:p>
          <a:p>
            <a:pPr algn="l">
              <a:lnSpc>
                <a:spcPts val="7559"/>
              </a:lnSpc>
              <a:spcBef>
                <a:spcPct val="0"/>
              </a:spcBef>
            </a:pPr>
            <a:endParaRPr lang="en-US" sz="5399">
              <a:solidFill>
                <a:srgbClr val="000000"/>
              </a:solidFill>
              <a:latin typeface="Rokkitt Bold"/>
              <a:ea typeface="Rokkitt Bold"/>
              <a:cs typeface="Rokkitt Bold"/>
              <a:sym typeface="Rokkitt 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4942" t="-984" r="-20267" b="-1276"/>
            </a:stretch>
          </a:blipFill>
        </p:spPr>
      </p:sp>
      <p:sp>
        <p:nvSpPr>
          <p:cNvPr id="3" name="Freeform 3"/>
          <p:cNvSpPr/>
          <p:nvPr/>
        </p:nvSpPr>
        <p:spPr>
          <a:xfrm flipH="1">
            <a:off x="1964296" y="3669340"/>
            <a:ext cx="3871996" cy="5322332"/>
          </a:xfrm>
          <a:custGeom>
            <a:avLst/>
            <a:gdLst/>
            <a:ahLst/>
            <a:cxnLst/>
            <a:rect l="l" t="t" r="r" b="b"/>
            <a:pathLst>
              <a:path w="3871996" h="5322332">
                <a:moveTo>
                  <a:pt x="3871996" y="0"/>
                </a:moveTo>
                <a:lnTo>
                  <a:pt x="0" y="0"/>
                </a:lnTo>
                <a:lnTo>
                  <a:pt x="0" y="5322332"/>
                </a:lnTo>
                <a:lnTo>
                  <a:pt x="3871996" y="5322332"/>
                </a:lnTo>
                <a:lnTo>
                  <a:pt x="3871996" y="0"/>
                </a:lnTo>
                <a:close/>
              </a:path>
            </a:pathLst>
          </a:custGeom>
          <a:blipFill>
            <a:blip r:embed="rId3"/>
            <a:stretch>
              <a:fillRect/>
            </a:stretch>
          </a:blipFill>
        </p:spPr>
      </p:sp>
      <p:sp>
        <p:nvSpPr>
          <p:cNvPr id="4" name="Freeform 4"/>
          <p:cNvSpPr/>
          <p:nvPr/>
        </p:nvSpPr>
        <p:spPr>
          <a:xfrm>
            <a:off x="1964296" y="2440777"/>
            <a:ext cx="15024167" cy="6550894"/>
          </a:xfrm>
          <a:custGeom>
            <a:avLst/>
            <a:gdLst/>
            <a:ahLst/>
            <a:cxnLst/>
            <a:rect l="l" t="t" r="r" b="b"/>
            <a:pathLst>
              <a:path w="15024167" h="6550894">
                <a:moveTo>
                  <a:pt x="0" y="0"/>
                </a:moveTo>
                <a:lnTo>
                  <a:pt x="15024166" y="0"/>
                </a:lnTo>
                <a:lnTo>
                  <a:pt x="15024166" y="6550895"/>
                </a:lnTo>
                <a:lnTo>
                  <a:pt x="0" y="6550895"/>
                </a:lnTo>
                <a:lnTo>
                  <a:pt x="0" y="0"/>
                </a:lnTo>
                <a:close/>
              </a:path>
            </a:pathLst>
          </a:custGeom>
          <a:blipFill>
            <a:blip r:embed="rId4"/>
            <a:stretch>
              <a:fillRect t="-9056" b="-9056"/>
            </a:stretch>
          </a:blipFill>
        </p:spPr>
      </p:sp>
      <p:sp>
        <p:nvSpPr>
          <p:cNvPr id="5" name="Freeform 5"/>
          <p:cNvSpPr/>
          <p:nvPr/>
        </p:nvSpPr>
        <p:spPr>
          <a:xfrm>
            <a:off x="5486400" y="390850"/>
            <a:ext cx="7315200" cy="1888652"/>
          </a:xfrm>
          <a:custGeom>
            <a:avLst/>
            <a:gdLst/>
            <a:ahLst/>
            <a:cxnLst/>
            <a:rect l="l" t="t" r="r" b="b"/>
            <a:pathLst>
              <a:path w="7315200" h="1888652">
                <a:moveTo>
                  <a:pt x="0" y="0"/>
                </a:moveTo>
                <a:lnTo>
                  <a:pt x="7315200" y="0"/>
                </a:lnTo>
                <a:lnTo>
                  <a:pt x="7315200" y="1888651"/>
                </a:lnTo>
                <a:lnTo>
                  <a:pt x="0" y="18886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23069">
            <a:off x="16603291" y="509851"/>
            <a:ext cx="1312019" cy="2610983"/>
          </a:xfrm>
          <a:custGeom>
            <a:avLst/>
            <a:gdLst/>
            <a:ahLst/>
            <a:cxnLst/>
            <a:rect l="l" t="t" r="r" b="b"/>
            <a:pathLst>
              <a:path w="1312019" h="2610983">
                <a:moveTo>
                  <a:pt x="0" y="0"/>
                </a:moveTo>
                <a:lnTo>
                  <a:pt x="1312018" y="0"/>
                </a:lnTo>
                <a:lnTo>
                  <a:pt x="1312018" y="2610983"/>
                </a:lnTo>
                <a:lnTo>
                  <a:pt x="0" y="26109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rot="391600">
            <a:off x="10636851" y="8077585"/>
            <a:ext cx="4329497" cy="865899"/>
          </a:xfrm>
          <a:custGeom>
            <a:avLst/>
            <a:gdLst/>
            <a:ahLst/>
            <a:cxnLst/>
            <a:rect l="l" t="t" r="r" b="b"/>
            <a:pathLst>
              <a:path w="4329497" h="865899">
                <a:moveTo>
                  <a:pt x="0" y="0"/>
                </a:moveTo>
                <a:lnTo>
                  <a:pt x="4329498" y="0"/>
                </a:lnTo>
                <a:lnTo>
                  <a:pt x="4329498" y="865900"/>
                </a:lnTo>
                <a:lnTo>
                  <a:pt x="0" y="8659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TextBox 8"/>
          <p:cNvSpPr txBox="1"/>
          <p:nvPr/>
        </p:nvSpPr>
        <p:spPr>
          <a:xfrm>
            <a:off x="6187268" y="674915"/>
            <a:ext cx="5913464" cy="1689100"/>
          </a:xfrm>
          <a:prstGeom prst="rect">
            <a:avLst/>
          </a:prstGeom>
        </p:spPr>
        <p:txBody>
          <a:bodyPr lIns="0" tIns="0" rIns="0" bIns="0" rtlCol="0" anchor="t">
            <a:spAutoFit/>
          </a:bodyPr>
          <a:lstStyle/>
          <a:p>
            <a:pPr marL="0" lvl="0" indent="0" algn="ctr">
              <a:lnSpc>
                <a:spcPts val="6500"/>
              </a:lnSpc>
              <a:spcBef>
                <a:spcPct val="0"/>
              </a:spcBef>
            </a:pPr>
            <a:r>
              <a:rPr lang="en-US" sz="6500">
                <a:solidFill>
                  <a:srgbClr val="FFFFFF"/>
                </a:solidFill>
                <a:latin typeface="Saira ExtraCondensed Bold"/>
                <a:ea typeface="Saira ExtraCondensed Bold"/>
                <a:cs typeface="Saira ExtraCondensed Bold"/>
                <a:sym typeface="Saira ExtraCondensed Bold"/>
              </a:rPr>
              <a:t>MINH HỌA CỤ THỂ ĐỐI VỚI LỚP 7</a:t>
            </a:r>
          </a:p>
        </p:txBody>
      </p:sp>
      <p:sp>
        <p:nvSpPr>
          <p:cNvPr id="9" name="TextBox 9"/>
          <p:cNvSpPr txBox="1"/>
          <p:nvPr/>
        </p:nvSpPr>
        <p:spPr>
          <a:xfrm>
            <a:off x="2309498" y="3100406"/>
            <a:ext cx="14040895" cy="6920867"/>
          </a:xfrm>
          <a:prstGeom prst="rect">
            <a:avLst/>
          </a:prstGeom>
        </p:spPr>
        <p:txBody>
          <a:bodyPr lIns="0" tIns="0" rIns="0" bIns="0" rtlCol="0" anchor="t">
            <a:spAutoFit/>
          </a:bodyPr>
          <a:lstStyle/>
          <a:p>
            <a:pPr algn="l">
              <a:lnSpc>
                <a:spcPts val="7559"/>
              </a:lnSpc>
            </a:pPr>
            <a:r>
              <a:rPr lang="en-US" sz="5399">
                <a:solidFill>
                  <a:srgbClr val="000000"/>
                </a:solidFill>
                <a:latin typeface="Rokkitt Bold"/>
                <a:ea typeface="Rokkitt Bold"/>
                <a:cs typeface="Rokkitt Bold"/>
                <a:sym typeface="Rokkitt Bold"/>
              </a:rPr>
              <a:t> - Dạy viết: "Viết bài văn nghị luận về một vấn đề trong đời sống - trình bày ý kiến phản đối". </a:t>
            </a:r>
          </a:p>
          <a:p>
            <a:pPr algn="l">
              <a:lnSpc>
                <a:spcPts val="8259"/>
              </a:lnSpc>
            </a:pPr>
            <a:r>
              <a:rPr lang="en-US" sz="5899">
                <a:solidFill>
                  <a:srgbClr val="000000"/>
                </a:solidFill>
                <a:latin typeface="Rokkitt Bold"/>
                <a:ea typeface="Rokkitt Bold"/>
                <a:cs typeface="Rokkitt Bold"/>
                <a:sym typeface="Rokkitt Bold"/>
              </a:rPr>
              <a:t> - Lồng ghép nội dung "Một số nội dung về bảo vệ thông tin cá nhân khi tham gia mạng xã hội".</a:t>
            </a:r>
          </a:p>
          <a:p>
            <a:pPr algn="l">
              <a:lnSpc>
                <a:spcPts val="7559"/>
              </a:lnSpc>
            </a:pPr>
            <a:endParaRPr lang="en-US" sz="5899">
              <a:solidFill>
                <a:srgbClr val="000000"/>
              </a:solidFill>
              <a:latin typeface="Rokkitt Bold"/>
              <a:ea typeface="Rokkitt Bold"/>
              <a:cs typeface="Rokkitt Bold"/>
              <a:sym typeface="Rokkitt Bold"/>
            </a:endParaRPr>
          </a:p>
          <a:p>
            <a:pPr algn="l">
              <a:lnSpc>
                <a:spcPts val="7559"/>
              </a:lnSpc>
              <a:spcBef>
                <a:spcPct val="0"/>
              </a:spcBef>
            </a:pPr>
            <a:endParaRPr lang="en-US" sz="5899">
              <a:solidFill>
                <a:srgbClr val="000000"/>
              </a:solidFill>
              <a:latin typeface="Rokkitt Bold"/>
              <a:ea typeface="Rokkitt Bold"/>
              <a:cs typeface="Rokkitt Bold"/>
              <a:sym typeface="Rokkitt Bo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sp>
        <p:nvSpPr>
          <p:cNvPr id="2" name="AutoShape 2"/>
          <p:cNvSpPr/>
          <p:nvPr/>
        </p:nvSpPr>
        <p:spPr>
          <a:xfrm>
            <a:off x="2547591" y="2912062"/>
            <a:ext cx="16230600" cy="5087122"/>
          </a:xfrm>
          <a:prstGeom prst="rect">
            <a:avLst/>
          </a:prstGeom>
          <a:solidFill>
            <a:srgbClr val="F4F4F4"/>
          </a:solidFill>
        </p:spPr>
      </p:sp>
      <p:sp>
        <p:nvSpPr>
          <p:cNvPr id="3" name="TextBox 3"/>
          <p:cNvSpPr txBox="1"/>
          <p:nvPr/>
        </p:nvSpPr>
        <p:spPr>
          <a:xfrm>
            <a:off x="1028700" y="1038225"/>
            <a:ext cx="9113560" cy="2562225"/>
          </a:xfrm>
          <a:prstGeom prst="rect">
            <a:avLst/>
          </a:prstGeom>
        </p:spPr>
        <p:txBody>
          <a:bodyPr lIns="0" tIns="0" rIns="0" bIns="0" rtlCol="0" anchor="t">
            <a:spAutoFit/>
          </a:bodyPr>
          <a:lstStyle/>
          <a:p>
            <a:pPr algn="l">
              <a:lnSpc>
                <a:spcPts val="10199"/>
              </a:lnSpc>
            </a:pPr>
            <a:r>
              <a:rPr lang="en-US" sz="8499" spc="-84">
                <a:solidFill>
                  <a:srgbClr val="F4F4F4"/>
                </a:solidFill>
                <a:latin typeface="Muli Bold"/>
                <a:ea typeface="Muli Bold"/>
                <a:cs typeface="Muli Bold"/>
                <a:sym typeface="Muli Bold"/>
              </a:rPr>
              <a:t> Minh họa cụ thể:</a:t>
            </a:r>
          </a:p>
          <a:p>
            <a:pPr algn="l">
              <a:lnSpc>
                <a:spcPts val="10199"/>
              </a:lnSpc>
              <a:spcBef>
                <a:spcPct val="0"/>
              </a:spcBef>
            </a:pPr>
            <a:endParaRPr lang="en-US" sz="8499" spc="-84">
              <a:solidFill>
                <a:srgbClr val="F4F4F4"/>
              </a:solidFill>
              <a:latin typeface="Muli Bold"/>
              <a:ea typeface="Muli Bold"/>
              <a:cs typeface="Muli Bold"/>
              <a:sym typeface="Muli Bold"/>
            </a:endParaRPr>
          </a:p>
        </p:txBody>
      </p:sp>
      <p:grpSp>
        <p:nvGrpSpPr>
          <p:cNvPr id="4" name="Group 4"/>
          <p:cNvGrpSpPr/>
          <p:nvPr/>
        </p:nvGrpSpPr>
        <p:grpSpPr>
          <a:xfrm>
            <a:off x="1028700" y="2912062"/>
            <a:ext cx="2212008" cy="5692604"/>
            <a:chOff x="0" y="0"/>
            <a:chExt cx="914187" cy="2352660"/>
          </a:xfrm>
        </p:grpSpPr>
        <p:sp>
          <p:nvSpPr>
            <p:cNvPr id="5" name="Freeform 5"/>
            <p:cNvSpPr/>
            <p:nvPr/>
          </p:nvSpPr>
          <p:spPr>
            <a:xfrm>
              <a:off x="0" y="0"/>
              <a:ext cx="914187" cy="2352660"/>
            </a:xfrm>
            <a:custGeom>
              <a:avLst/>
              <a:gdLst/>
              <a:ahLst/>
              <a:cxnLst/>
              <a:rect l="l" t="t" r="r" b="b"/>
              <a:pathLst>
                <a:path w="914187" h="2352660">
                  <a:moveTo>
                    <a:pt x="0" y="0"/>
                  </a:moveTo>
                  <a:lnTo>
                    <a:pt x="914187" y="0"/>
                  </a:lnTo>
                  <a:lnTo>
                    <a:pt x="914187" y="2352660"/>
                  </a:lnTo>
                  <a:lnTo>
                    <a:pt x="0" y="2352660"/>
                  </a:lnTo>
                  <a:close/>
                </a:path>
              </a:pathLst>
            </a:custGeom>
            <a:solidFill>
              <a:srgbClr val="00A181"/>
            </a:solidFill>
          </p:spPr>
        </p:sp>
        <p:sp>
          <p:nvSpPr>
            <p:cNvPr id="6" name="TextBox 6"/>
            <p:cNvSpPr txBox="1"/>
            <p:nvPr/>
          </p:nvSpPr>
          <p:spPr>
            <a:xfrm>
              <a:off x="0" y="-85725"/>
              <a:ext cx="914187" cy="2438385"/>
            </a:xfrm>
            <a:prstGeom prst="rect">
              <a:avLst/>
            </a:prstGeom>
          </p:spPr>
          <p:txBody>
            <a:bodyPr lIns="254000" tIns="254000" rIns="254000" bIns="254000" rtlCol="0" anchor="ctr"/>
            <a:lstStyle/>
            <a:p>
              <a:pPr algn="ctr">
                <a:lnSpc>
                  <a:spcPts val="6019"/>
                </a:lnSpc>
              </a:pPr>
              <a:r>
                <a:rPr lang="en-US" sz="4299">
                  <a:solidFill>
                    <a:srgbClr val="F4F4F4"/>
                  </a:solidFill>
                  <a:latin typeface="Muli Bold"/>
                  <a:ea typeface="Muli Bold"/>
                  <a:cs typeface="Muli Bold"/>
                  <a:sym typeface="Muli Bold"/>
                </a:rPr>
                <a:t>Các địa chỉ có thể lồng ghép</a:t>
              </a:r>
            </a:p>
            <a:p>
              <a:pPr algn="ctr">
                <a:lnSpc>
                  <a:spcPts val="6019"/>
                </a:lnSpc>
              </a:pPr>
              <a:endParaRPr lang="en-US" sz="4299">
                <a:solidFill>
                  <a:srgbClr val="F4F4F4"/>
                </a:solidFill>
                <a:latin typeface="Muli Bold"/>
                <a:ea typeface="Muli Bold"/>
                <a:cs typeface="Muli Bold"/>
                <a:sym typeface="Muli Bold"/>
              </a:endParaRPr>
            </a:p>
          </p:txBody>
        </p:sp>
      </p:grpSp>
      <p:grpSp>
        <p:nvGrpSpPr>
          <p:cNvPr id="7" name="Group 7"/>
          <p:cNvGrpSpPr/>
          <p:nvPr/>
        </p:nvGrpSpPr>
        <p:grpSpPr>
          <a:xfrm>
            <a:off x="4177801" y="2647980"/>
            <a:ext cx="3885442" cy="8321801"/>
            <a:chOff x="0" y="0"/>
            <a:chExt cx="1605789" cy="3439264"/>
          </a:xfrm>
        </p:grpSpPr>
        <p:sp>
          <p:nvSpPr>
            <p:cNvPr id="8" name="Freeform 8"/>
            <p:cNvSpPr/>
            <p:nvPr/>
          </p:nvSpPr>
          <p:spPr>
            <a:xfrm>
              <a:off x="0" y="0"/>
              <a:ext cx="1605789" cy="3439264"/>
            </a:xfrm>
            <a:custGeom>
              <a:avLst/>
              <a:gdLst/>
              <a:ahLst/>
              <a:cxnLst/>
              <a:rect l="l" t="t" r="r" b="b"/>
              <a:pathLst>
                <a:path w="1605789" h="3439264">
                  <a:moveTo>
                    <a:pt x="0" y="0"/>
                  </a:moveTo>
                  <a:lnTo>
                    <a:pt x="1605789" y="0"/>
                  </a:lnTo>
                  <a:lnTo>
                    <a:pt x="1605789" y="3439264"/>
                  </a:lnTo>
                  <a:lnTo>
                    <a:pt x="0" y="3439264"/>
                  </a:lnTo>
                  <a:close/>
                </a:path>
              </a:pathLst>
            </a:custGeom>
            <a:solidFill>
              <a:srgbClr val="00A181"/>
            </a:solidFill>
          </p:spPr>
        </p:sp>
        <p:sp>
          <p:nvSpPr>
            <p:cNvPr id="9" name="TextBox 9"/>
            <p:cNvSpPr txBox="1"/>
            <p:nvPr/>
          </p:nvSpPr>
          <p:spPr>
            <a:xfrm>
              <a:off x="0" y="-57150"/>
              <a:ext cx="1605789" cy="3496414"/>
            </a:xfrm>
            <a:prstGeom prst="rect">
              <a:avLst/>
            </a:prstGeom>
          </p:spPr>
          <p:txBody>
            <a:bodyPr lIns="254000" tIns="254000" rIns="254000" bIns="254000" rtlCol="0" anchor="ctr"/>
            <a:lstStyle/>
            <a:p>
              <a:pPr algn="ctr">
                <a:lnSpc>
                  <a:spcPts val="4479"/>
                </a:lnSpc>
              </a:pPr>
              <a:r>
                <a:rPr lang="en-US" sz="3199">
                  <a:solidFill>
                    <a:srgbClr val="F4F4F4"/>
                  </a:solidFill>
                  <a:latin typeface="Muli Bold"/>
                  <a:ea typeface="Muli Bold"/>
                  <a:cs typeface="Muli Bold"/>
                  <a:sym typeface="Muli Bold"/>
                </a:rPr>
                <a:t>Lớp 7:</a:t>
              </a:r>
            </a:p>
            <a:p>
              <a:pPr algn="l">
                <a:lnSpc>
                  <a:spcPts val="4479"/>
                </a:lnSpc>
              </a:pPr>
              <a:r>
                <a:rPr lang="en-US" sz="3199">
                  <a:solidFill>
                    <a:srgbClr val="F4F4F4"/>
                  </a:solidFill>
                  <a:latin typeface="Muli Bold"/>
                  <a:ea typeface="Muli Bold"/>
                  <a:cs typeface="Muli Bold"/>
                  <a:sym typeface="Muli Bold"/>
                </a:rPr>
                <a:t> - Viết bài văn kể lại sự việc có thật liên quan đến nhân vật hoặc sự kiện lịch sử (bài viết có sử dụng các yếu tố miêu tả).</a:t>
              </a:r>
            </a:p>
            <a:p>
              <a:pPr algn="l">
                <a:lnSpc>
                  <a:spcPts val="4479"/>
                </a:lnSpc>
              </a:pPr>
              <a:r>
                <a:rPr lang="en-US" sz="3199">
                  <a:solidFill>
                    <a:srgbClr val="F4F4F4"/>
                  </a:solidFill>
                  <a:latin typeface="Muli Bold"/>
                  <a:ea typeface="Muli Bold"/>
                  <a:cs typeface="Muli Bold"/>
                  <a:sym typeface="Muli Bold"/>
                </a:rPr>
                <a:t>- Viết bài văn nghị luận về một vấn đề trong đời sống.</a:t>
              </a:r>
            </a:p>
            <a:p>
              <a:pPr algn="l">
                <a:lnSpc>
                  <a:spcPts val="4479"/>
                </a:lnSpc>
              </a:pPr>
              <a:endParaRPr lang="en-US" sz="3199">
                <a:solidFill>
                  <a:srgbClr val="F4F4F4"/>
                </a:solidFill>
                <a:latin typeface="Muli Bold"/>
                <a:ea typeface="Muli Bold"/>
                <a:cs typeface="Muli Bold"/>
                <a:sym typeface="Muli Bold"/>
              </a:endParaRPr>
            </a:p>
          </p:txBody>
        </p:sp>
      </p:grpSp>
      <p:grpSp>
        <p:nvGrpSpPr>
          <p:cNvPr id="10" name="Group 10"/>
          <p:cNvGrpSpPr/>
          <p:nvPr/>
        </p:nvGrpSpPr>
        <p:grpSpPr>
          <a:xfrm>
            <a:off x="9443956" y="2647980"/>
            <a:ext cx="3343521" cy="6847712"/>
            <a:chOff x="0" y="0"/>
            <a:chExt cx="1381822" cy="2830047"/>
          </a:xfrm>
        </p:grpSpPr>
        <p:sp>
          <p:nvSpPr>
            <p:cNvPr id="11" name="Freeform 11"/>
            <p:cNvSpPr/>
            <p:nvPr/>
          </p:nvSpPr>
          <p:spPr>
            <a:xfrm>
              <a:off x="0" y="0"/>
              <a:ext cx="1381822" cy="2830047"/>
            </a:xfrm>
            <a:custGeom>
              <a:avLst/>
              <a:gdLst/>
              <a:ahLst/>
              <a:cxnLst/>
              <a:rect l="l" t="t" r="r" b="b"/>
              <a:pathLst>
                <a:path w="1381822" h="2830047">
                  <a:moveTo>
                    <a:pt x="0" y="0"/>
                  </a:moveTo>
                  <a:lnTo>
                    <a:pt x="1381822" y="0"/>
                  </a:lnTo>
                  <a:lnTo>
                    <a:pt x="1381822" y="2830047"/>
                  </a:lnTo>
                  <a:lnTo>
                    <a:pt x="0" y="2830047"/>
                  </a:lnTo>
                  <a:close/>
                </a:path>
              </a:pathLst>
            </a:custGeom>
            <a:solidFill>
              <a:srgbClr val="00A181"/>
            </a:solidFill>
          </p:spPr>
        </p:sp>
        <p:sp>
          <p:nvSpPr>
            <p:cNvPr id="12" name="TextBox 12"/>
            <p:cNvSpPr txBox="1"/>
            <p:nvPr/>
          </p:nvSpPr>
          <p:spPr>
            <a:xfrm>
              <a:off x="0" y="-57150"/>
              <a:ext cx="1381822" cy="2887197"/>
            </a:xfrm>
            <a:prstGeom prst="rect">
              <a:avLst/>
            </a:prstGeom>
          </p:spPr>
          <p:txBody>
            <a:bodyPr lIns="254000" tIns="254000" rIns="254000" bIns="254000" rtlCol="0" anchor="ctr"/>
            <a:lstStyle/>
            <a:p>
              <a:pPr algn="ctr">
                <a:lnSpc>
                  <a:spcPts val="4619"/>
                </a:lnSpc>
              </a:pPr>
              <a:r>
                <a:rPr lang="en-US" sz="3299">
                  <a:solidFill>
                    <a:srgbClr val="F4F4F4"/>
                  </a:solidFill>
                  <a:latin typeface="Muli Bold"/>
                  <a:ea typeface="Muli Bold"/>
                  <a:cs typeface="Muli Bold"/>
                  <a:sym typeface="Muli Bold"/>
                </a:rPr>
                <a:t>Lớp 8:</a:t>
              </a:r>
            </a:p>
            <a:p>
              <a:pPr algn="l">
                <a:lnSpc>
                  <a:spcPts val="4619"/>
                </a:lnSpc>
              </a:pPr>
              <a:r>
                <a:rPr lang="en-US" sz="3299">
                  <a:solidFill>
                    <a:srgbClr val="F4F4F4"/>
                  </a:solidFill>
                  <a:latin typeface="Muli Bold"/>
                  <a:ea typeface="Muli Bold"/>
                  <a:cs typeface="Muli Bold"/>
                  <a:sym typeface="Muli Bold"/>
                </a:rPr>
                <a:t> - Viết bài văn kể lại một chuyến đi hay một hoạt động xã hội.</a:t>
              </a:r>
            </a:p>
            <a:p>
              <a:pPr algn="l">
                <a:lnSpc>
                  <a:spcPts val="4619"/>
                </a:lnSpc>
              </a:pPr>
              <a:r>
                <a:rPr lang="en-US" sz="3299">
                  <a:solidFill>
                    <a:srgbClr val="F4F4F4"/>
                  </a:solidFill>
                  <a:latin typeface="Muli Bold"/>
                  <a:ea typeface="Muli Bold"/>
                  <a:cs typeface="Muli Bold"/>
                  <a:sym typeface="Muli Bold"/>
                </a:rPr>
                <a:t>- Viết văn bản nghị luận về một vấn đề của đời sống.</a:t>
              </a:r>
            </a:p>
            <a:p>
              <a:pPr algn="ctr">
                <a:lnSpc>
                  <a:spcPts val="4619"/>
                </a:lnSpc>
              </a:pPr>
              <a:endParaRPr lang="en-US" sz="3299">
                <a:solidFill>
                  <a:srgbClr val="F4F4F4"/>
                </a:solidFill>
                <a:latin typeface="Muli Bold"/>
                <a:ea typeface="Muli Bold"/>
                <a:cs typeface="Muli Bold"/>
                <a:sym typeface="Muli Bold"/>
              </a:endParaRPr>
            </a:p>
          </p:txBody>
        </p:sp>
      </p:grpSp>
      <p:grpSp>
        <p:nvGrpSpPr>
          <p:cNvPr id="13" name="Group 13"/>
          <p:cNvGrpSpPr/>
          <p:nvPr/>
        </p:nvGrpSpPr>
        <p:grpSpPr>
          <a:xfrm>
            <a:off x="13797127" y="2027302"/>
            <a:ext cx="3605241" cy="8259698"/>
            <a:chOff x="0" y="0"/>
            <a:chExt cx="1489987" cy="3413598"/>
          </a:xfrm>
        </p:grpSpPr>
        <p:sp>
          <p:nvSpPr>
            <p:cNvPr id="14" name="Freeform 14"/>
            <p:cNvSpPr/>
            <p:nvPr/>
          </p:nvSpPr>
          <p:spPr>
            <a:xfrm>
              <a:off x="0" y="0"/>
              <a:ext cx="1489987" cy="3413597"/>
            </a:xfrm>
            <a:custGeom>
              <a:avLst/>
              <a:gdLst/>
              <a:ahLst/>
              <a:cxnLst/>
              <a:rect l="l" t="t" r="r" b="b"/>
              <a:pathLst>
                <a:path w="1489987" h="3413597">
                  <a:moveTo>
                    <a:pt x="0" y="0"/>
                  </a:moveTo>
                  <a:lnTo>
                    <a:pt x="1489987" y="0"/>
                  </a:lnTo>
                  <a:lnTo>
                    <a:pt x="1489987" y="3413597"/>
                  </a:lnTo>
                  <a:lnTo>
                    <a:pt x="0" y="3413597"/>
                  </a:lnTo>
                  <a:close/>
                </a:path>
              </a:pathLst>
            </a:custGeom>
            <a:solidFill>
              <a:srgbClr val="00A181"/>
            </a:solidFill>
          </p:spPr>
        </p:sp>
        <p:sp>
          <p:nvSpPr>
            <p:cNvPr id="15" name="TextBox 15"/>
            <p:cNvSpPr txBox="1"/>
            <p:nvPr/>
          </p:nvSpPr>
          <p:spPr>
            <a:xfrm>
              <a:off x="0" y="-57150"/>
              <a:ext cx="1489987" cy="3470748"/>
            </a:xfrm>
            <a:prstGeom prst="rect">
              <a:avLst/>
            </a:prstGeom>
          </p:spPr>
          <p:txBody>
            <a:bodyPr lIns="254000" tIns="254000" rIns="254000" bIns="254000" rtlCol="0" anchor="ctr"/>
            <a:lstStyle/>
            <a:p>
              <a:pPr algn="ctr">
                <a:lnSpc>
                  <a:spcPts val="4759"/>
                </a:lnSpc>
              </a:pPr>
              <a:r>
                <a:rPr lang="en-US" sz="3399">
                  <a:solidFill>
                    <a:srgbClr val="F4F4F4"/>
                  </a:solidFill>
                  <a:latin typeface="Muli Bold"/>
                  <a:ea typeface="Muli Bold"/>
                  <a:cs typeface="Muli Bold"/>
                  <a:sym typeface="Muli Bold"/>
                </a:rPr>
                <a:t>Lớp 9: </a:t>
              </a:r>
            </a:p>
            <a:p>
              <a:pPr algn="l">
                <a:lnSpc>
                  <a:spcPts val="4759"/>
                </a:lnSpc>
              </a:pPr>
              <a:r>
                <a:rPr lang="en-US" sz="3399">
                  <a:solidFill>
                    <a:srgbClr val="F4F4F4"/>
                  </a:solidFill>
                  <a:latin typeface="Muli Bold"/>
                  <a:ea typeface="Muli Bold"/>
                  <a:cs typeface="Muli Bold"/>
                  <a:sym typeface="Muli Bold"/>
                </a:rPr>
                <a:t> - Viết bài văn nghị luận về một vấn đề cần giải quyết.</a:t>
              </a:r>
            </a:p>
            <a:p>
              <a:pPr algn="l">
                <a:lnSpc>
                  <a:spcPts val="4759"/>
                </a:lnSpc>
              </a:pPr>
              <a:r>
                <a:rPr lang="en-US" sz="3399">
                  <a:solidFill>
                    <a:srgbClr val="F4F4F4"/>
                  </a:solidFill>
                  <a:latin typeface="Muli Bold"/>
                  <a:ea typeface="Muli Bold"/>
                  <a:cs typeface="Muli Bold"/>
                  <a:sym typeface="Muli Bold"/>
                </a:rPr>
                <a:t> - Viết một quảng cáo hoặc tờ rơi về một sản phẩm hay một hoạt động.</a:t>
              </a:r>
            </a:p>
            <a:p>
              <a:pPr algn="ctr">
                <a:lnSpc>
                  <a:spcPts val="4759"/>
                </a:lnSpc>
              </a:pPr>
              <a:endParaRPr lang="en-US" sz="3399">
                <a:solidFill>
                  <a:srgbClr val="F4F4F4"/>
                </a:solidFill>
                <a:latin typeface="Muli Bold"/>
                <a:ea typeface="Muli Bold"/>
                <a:cs typeface="Muli Bold"/>
                <a:sym typeface="Muli Bold"/>
              </a:endParaRPr>
            </a:p>
            <a:p>
              <a:pPr algn="ctr">
                <a:lnSpc>
                  <a:spcPts val="4759"/>
                </a:lnSpc>
              </a:pPr>
              <a:endParaRPr lang="en-US" sz="3399">
                <a:solidFill>
                  <a:srgbClr val="F4F4F4"/>
                </a:solidFill>
                <a:latin typeface="Muli Bold"/>
                <a:ea typeface="Muli Bold"/>
                <a:cs typeface="Muli Bold"/>
                <a:sym typeface="Muli Bold"/>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6CD70"/>
        </a:solidFill>
        <a:effectLst/>
      </p:bgPr>
    </p:bg>
    <p:spTree>
      <p:nvGrpSpPr>
        <p:cNvPr id="1" name=""/>
        <p:cNvGrpSpPr/>
        <p:nvPr/>
      </p:nvGrpSpPr>
      <p:grpSpPr>
        <a:xfrm>
          <a:off x="0" y="0"/>
          <a:ext cx="0" cy="0"/>
          <a:chOff x="0" y="0"/>
          <a:chExt cx="0" cy="0"/>
        </a:xfrm>
      </p:grpSpPr>
      <p:sp>
        <p:nvSpPr>
          <p:cNvPr id="2" name="AutoShape 2"/>
          <p:cNvSpPr/>
          <p:nvPr/>
        </p:nvSpPr>
        <p:spPr>
          <a:xfrm>
            <a:off x="1028700" y="1883362"/>
            <a:ext cx="16230600" cy="7374938"/>
          </a:xfrm>
          <a:prstGeom prst="rect">
            <a:avLst/>
          </a:prstGeom>
          <a:solidFill>
            <a:srgbClr val="F4F4F4"/>
          </a:solidFill>
        </p:spPr>
      </p:sp>
      <p:sp>
        <p:nvSpPr>
          <p:cNvPr id="3" name="TextBox 3"/>
          <p:cNvSpPr txBox="1"/>
          <p:nvPr/>
        </p:nvSpPr>
        <p:spPr>
          <a:xfrm>
            <a:off x="364611" y="349837"/>
            <a:ext cx="9113560" cy="2562225"/>
          </a:xfrm>
          <a:prstGeom prst="rect">
            <a:avLst/>
          </a:prstGeom>
        </p:spPr>
        <p:txBody>
          <a:bodyPr lIns="0" tIns="0" rIns="0" bIns="0" rtlCol="0" anchor="t">
            <a:spAutoFit/>
          </a:bodyPr>
          <a:lstStyle/>
          <a:p>
            <a:pPr algn="l">
              <a:lnSpc>
                <a:spcPts val="10199"/>
              </a:lnSpc>
            </a:pPr>
            <a:r>
              <a:rPr lang="en-US" sz="8499" spc="-84">
                <a:solidFill>
                  <a:srgbClr val="F4F4F4"/>
                </a:solidFill>
                <a:latin typeface="Muli Bold"/>
                <a:ea typeface="Muli Bold"/>
                <a:cs typeface="Muli Bold"/>
                <a:sym typeface="Muli Bold"/>
              </a:rPr>
              <a:t> Minh họa cụ thể:</a:t>
            </a:r>
          </a:p>
          <a:p>
            <a:pPr algn="l">
              <a:lnSpc>
                <a:spcPts val="10199"/>
              </a:lnSpc>
              <a:spcBef>
                <a:spcPct val="0"/>
              </a:spcBef>
            </a:pPr>
            <a:endParaRPr lang="en-US" sz="8499" spc="-84">
              <a:solidFill>
                <a:srgbClr val="F4F4F4"/>
              </a:solidFill>
              <a:latin typeface="Muli Bold"/>
              <a:ea typeface="Muli Bold"/>
              <a:cs typeface="Muli Bold"/>
              <a:sym typeface="Muli Bold"/>
            </a:endParaRPr>
          </a:p>
        </p:txBody>
      </p:sp>
      <p:sp>
        <p:nvSpPr>
          <p:cNvPr id="4" name="TextBox 4"/>
          <p:cNvSpPr txBox="1"/>
          <p:nvPr/>
        </p:nvSpPr>
        <p:spPr>
          <a:xfrm>
            <a:off x="1404804" y="2020863"/>
            <a:ext cx="15478391" cy="7737477"/>
          </a:xfrm>
          <a:prstGeom prst="rect">
            <a:avLst/>
          </a:prstGeom>
        </p:spPr>
        <p:txBody>
          <a:bodyPr lIns="0" tIns="0" rIns="0" bIns="0" rtlCol="0" anchor="t">
            <a:spAutoFit/>
          </a:bodyPr>
          <a:lstStyle/>
          <a:p>
            <a:pPr algn="l">
              <a:lnSpc>
                <a:spcPts val="5599"/>
              </a:lnSpc>
            </a:pPr>
            <a:r>
              <a:rPr lang="en-US" sz="3999">
                <a:solidFill>
                  <a:srgbClr val="000000"/>
                </a:solidFill>
                <a:latin typeface="Rokkitt"/>
                <a:ea typeface="Rokkitt"/>
                <a:cs typeface="Rokkitt"/>
                <a:sym typeface="Rokkitt"/>
              </a:rPr>
              <a:t>III. Thực hành viết</a:t>
            </a:r>
          </a:p>
          <a:p>
            <a:pPr algn="l">
              <a:lnSpc>
                <a:spcPts val="5599"/>
              </a:lnSpc>
            </a:pPr>
            <a:r>
              <a:rPr lang="en-US" sz="3999">
                <a:solidFill>
                  <a:srgbClr val="000000"/>
                </a:solidFill>
                <a:latin typeface="Rokkitt"/>
                <a:ea typeface="Rokkitt"/>
                <a:cs typeface="Rokkitt"/>
                <a:sym typeface="Rokkitt"/>
              </a:rPr>
              <a:t>1. Chuẩn bị trước khi viết</a:t>
            </a:r>
          </a:p>
          <a:p>
            <a:pPr algn="l">
              <a:lnSpc>
                <a:spcPts val="5599"/>
              </a:lnSpc>
            </a:pPr>
            <a:r>
              <a:rPr lang="en-US" sz="3999">
                <a:solidFill>
                  <a:srgbClr val="000000"/>
                </a:solidFill>
                <a:latin typeface="Rokkitt"/>
                <a:ea typeface="Rokkitt"/>
                <a:cs typeface="Rokkitt"/>
                <a:sym typeface="Rokkitt"/>
              </a:rPr>
              <a:t>a. Chọn đề tài</a:t>
            </a:r>
          </a:p>
          <a:p>
            <a:pPr algn="l">
              <a:lnSpc>
                <a:spcPts val="5599"/>
              </a:lnSpc>
            </a:pPr>
            <a:r>
              <a:rPr lang="en-US" sz="3999">
                <a:solidFill>
                  <a:srgbClr val="000000"/>
                </a:solidFill>
                <a:latin typeface="Rokkitt"/>
                <a:ea typeface="Rokkitt"/>
                <a:cs typeface="Rokkitt"/>
                <a:sym typeface="Rokkitt"/>
              </a:rPr>
              <a:t>- GV giao đề tài: </a:t>
            </a:r>
            <a:r>
              <a:rPr lang="en-US" sz="3999">
                <a:solidFill>
                  <a:srgbClr val="000000"/>
                </a:solidFill>
                <a:latin typeface="Rokkitt Bold"/>
                <a:ea typeface="Rokkitt Bold"/>
                <a:cs typeface="Rokkitt Bold"/>
                <a:sym typeface="Rokkitt Bold"/>
              </a:rPr>
              <a:t>Vấn đề tự ý sử dụng thông tin, hình ảnh của người khác trên không gian mạng.</a:t>
            </a:r>
          </a:p>
          <a:p>
            <a:pPr algn="l">
              <a:lnSpc>
                <a:spcPts val="5599"/>
              </a:lnSpc>
            </a:pPr>
            <a:r>
              <a:rPr lang="en-US" sz="3999">
                <a:solidFill>
                  <a:srgbClr val="000000"/>
                </a:solidFill>
                <a:latin typeface="Rokkitt"/>
                <a:ea typeface="Rokkitt"/>
                <a:cs typeface="Rokkitt"/>
                <a:sym typeface="Rokkitt"/>
              </a:rPr>
              <a:t>- Học sinh nhận đề tài.</a:t>
            </a:r>
          </a:p>
          <a:p>
            <a:pPr algn="l">
              <a:lnSpc>
                <a:spcPts val="5599"/>
              </a:lnSpc>
            </a:pPr>
            <a:r>
              <a:rPr lang="en-US" sz="3999">
                <a:solidFill>
                  <a:srgbClr val="000000"/>
                </a:solidFill>
                <a:latin typeface="Rokkitt"/>
                <a:ea typeface="Rokkitt"/>
                <a:cs typeface="Rokkitt"/>
                <a:sym typeface="Rokkitt"/>
              </a:rPr>
              <a:t>b. Tìm ý: xác định các luận điểm của bài:</a:t>
            </a:r>
          </a:p>
          <a:p>
            <a:pPr algn="l">
              <a:lnSpc>
                <a:spcPts val="5599"/>
              </a:lnSpc>
            </a:pPr>
            <a:r>
              <a:rPr lang="en-US" sz="3999">
                <a:solidFill>
                  <a:srgbClr val="000000"/>
                </a:solidFill>
                <a:latin typeface="Rokkitt"/>
                <a:ea typeface="Rokkitt"/>
                <a:cs typeface="Rokkitt"/>
                <a:sym typeface="Rokkitt"/>
              </a:rPr>
              <a:t>- Thực trạng vấn đề.</a:t>
            </a:r>
          </a:p>
          <a:p>
            <a:pPr algn="l">
              <a:lnSpc>
                <a:spcPts val="5599"/>
              </a:lnSpc>
            </a:pPr>
            <a:r>
              <a:rPr lang="en-US" sz="3999">
                <a:solidFill>
                  <a:srgbClr val="000000"/>
                </a:solidFill>
                <a:latin typeface="Rokkitt"/>
                <a:ea typeface="Rokkitt"/>
                <a:cs typeface="Rokkitt"/>
                <a:sym typeface="Rokkitt"/>
              </a:rPr>
              <a:t>- Bản chất vấn đề.</a:t>
            </a:r>
          </a:p>
          <a:p>
            <a:pPr algn="l">
              <a:lnSpc>
                <a:spcPts val="5599"/>
              </a:lnSpc>
            </a:pPr>
            <a:r>
              <a:rPr lang="en-US" sz="3999">
                <a:solidFill>
                  <a:srgbClr val="000000"/>
                </a:solidFill>
                <a:latin typeface="Rokkitt"/>
                <a:ea typeface="Rokkitt"/>
                <a:cs typeface="Rokkitt"/>
                <a:sym typeface="Rokkitt"/>
              </a:rPr>
              <a:t>- Ý kiến phản đối: các lí lẽ, bằng chứng.</a:t>
            </a:r>
          </a:p>
          <a:p>
            <a:pPr algn="l">
              <a:lnSpc>
                <a:spcPts val="5599"/>
              </a:lnSpc>
              <a:spcBef>
                <a:spcPct val="0"/>
              </a:spcBef>
            </a:pPr>
            <a:endParaRPr lang="en-US" sz="3999">
              <a:solidFill>
                <a:srgbClr val="000000"/>
              </a:solidFill>
              <a:latin typeface="Rokkitt"/>
              <a:ea typeface="Rokkitt"/>
              <a:cs typeface="Rokkitt"/>
              <a:sym typeface="Rokkit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6CD70"/>
        </a:solidFill>
        <a:effectLst/>
      </p:bgPr>
    </p:bg>
    <p:spTree>
      <p:nvGrpSpPr>
        <p:cNvPr id="1" name=""/>
        <p:cNvGrpSpPr/>
        <p:nvPr/>
      </p:nvGrpSpPr>
      <p:grpSpPr>
        <a:xfrm>
          <a:off x="0" y="0"/>
          <a:ext cx="0" cy="0"/>
          <a:chOff x="0" y="0"/>
          <a:chExt cx="0" cy="0"/>
        </a:xfrm>
      </p:grpSpPr>
      <p:sp>
        <p:nvSpPr>
          <p:cNvPr id="2" name="Freeform 2"/>
          <p:cNvSpPr/>
          <p:nvPr/>
        </p:nvSpPr>
        <p:spPr>
          <a:xfrm>
            <a:off x="12656734" y="4298255"/>
            <a:ext cx="2220821" cy="2115837"/>
          </a:xfrm>
          <a:custGeom>
            <a:avLst/>
            <a:gdLst/>
            <a:ahLst/>
            <a:cxnLst/>
            <a:rect l="l" t="t" r="r" b="b"/>
            <a:pathLst>
              <a:path w="2220821" h="2115837">
                <a:moveTo>
                  <a:pt x="0" y="0"/>
                </a:moveTo>
                <a:lnTo>
                  <a:pt x="2220822" y="0"/>
                </a:lnTo>
                <a:lnTo>
                  <a:pt x="2220822" y="2115837"/>
                </a:lnTo>
                <a:lnTo>
                  <a:pt x="0" y="21158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48764" y="2425662"/>
            <a:ext cx="18039236" cy="5454725"/>
          </a:xfrm>
          <a:prstGeom prst="rect">
            <a:avLst/>
          </a:prstGeom>
        </p:spPr>
        <p:txBody>
          <a:bodyPr lIns="0" tIns="0" rIns="0" bIns="0" rtlCol="0" anchor="t">
            <a:spAutoFit/>
          </a:bodyPr>
          <a:lstStyle/>
          <a:p>
            <a:pPr algn="l">
              <a:lnSpc>
                <a:spcPts val="7156"/>
              </a:lnSpc>
            </a:pPr>
            <a:r>
              <a:rPr lang="en-US" sz="6505">
                <a:solidFill>
                  <a:srgbClr val="3B332C"/>
                </a:solidFill>
                <a:latin typeface="Rokkitt Bold"/>
                <a:ea typeface="Rokkitt Bold"/>
                <a:cs typeface="Rokkitt Bold"/>
                <a:sym typeface="Rokkitt Bold"/>
              </a:rPr>
              <a:t> I. Nội dung lồng ghép nội dung giáo dục QP&amp;AN</a:t>
            </a:r>
          </a:p>
          <a:p>
            <a:pPr algn="l">
              <a:lnSpc>
                <a:spcPts val="7156"/>
              </a:lnSpc>
            </a:pPr>
            <a:r>
              <a:rPr lang="en-US" sz="6505">
                <a:solidFill>
                  <a:srgbClr val="3B332C"/>
                </a:solidFill>
                <a:latin typeface="Rokkitt Bold"/>
                <a:ea typeface="Rokkitt Bold"/>
                <a:cs typeface="Rokkitt Bold"/>
                <a:sym typeface="Rokkitt Bold"/>
              </a:rPr>
              <a:t> 1. Nội dung chung</a:t>
            </a:r>
          </a:p>
          <a:p>
            <a:pPr algn="l">
              <a:lnSpc>
                <a:spcPts val="7156"/>
              </a:lnSpc>
            </a:pPr>
            <a:r>
              <a:rPr lang="en-US" sz="6505">
                <a:solidFill>
                  <a:srgbClr val="3B332C"/>
                </a:solidFill>
                <a:latin typeface="Rokkitt Bold"/>
                <a:ea typeface="Rokkitt Bold"/>
                <a:cs typeface="Rokkitt Bold"/>
                <a:sym typeface="Rokkitt Bold"/>
              </a:rPr>
              <a:t> 2. Nội dung cụ thể</a:t>
            </a:r>
          </a:p>
          <a:p>
            <a:pPr algn="l">
              <a:lnSpc>
                <a:spcPts val="7156"/>
              </a:lnSpc>
            </a:pPr>
            <a:r>
              <a:rPr lang="en-US" sz="6505">
                <a:solidFill>
                  <a:srgbClr val="3B332C"/>
                </a:solidFill>
                <a:latin typeface="Rokkitt Bold"/>
                <a:ea typeface="Rokkitt Bold"/>
                <a:cs typeface="Rokkitt Bold"/>
                <a:sym typeface="Rokkitt Bold"/>
              </a:rPr>
              <a:t> a. Chủ đề lồng ghép chung từ lớp 6 đến lớp 9: 8 chủ đề</a:t>
            </a:r>
          </a:p>
          <a:p>
            <a:pPr algn="l">
              <a:lnSpc>
                <a:spcPts val="7156"/>
              </a:lnSpc>
            </a:pPr>
            <a:endParaRPr lang="en-US" sz="6505">
              <a:solidFill>
                <a:srgbClr val="3B332C"/>
              </a:solidFill>
              <a:latin typeface="Rokkitt Bold"/>
              <a:ea typeface="Rokkitt Bold"/>
              <a:cs typeface="Rokkitt Bold"/>
              <a:sym typeface="Rokkitt Bold"/>
            </a:endParaRPr>
          </a:p>
        </p:txBody>
      </p:sp>
      <p:sp>
        <p:nvSpPr>
          <p:cNvPr id="4" name="Freeform 4"/>
          <p:cNvSpPr/>
          <p:nvPr/>
        </p:nvSpPr>
        <p:spPr>
          <a:xfrm rot="1983610" flipH="1" flipV="1">
            <a:off x="274459" y="400250"/>
            <a:ext cx="1936623" cy="1580988"/>
          </a:xfrm>
          <a:custGeom>
            <a:avLst/>
            <a:gdLst/>
            <a:ahLst/>
            <a:cxnLst/>
            <a:rect l="l" t="t" r="r" b="b"/>
            <a:pathLst>
              <a:path w="1936623" h="1580988">
                <a:moveTo>
                  <a:pt x="1936622" y="1580989"/>
                </a:moveTo>
                <a:lnTo>
                  <a:pt x="0" y="1580989"/>
                </a:lnTo>
                <a:lnTo>
                  <a:pt x="0" y="0"/>
                </a:lnTo>
                <a:lnTo>
                  <a:pt x="1936622" y="0"/>
                </a:lnTo>
                <a:lnTo>
                  <a:pt x="1936622" y="15809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4877556" y="8761943"/>
            <a:ext cx="5083780" cy="2098215"/>
          </a:xfrm>
          <a:custGeom>
            <a:avLst/>
            <a:gdLst/>
            <a:ahLst/>
            <a:cxnLst/>
            <a:rect l="l" t="t" r="r" b="b"/>
            <a:pathLst>
              <a:path w="5083780" h="2098215">
                <a:moveTo>
                  <a:pt x="0" y="0"/>
                </a:moveTo>
                <a:lnTo>
                  <a:pt x="5083780" y="0"/>
                </a:lnTo>
                <a:lnTo>
                  <a:pt x="5083780" y="2098215"/>
                </a:lnTo>
                <a:lnTo>
                  <a:pt x="0" y="20982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991365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6CD70"/>
        </a:solidFill>
        <a:effectLst/>
      </p:bgPr>
    </p:bg>
    <p:spTree>
      <p:nvGrpSpPr>
        <p:cNvPr id="1" name=""/>
        <p:cNvGrpSpPr/>
        <p:nvPr/>
      </p:nvGrpSpPr>
      <p:grpSpPr>
        <a:xfrm>
          <a:off x="0" y="0"/>
          <a:ext cx="0" cy="0"/>
          <a:chOff x="0" y="0"/>
          <a:chExt cx="0" cy="0"/>
        </a:xfrm>
      </p:grpSpPr>
      <p:sp>
        <p:nvSpPr>
          <p:cNvPr id="2" name="AutoShape 2"/>
          <p:cNvSpPr/>
          <p:nvPr/>
        </p:nvSpPr>
        <p:spPr>
          <a:xfrm>
            <a:off x="773281" y="1532800"/>
            <a:ext cx="16741438" cy="8090111"/>
          </a:xfrm>
          <a:prstGeom prst="rect">
            <a:avLst/>
          </a:prstGeom>
          <a:solidFill>
            <a:srgbClr val="F4F4F4"/>
          </a:solidFill>
        </p:spPr>
      </p:sp>
      <p:sp>
        <p:nvSpPr>
          <p:cNvPr id="3" name="TextBox 3"/>
          <p:cNvSpPr txBox="1"/>
          <p:nvPr/>
        </p:nvSpPr>
        <p:spPr>
          <a:xfrm>
            <a:off x="1126262" y="181018"/>
            <a:ext cx="7023557" cy="2015872"/>
          </a:xfrm>
          <a:prstGeom prst="rect">
            <a:avLst/>
          </a:prstGeom>
        </p:spPr>
        <p:txBody>
          <a:bodyPr lIns="0" tIns="0" rIns="0" bIns="0" rtlCol="0" anchor="t">
            <a:spAutoFit/>
          </a:bodyPr>
          <a:lstStyle/>
          <a:p>
            <a:pPr algn="l">
              <a:lnSpc>
                <a:spcPts val="7995"/>
              </a:lnSpc>
            </a:pPr>
            <a:r>
              <a:rPr lang="en-US" sz="6662" spc="-66">
                <a:solidFill>
                  <a:srgbClr val="F4F4F4"/>
                </a:solidFill>
                <a:latin typeface="Muli Bold"/>
                <a:ea typeface="Muli Bold"/>
                <a:cs typeface="Muli Bold"/>
                <a:sym typeface="Muli Bold"/>
              </a:rPr>
              <a:t> Minh họa cụ thể:</a:t>
            </a:r>
          </a:p>
          <a:p>
            <a:pPr algn="l">
              <a:lnSpc>
                <a:spcPts val="7995"/>
              </a:lnSpc>
              <a:spcBef>
                <a:spcPct val="0"/>
              </a:spcBef>
            </a:pPr>
            <a:endParaRPr lang="en-US" sz="6662" spc="-66">
              <a:solidFill>
                <a:srgbClr val="F4F4F4"/>
              </a:solidFill>
              <a:latin typeface="Muli Bold"/>
              <a:ea typeface="Muli Bold"/>
              <a:cs typeface="Muli Bold"/>
              <a:sym typeface="Muli Bold"/>
            </a:endParaRPr>
          </a:p>
        </p:txBody>
      </p:sp>
      <p:sp>
        <p:nvSpPr>
          <p:cNvPr id="4" name="TextBox 4"/>
          <p:cNvSpPr txBox="1"/>
          <p:nvPr/>
        </p:nvSpPr>
        <p:spPr>
          <a:xfrm>
            <a:off x="1126262" y="1466125"/>
            <a:ext cx="14753076" cy="8620183"/>
          </a:xfrm>
          <a:prstGeom prst="rect">
            <a:avLst/>
          </a:prstGeom>
        </p:spPr>
        <p:txBody>
          <a:bodyPr lIns="0" tIns="0" rIns="0" bIns="0" rtlCol="0" anchor="t">
            <a:spAutoFit/>
          </a:bodyPr>
          <a:lstStyle/>
          <a:p>
            <a:pPr algn="l">
              <a:lnSpc>
                <a:spcPts val="4556"/>
              </a:lnSpc>
            </a:pPr>
            <a:r>
              <a:rPr lang="en-US" sz="3254">
                <a:solidFill>
                  <a:srgbClr val="000000"/>
                </a:solidFill>
                <a:latin typeface="Rokkitt Bold"/>
                <a:ea typeface="Rokkitt Bold"/>
                <a:cs typeface="Rokkitt Bold"/>
                <a:sym typeface="Rokkitt Bold"/>
              </a:rPr>
              <a:t>c. Lập dàn ý</a:t>
            </a:r>
          </a:p>
          <a:p>
            <a:pPr algn="l">
              <a:lnSpc>
                <a:spcPts val="4556"/>
              </a:lnSpc>
            </a:pPr>
            <a:r>
              <a:rPr lang="en-US" sz="3254">
                <a:solidFill>
                  <a:srgbClr val="000000"/>
                </a:solidFill>
                <a:latin typeface="Rokkitt Bold"/>
                <a:ea typeface="Rokkitt Bold"/>
                <a:cs typeface="Rokkitt Bold"/>
                <a:sym typeface="Rokkitt Bold"/>
              </a:rPr>
              <a:t>* Mở bài: giới thiệu vấn đề tự ý sử dụng thông tin, hình ảnh của người khác trên không gian mạng; bước đầu nêu ý kiến phản đối.</a:t>
            </a:r>
          </a:p>
          <a:p>
            <a:pPr algn="l">
              <a:lnSpc>
                <a:spcPts val="4556"/>
              </a:lnSpc>
            </a:pPr>
            <a:r>
              <a:rPr lang="en-US" sz="3254">
                <a:solidFill>
                  <a:srgbClr val="000000"/>
                </a:solidFill>
                <a:latin typeface="Rokkitt Bold"/>
                <a:ea typeface="Rokkitt Bold"/>
                <a:cs typeface="Rokkitt Bold"/>
                <a:sym typeface="Rokkitt Bold"/>
              </a:rPr>
              <a:t>* Thân bài:</a:t>
            </a:r>
          </a:p>
          <a:p>
            <a:pPr algn="l">
              <a:lnSpc>
                <a:spcPts val="4556"/>
              </a:lnSpc>
            </a:pPr>
            <a:r>
              <a:rPr lang="en-US" sz="3254">
                <a:solidFill>
                  <a:srgbClr val="000000"/>
                </a:solidFill>
                <a:latin typeface="Rokkitt Bold"/>
                <a:ea typeface="Rokkitt Bold"/>
                <a:cs typeface="Rokkitt Bold"/>
                <a:sym typeface="Rokkitt Bold"/>
              </a:rPr>
              <a:t>- Phân tích thực trạng vấn đề.</a:t>
            </a:r>
          </a:p>
          <a:p>
            <a:pPr algn="l">
              <a:lnSpc>
                <a:spcPts val="4556"/>
              </a:lnSpc>
            </a:pPr>
            <a:r>
              <a:rPr lang="en-US" sz="3254">
                <a:solidFill>
                  <a:srgbClr val="000000"/>
                </a:solidFill>
                <a:latin typeface="Rokkitt Bold"/>
                <a:ea typeface="Rokkitt Bold"/>
                <a:cs typeface="Rokkitt Bold"/>
                <a:sym typeface="Rokkitt Bold"/>
              </a:rPr>
              <a:t>- Bản chất vấn đề: xâm phạm quyền riêng tư của cá nhân; hiện tượng xấu.</a:t>
            </a:r>
          </a:p>
          <a:p>
            <a:pPr algn="l">
              <a:lnSpc>
                <a:spcPts val="4556"/>
              </a:lnSpc>
            </a:pPr>
            <a:r>
              <a:rPr lang="en-US" sz="3254">
                <a:solidFill>
                  <a:srgbClr val="000000"/>
                </a:solidFill>
                <a:latin typeface="Rokkitt Bold"/>
                <a:ea typeface="Rokkitt Bold"/>
                <a:cs typeface="Rokkitt Bold"/>
                <a:sym typeface="Rokkitt Bold"/>
              </a:rPr>
              <a:t>- Ý kiến phản đối: HS nêu các lí lẽ, bằng chứng để làm rõ ý kiến phản đối hiện tượng.</a:t>
            </a:r>
          </a:p>
          <a:p>
            <a:pPr algn="l">
              <a:lnSpc>
                <a:spcPts val="4556"/>
              </a:lnSpc>
            </a:pPr>
            <a:r>
              <a:rPr lang="en-US" sz="3254">
                <a:solidFill>
                  <a:srgbClr val="000000"/>
                </a:solidFill>
                <a:latin typeface="Rokkitt Bold"/>
                <a:ea typeface="Rokkitt Bold"/>
                <a:cs typeface="Rokkitt Bold"/>
                <a:sym typeface="Rokkitt Bold"/>
              </a:rPr>
              <a:t>- Nêu bài học cho bản thân và mọi người.</a:t>
            </a:r>
          </a:p>
          <a:p>
            <a:pPr algn="l">
              <a:lnSpc>
                <a:spcPts val="4556"/>
              </a:lnSpc>
            </a:pPr>
            <a:r>
              <a:rPr lang="en-US" sz="3254">
                <a:solidFill>
                  <a:srgbClr val="000000"/>
                </a:solidFill>
                <a:latin typeface="Rokkitt Bold"/>
                <a:ea typeface="Rokkitt Bold"/>
                <a:cs typeface="Rokkitt Bold"/>
                <a:sym typeface="Rokkitt Bold"/>
              </a:rPr>
              <a:t>* Kết bài: khẳng định lại ý kiến phản đối.</a:t>
            </a:r>
          </a:p>
          <a:p>
            <a:pPr algn="l">
              <a:lnSpc>
                <a:spcPts val="4556"/>
              </a:lnSpc>
            </a:pPr>
            <a:r>
              <a:rPr lang="en-US" sz="3254">
                <a:solidFill>
                  <a:srgbClr val="000000"/>
                </a:solidFill>
                <a:latin typeface="Rokkitt Bold"/>
                <a:ea typeface="Rokkitt Bold"/>
                <a:cs typeface="Rokkitt Bold"/>
                <a:sym typeface="Rokkitt Bold"/>
              </a:rPr>
              <a:t>2. Viết: </a:t>
            </a:r>
          </a:p>
          <a:p>
            <a:pPr algn="l">
              <a:lnSpc>
                <a:spcPts val="4556"/>
              </a:lnSpc>
            </a:pPr>
            <a:r>
              <a:rPr lang="en-US" sz="3254">
                <a:solidFill>
                  <a:srgbClr val="000000"/>
                </a:solidFill>
                <a:latin typeface="Rokkitt Bold"/>
                <a:ea typeface="Rokkitt Bold"/>
                <a:cs typeface="Rokkitt Bold"/>
                <a:sym typeface="Rokkitt Bold"/>
              </a:rPr>
              <a:t>- Học sinh tập viết từng phần.</a:t>
            </a:r>
          </a:p>
          <a:p>
            <a:pPr algn="l">
              <a:lnSpc>
                <a:spcPts val="4556"/>
              </a:lnSpc>
            </a:pPr>
            <a:r>
              <a:rPr lang="en-US" sz="3254">
                <a:solidFill>
                  <a:srgbClr val="000000"/>
                </a:solidFill>
                <a:latin typeface="Rokkitt Bold"/>
                <a:ea typeface="Rokkitt Bold"/>
                <a:cs typeface="Rokkitt Bold"/>
                <a:sym typeface="Rokkitt Bold"/>
              </a:rPr>
              <a:t>- GV tổ chức cho HS trình bày; kiểm tra bài viết của học sinh.</a:t>
            </a:r>
          </a:p>
          <a:p>
            <a:pPr algn="l">
              <a:lnSpc>
                <a:spcPts val="4556"/>
              </a:lnSpc>
            </a:pPr>
            <a:r>
              <a:rPr lang="en-US" sz="3254">
                <a:solidFill>
                  <a:srgbClr val="000000"/>
                </a:solidFill>
                <a:latin typeface="Rokkitt Bold"/>
                <a:ea typeface="Rokkitt Bold"/>
                <a:cs typeface="Rokkitt Bold"/>
                <a:sym typeface="Rokkitt Bold"/>
              </a:rPr>
              <a:t>3. Chỉnh sửa: Tổ chức cho HS chỉnh sửa bài viết.</a:t>
            </a:r>
          </a:p>
          <a:p>
            <a:pPr algn="l">
              <a:lnSpc>
                <a:spcPts val="4556"/>
              </a:lnSpc>
              <a:spcBef>
                <a:spcPct val="0"/>
              </a:spcBef>
            </a:pPr>
            <a:endParaRPr lang="en-US" sz="3254">
              <a:solidFill>
                <a:srgbClr val="000000"/>
              </a:solidFill>
              <a:latin typeface="Rokkitt Bold"/>
              <a:ea typeface="Rokkitt Bold"/>
              <a:cs typeface="Rokkitt Bold"/>
              <a:sym typeface="Rokkitt Bo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4942" t="-984" r="-20267" b="-1276"/>
            </a:stretch>
          </a:blipFill>
        </p:spPr>
      </p:sp>
      <p:sp>
        <p:nvSpPr>
          <p:cNvPr id="3" name="Freeform 3"/>
          <p:cNvSpPr/>
          <p:nvPr/>
        </p:nvSpPr>
        <p:spPr>
          <a:xfrm flipH="1">
            <a:off x="1964296" y="3669340"/>
            <a:ext cx="3871996" cy="5322332"/>
          </a:xfrm>
          <a:custGeom>
            <a:avLst/>
            <a:gdLst/>
            <a:ahLst/>
            <a:cxnLst/>
            <a:rect l="l" t="t" r="r" b="b"/>
            <a:pathLst>
              <a:path w="3871996" h="5322332">
                <a:moveTo>
                  <a:pt x="3871996" y="0"/>
                </a:moveTo>
                <a:lnTo>
                  <a:pt x="0" y="0"/>
                </a:lnTo>
                <a:lnTo>
                  <a:pt x="0" y="5322332"/>
                </a:lnTo>
                <a:lnTo>
                  <a:pt x="3871996" y="5322332"/>
                </a:lnTo>
                <a:lnTo>
                  <a:pt x="3871996" y="0"/>
                </a:lnTo>
                <a:close/>
              </a:path>
            </a:pathLst>
          </a:custGeom>
          <a:blipFill>
            <a:blip r:embed="rId3"/>
            <a:stretch>
              <a:fillRect/>
            </a:stretch>
          </a:blipFill>
        </p:spPr>
      </p:sp>
      <p:sp>
        <p:nvSpPr>
          <p:cNvPr id="4" name="Freeform 4"/>
          <p:cNvSpPr/>
          <p:nvPr/>
        </p:nvSpPr>
        <p:spPr>
          <a:xfrm>
            <a:off x="1964296" y="2364015"/>
            <a:ext cx="15024167" cy="6550894"/>
          </a:xfrm>
          <a:custGeom>
            <a:avLst/>
            <a:gdLst/>
            <a:ahLst/>
            <a:cxnLst/>
            <a:rect l="l" t="t" r="r" b="b"/>
            <a:pathLst>
              <a:path w="15024167" h="6550894">
                <a:moveTo>
                  <a:pt x="0" y="0"/>
                </a:moveTo>
                <a:lnTo>
                  <a:pt x="15024166" y="0"/>
                </a:lnTo>
                <a:lnTo>
                  <a:pt x="15024166" y="6550895"/>
                </a:lnTo>
                <a:lnTo>
                  <a:pt x="0" y="6550895"/>
                </a:lnTo>
                <a:lnTo>
                  <a:pt x="0" y="0"/>
                </a:lnTo>
                <a:close/>
              </a:path>
            </a:pathLst>
          </a:custGeom>
          <a:blipFill>
            <a:blip r:embed="rId4"/>
            <a:stretch>
              <a:fillRect t="-9056" b="-9056"/>
            </a:stretch>
          </a:blipFill>
        </p:spPr>
      </p:sp>
      <p:sp>
        <p:nvSpPr>
          <p:cNvPr id="5" name="Freeform 5"/>
          <p:cNvSpPr/>
          <p:nvPr/>
        </p:nvSpPr>
        <p:spPr>
          <a:xfrm>
            <a:off x="5059770" y="712861"/>
            <a:ext cx="8540351" cy="2204963"/>
          </a:xfrm>
          <a:custGeom>
            <a:avLst/>
            <a:gdLst/>
            <a:ahLst/>
            <a:cxnLst/>
            <a:rect l="l" t="t" r="r" b="b"/>
            <a:pathLst>
              <a:path w="8540351" h="2204963">
                <a:moveTo>
                  <a:pt x="0" y="0"/>
                </a:moveTo>
                <a:lnTo>
                  <a:pt x="8540351" y="0"/>
                </a:lnTo>
                <a:lnTo>
                  <a:pt x="8540351" y="2204963"/>
                </a:lnTo>
                <a:lnTo>
                  <a:pt x="0" y="22049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23069">
            <a:off x="15191823" y="509851"/>
            <a:ext cx="1312019" cy="2610983"/>
          </a:xfrm>
          <a:custGeom>
            <a:avLst/>
            <a:gdLst/>
            <a:ahLst/>
            <a:cxnLst/>
            <a:rect l="l" t="t" r="r" b="b"/>
            <a:pathLst>
              <a:path w="1312019" h="2610983">
                <a:moveTo>
                  <a:pt x="0" y="0"/>
                </a:moveTo>
                <a:lnTo>
                  <a:pt x="1312018" y="0"/>
                </a:lnTo>
                <a:lnTo>
                  <a:pt x="1312018" y="2610983"/>
                </a:lnTo>
                <a:lnTo>
                  <a:pt x="0" y="26109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rot="391600">
            <a:off x="13635303" y="8481960"/>
            <a:ext cx="4329497" cy="865899"/>
          </a:xfrm>
          <a:custGeom>
            <a:avLst/>
            <a:gdLst/>
            <a:ahLst/>
            <a:cxnLst/>
            <a:rect l="l" t="t" r="r" b="b"/>
            <a:pathLst>
              <a:path w="4329497" h="865899">
                <a:moveTo>
                  <a:pt x="0" y="0"/>
                </a:moveTo>
                <a:lnTo>
                  <a:pt x="4329497" y="0"/>
                </a:lnTo>
                <a:lnTo>
                  <a:pt x="4329497" y="865899"/>
                </a:lnTo>
                <a:lnTo>
                  <a:pt x="0" y="86589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TextBox 8"/>
          <p:cNvSpPr txBox="1"/>
          <p:nvPr/>
        </p:nvSpPr>
        <p:spPr>
          <a:xfrm>
            <a:off x="5486400" y="1133475"/>
            <a:ext cx="7315200" cy="2196830"/>
          </a:xfrm>
          <a:prstGeom prst="rect">
            <a:avLst/>
          </a:prstGeom>
        </p:spPr>
        <p:txBody>
          <a:bodyPr lIns="0" tIns="0" rIns="0" bIns="0" rtlCol="0" anchor="t">
            <a:spAutoFit/>
          </a:bodyPr>
          <a:lstStyle/>
          <a:p>
            <a:pPr algn="ctr">
              <a:lnSpc>
                <a:spcPts val="5704"/>
              </a:lnSpc>
            </a:pPr>
            <a:r>
              <a:rPr lang="en-US" sz="5704">
                <a:solidFill>
                  <a:srgbClr val="FFFFFF"/>
                </a:solidFill>
                <a:latin typeface="Saira ExtraCondensed Bold"/>
                <a:ea typeface="Saira ExtraCondensed Bold"/>
                <a:cs typeface="Saira ExtraCondensed Bold"/>
                <a:sym typeface="Saira ExtraCondensed Bold"/>
              </a:rPr>
              <a:t> LỒNG GHÉP TRONG HOẠT ĐỘNG DẠY NÓI VÀ NGHE</a:t>
            </a:r>
          </a:p>
          <a:p>
            <a:pPr marL="0" lvl="0" indent="0" algn="ctr">
              <a:lnSpc>
                <a:spcPts val="5704"/>
              </a:lnSpc>
              <a:spcBef>
                <a:spcPct val="0"/>
              </a:spcBef>
            </a:pPr>
            <a:endParaRPr lang="en-US" sz="5704">
              <a:solidFill>
                <a:srgbClr val="FFFFFF"/>
              </a:solidFill>
              <a:latin typeface="Saira ExtraCondensed Bold"/>
              <a:ea typeface="Saira ExtraCondensed Bold"/>
              <a:cs typeface="Saira ExtraCondensed Bold"/>
              <a:sym typeface="Saira ExtraCondensed Bold"/>
            </a:endParaRPr>
          </a:p>
        </p:txBody>
      </p:sp>
      <p:sp>
        <p:nvSpPr>
          <p:cNvPr id="9" name="TextBox 9"/>
          <p:cNvSpPr txBox="1"/>
          <p:nvPr/>
        </p:nvSpPr>
        <p:spPr>
          <a:xfrm>
            <a:off x="2309498" y="3081356"/>
            <a:ext cx="14040895" cy="5028568"/>
          </a:xfrm>
          <a:prstGeom prst="rect">
            <a:avLst/>
          </a:prstGeom>
        </p:spPr>
        <p:txBody>
          <a:bodyPr lIns="0" tIns="0" rIns="0" bIns="0" rtlCol="0" anchor="t">
            <a:spAutoFit/>
          </a:bodyPr>
          <a:lstStyle/>
          <a:p>
            <a:pPr algn="l">
              <a:lnSpc>
                <a:spcPts val="8259"/>
              </a:lnSpc>
            </a:pPr>
            <a:r>
              <a:rPr lang="en-US" sz="5899">
                <a:solidFill>
                  <a:srgbClr val="000000"/>
                </a:solidFill>
                <a:latin typeface="Rokkitt"/>
                <a:ea typeface="Rokkitt"/>
                <a:cs typeface="Rokkitt"/>
                <a:sym typeface="Rokkitt"/>
              </a:rPr>
              <a:t> - Giáo viên có thể định hướng học sinh lựa chọn đề tài nói và nghe kết nối với các chủ đề giáo dục quốc phòng và an ninh.</a:t>
            </a:r>
          </a:p>
          <a:p>
            <a:pPr algn="l">
              <a:lnSpc>
                <a:spcPts val="7559"/>
              </a:lnSpc>
            </a:pPr>
            <a:endParaRPr lang="en-US" sz="5899">
              <a:solidFill>
                <a:srgbClr val="000000"/>
              </a:solidFill>
              <a:latin typeface="Rokkitt"/>
              <a:ea typeface="Rokkitt"/>
              <a:cs typeface="Rokkitt"/>
              <a:sym typeface="Rokkitt"/>
            </a:endParaRPr>
          </a:p>
          <a:p>
            <a:pPr algn="l">
              <a:lnSpc>
                <a:spcPts val="7559"/>
              </a:lnSpc>
              <a:spcBef>
                <a:spcPct val="0"/>
              </a:spcBef>
            </a:pPr>
            <a:endParaRPr lang="en-US" sz="5899">
              <a:solidFill>
                <a:srgbClr val="000000"/>
              </a:solidFill>
              <a:latin typeface="Rokkitt"/>
              <a:ea typeface="Rokkitt"/>
              <a:cs typeface="Rokkitt"/>
              <a:sym typeface="Rokkit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6CD70"/>
        </a:solidFill>
        <a:effectLst/>
      </p:bgPr>
    </p:bg>
    <p:spTree>
      <p:nvGrpSpPr>
        <p:cNvPr id="1" name=""/>
        <p:cNvGrpSpPr/>
        <p:nvPr/>
      </p:nvGrpSpPr>
      <p:grpSpPr>
        <a:xfrm>
          <a:off x="0" y="0"/>
          <a:ext cx="0" cy="0"/>
          <a:chOff x="0" y="0"/>
          <a:chExt cx="0" cy="0"/>
        </a:xfrm>
      </p:grpSpPr>
      <p:sp>
        <p:nvSpPr>
          <p:cNvPr id="2" name="AutoShape 2"/>
          <p:cNvSpPr/>
          <p:nvPr/>
        </p:nvSpPr>
        <p:spPr>
          <a:xfrm>
            <a:off x="1028700" y="1168510"/>
            <a:ext cx="16230600" cy="8089790"/>
          </a:xfrm>
          <a:prstGeom prst="rect">
            <a:avLst/>
          </a:prstGeom>
          <a:solidFill>
            <a:srgbClr val="F4F4F4"/>
          </a:solidFill>
        </p:spPr>
      </p:sp>
      <p:sp>
        <p:nvSpPr>
          <p:cNvPr id="3" name="TextBox 3"/>
          <p:cNvSpPr txBox="1"/>
          <p:nvPr/>
        </p:nvSpPr>
        <p:spPr>
          <a:xfrm>
            <a:off x="0" y="724"/>
            <a:ext cx="12832666" cy="2055952"/>
          </a:xfrm>
          <a:prstGeom prst="rect">
            <a:avLst/>
          </a:prstGeom>
        </p:spPr>
        <p:txBody>
          <a:bodyPr lIns="0" tIns="0" rIns="0" bIns="0" rtlCol="0" anchor="t">
            <a:spAutoFit/>
          </a:bodyPr>
          <a:lstStyle/>
          <a:p>
            <a:pPr algn="l">
              <a:lnSpc>
                <a:spcPts val="8154"/>
              </a:lnSpc>
            </a:pPr>
            <a:r>
              <a:rPr lang="en-US" sz="6795" spc="-67">
                <a:solidFill>
                  <a:srgbClr val="F4F4F4"/>
                </a:solidFill>
                <a:latin typeface="Muli Bold"/>
                <a:ea typeface="Muli Bold"/>
                <a:cs typeface="Muli Bold"/>
                <a:sym typeface="Muli Bold"/>
              </a:rPr>
              <a:t>Các địa chỉ có thể lồng ghép</a:t>
            </a:r>
          </a:p>
          <a:p>
            <a:pPr algn="l">
              <a:lnSpc>
                <a:spcPts val="8154"/>
              </a:lnSpc>
              <a:spcBef>
                <a:spcPct val="0"/>
              </a:spcBef>
            </a:pPr>
            <a:endParaRPr lang="en-US" sz="6795" spc="-67">
              <a:solidFill>
                <a:srgbClr val="F4F4F4"/>
              </a:solidFill>
              <a:latin typeface="Muli Bold"/>
              <a:ea typeface="Muli Bold"/>
              <a:cs typeface="Muli Bold"/>
              <a:sym typeface="Muli Bold"/>
            </a:endParaRPr>
          </a:p>
        </p:txBody>
      </p:sp>
      <p:sp>
        <p:nvSpPr>
          <p:cNvPr id="4" name="TextBox 4"/>
          <p:cNvSpPr txBox="1"/>
          <p:nvPr/>
        </p:nvSpPr>
        <p:spPr>
          <a:xfrm>
            <a:off x="1404804" y="1367789"/>
            <a:ext cx="15478391" cy="8919211"/>
          </a:xfrm>
          <a:prstGeom prst="rect">
            <a:avLst/>
          </a:prstGeom>
        </p:spPr>
        <p:txBody>
          <a:bodyPr lIns="0" tIns="0" rIns="0" bIns="0" rtlCol="0" anchor="t">
            <a:spAutoFit/>
          </a:bodyPr>
          <a:lstStyle/>
          <a:p>
            <a:pPr algn="l">
              <a:lnSpc>
                <a:spcPts val="5039"/>
              </a:lnSpc>
            </a:pPr>
            <a:r>
              <a:rPr lang="en-US" sz="3599">
                <a:solidFill>
                  <a:srgbClr val="000000"/>
                </a:solidFill>
                <a:latin typeface="Rokkitt Bold"/>
                <a:ea typeface="Rokkitt Bold"/>
                <a:cs typeface="Rokkitt Bold"/>
                <a:sym typeface="Rokkitt Bold"/>
              </a:rPr>
              <a:t>  a. Lớp 6:</a:t>
            </a:r>
          </a:p>
          <a:p>
            <a:pPr algn="l">
              <a:lnSpc>
                <a:spcPts val="5039"/>
              </a:lnSpc>
            </a:pPr>
            <a:r>
              <a:rPr lang="en-US" sz="3599">
                <a:solidFill>
                  <a:srgbClr val="000000"/>
                </a:solidFill>
                <a:latin typeface="Rokkitt Bold"/>
                <a:ea typeface="Rokkitt Bold"/>
                <a:cs typeface="Rokkitt Bold"/>
                <a:sym typeface="Rokkitt Bold"/>
              </a:rPr>
              <a:t>         - Trình bày ý kiến về một vấn đề trong đời sống.</a:t>
            </a:r>
          </a:p>
          <a:p>
            <a:pPr algn="l">
              <a:lnSpc>
                <a:spcPts val="5039"/>
              </a:lnSpc>
            </a:pPr>
            <a:r>
              <a:rPr lang="en-US" sz="3599">
                <a:solidFill>
                  <a:srgbClr val="000000"/>
                </a:solidFill>
                <a:latin typeface="Rokkitt Bold"/>
                <a:ea typeface="Rokkitt Bold"/>
                <a:cs typeface="Rokkitt Bold"/>
                <a:sym typeface="Rokkitt Bold"/>
              </a:rPr>
              <a:t>         - Kể một trải nghiệm đáng nhớ đối với bản thân.</a:t>
            </a:r>
          </a:p>
          <a:p>
            <a:pPr algn="l">
              <a:lnSpc>
                <a:spcPts val="5039"/>
              </a:lnSpc>
            </a:pPr>
            <a:r>
              <a:rPr lang="en-US" sz="3599">
                <a:solidFill>
                  <a:srgbClr val="000000"/>
                </a:solidFill>
                <a:latin typeface="Rokkitt Bold"/>
                <a:ea typeface="Rokkitt Bold"/>
                <a:cs typeface="Rokkitt Bold"/>
                <a:sym typeface="Rokkitt Bold"/>
              </a:rPr>
              <a:t> b. Lớp 7:</a:t>
            </a:r>
          </a:p>
          <a:p>
            <a:pPr algn="l">
              <a:lnSpc>
                <a:spcPts val="5039"/>
              </a:lnSpc>
            </a:pPr>
            <a:r>
              <a:rPr lang="en-US" sz="3599">
                <a:solidFill>
                  <a:srgbClr val="000000"/>
                </a:solidFill>
                <a:latin typeface="Rokkitt Bold"/>
                <a:ea typeface="Rokkitt Bold"/>
                <a:cs typeface="Rokkitt Bold"/>
                <a:sym typeface="Rokkitt Bold"/>
              </a:rPr>
              <a:t>         Trình bày ý kiến về một vấn đề đời sống.</a:t>
            </a:r>
          </a:p>
          <a:p>
            <a:pPr algn="l">
              <a:lnSpc>
                <a:spcPts val="5039"/>
              </a:lnSpc>
            </a:pPr>
            <a:r>
              <a:rPr lang="en-US" sz="3599">
                <a:solidFill>
                  <a:srgbClr val="000000"/>
                </a:solidFill>
                <a:latin typeface="Rokkitt Bold"/>
                <a:ea typeface="Rokkitt Bold"/>
                <a:cs typeface="Rokkitt Bold"/>
                <a:sym typeface="Rokkitt Bold"/>
              </a:rPr>
              <a:t> c. Lớp 8:</a:t>
            </a:r>
          </a:p>
          <a:p>
            <a:pPr algn="l">
              <a:lnSpc>
                <a:spcPts val="5039"/>
              </a:lnSpc>
            </a:pPr>
            <a:r>
              <a:rPr lang="en-US" sz="3599">
                <a:solidFill>
                  <a:srgbClr val="000000"/>
                </a:solidFill>
                <a:latin typeface="Rokkitt Bold"/>
                <a:ea typeface="Rokkitt Bold"/>
                <a:cs typeface="Rokkitt Bold"/>
                <a:sym typeface="Rokkitt Bold"/>
              </a:rPr>
              <a:t>         - Trình bày được ý kiến về một vấn đề xã hội.</a:t>
            </a:r>
          </a:p>
          <a:p>
            <a:pPr algn="l">
              <a:lnSpc>
                <a:spcPts val="5039"/>
              </a:lnSpc>
            </a:pPr>
            <a:r>
              <a:rPr lang="en-US" sz="3599">
                <a:solidFill>
                  <a:srgbClr val="000000"/>
                </a:solidFill>
                <a:latin typeface="Rokkitt Bold"/>
                <a:ea typeface="Rokkitt Bold"/>
                <a:cs typeface="Rokkitt Bold"/>
                <a:sym typeface="Rokkitt Bold"/>
              </a:rPr>
              <a:t>         - Giới thiệu về một cuốn sách.</a:t>
            </a:r>
          </a:p>
          <a:p>
            <a:pPr algn="l">
              <a:lnSpc>
                <a:spcPts val="5039"/>
              </a:lnSpc>
            </a:pPr>
            <a:r>
              <a:rPr lang="en-US" sz="3599">
                <a:solidFill>
                  <a:srgbClr val="000000"/>
                </a:solidFill>
                <a:latin typeface="Rokkitt Bold"/>
                <a:ea typeface="Rokkitt Bold"/>
                <a:cs typeface="Rokkitt Bold"/>
                <a:sym typeface="Rokkitt Bold"/>
              </a:rPr>
              <a:t> d. Lớp 9:</a:t>
            </a:r>
          </a:p>
          <a:p>
            <a:pPr algn="l">
              <a:lnSpc>
                <a:spcPts val="5039"/>
              </a:lnSpc>
            </a:pPr>
            <a:r>
              <a:rPr lang="en-US" sz="3599">
                <a:solidFill>
                  <a:srgbClr val="000000"/>
                </a:solidFill>
                <a:latin typeface="Rokkitt Bold"/>
                <a:ea typeface="Rokkitt Bold"/>
                <a:cs typeface="Rokkitt Bold"/>
                <a:sym typeface="Rokkitt Bold"/>
              </a:rPr>
              <a:t>         - Trình bày ý kiến về một sự việc có tính thời sự.</a:t>
            </a:r>
          </a:p>
          <a:p>
            <a:pPr algn="l">
              <a:lnSpc>
                <a:spcPts val="5039"/>
              </a:lnSpc>
            </a:pPr>
            <a:r>
              <a:rPr lang="en-US" sz="3599">
                <a:solidFill>
                  <a:srgbClr val="000000"/>
                </a:solidFill>
                <a:latin typeface="Rokkitt Bold"/>
                <a:ea typeface="Rokkitt Bold"/>
                <a:cs typeface="Rokkitt Bold"/>
                <a:sym typeface="Rokkitt Bold"/>
              </a:rPr>
              <a:t> - Tiến hành một cuộc phỏng vấn ngắn.</a:t>
            </a:r>
          </a:p>
          <a:p>
            <a:pPr algn="l">
              <a:lnSpc>
                <a:spcPts val="5039"/>
              </a:lnSpc>
            </a:pPr>
            <a:r>
              <a:rPr lang="en-US" sz="3599">
                <a:solidFill>
                  <a:srgbClr val="000000"/>
                </a:solidFill>
                <a:latin typeface="Rokkitt Bold"/>
                <a:ea typeface="Rokkitt Bold"/>
                <a:cs typeface="Rokkitt Bold"/>
                <a:sym typeface="Rokkitt Bold"/>
              </a:rPr>
              <a:t> - Thuyết minh về một danh lam thắng cảnh hay một di tích lịch sử.</a:t>
            </a:r>
          </a:p>
          <a:p>
            <a:pPr algn="l">
              <a:lnSpc>
                <a:spcPts val="5039"/>
              </a:lnSpc>
            </a:pPr>
            <a:endParaRPr lang="en-US" sz="3599">
              <a:solidFill>
                <a:srgbClr val="000000"/>
              </a:solidFill>
              <a:latin typeface="Rokkitt Bold"/>
              <a:ea typeface="Rokkitt Bold"/>
              <a:cs typeface="Rokkitt Bold"/>
              <a:sym typeface="Rokkitt Bold"/>
            </a:endParaRPr>
          </a:p>
          <a:p>
            <a:pPr algn="l">
              <a:lnSpc>
                <a:spcPts val="5039"/>
              </a:lnSpc>
              <a:spcBef>
                <a:spcPct val="0"/>
              </a:spcBef>
            </a:pPr>
            <a:endParaRPr lang="en-US" sz="3599">
              <a:solidFill>
                <a:srgbClr val="000000"/>
              </a:solidFill>
              <a:latin typeface="Rokkitt Bold"/>
              <a:ea typeface="Rokkitt Bold"/>
              <a:cs typeface="Rokkitt Bold"/>
              <a:sym typeface="Rokkitt Bo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6CD70"/>
        </a:solidFill>
        <a:effectLst/>
      </p:bgPr>
    </p:bg>
    <p:spTree>
      <p:nvGrpSpPr>
        <p:cNvPr id="1" name=""/>
        <p:cNvGrpSpPr/>
        <p:nvPr/>
      </p:nvGrpSpPr>
      <p:grpSpPr>
        <a:xfrm>
          <a:off x="0" y="0"/>
          <a:ext cx="0" cy="0"/>
          <a:chOff x="0" y="0"/>
          <a:chExt cx="0" cy="0"/>
        </a:xfrm>
      </p:grpSpPr>
      <p:sp>
        <p:nvSpPr>
          <p:cNvPr id="2" name="AutoShape 2"/>
          <p:cNvSpPr/>
          <p:nvPr/>
        </p:nvSpPr>
        <p:spPr>
          <a:xfrm>
            <a:off x="1028700" y="1702992"/>
            <a:ext cx="16230600" cy="8015062"/>
          </a:xfrm>
          <a:prstGeom prst="rect">
            <a:avLst/>
          </a:prstGeom>
          <a:solidFill>
            <a:srgbClr val="F4F4F4"/>
          </a:solidFill>
        </p:spPr>
      </p:sp>
      <p:sp>
        <p:nvSpPr>
          <p:cNvPr id="3" name="TextBox 3"/>
          <p:cNvSpPr txBox="1"/>
          <p:nvPr/>
        </p:nvSpPr>
        <p:spPr>
          <a:xfrm>
            <a:off x="364611" y="340312"/>
            <a:ext cx="10462445" cy="2159103"/>
          </a:xfrm>
          <a:prstGeom prst="rect">
            <a:avLst/>
          </a:prstGeom>
        </p:spPr>
        <p:txBody>
          <a:bodyPr lIns="0" tIns="0" rIns="0" bIns="0" rtlCol="0" anchor="t">
            <a:spAutoFit/>
          </a:bodyPr>
          <a:lstStyle/>
          <a:p>
            <a:pPr algn="l">
              <a:lnSpc>
                <a:spcPts val="8563"/>
              </a:lnSpc>
            </a:pPr>
            <a:r>
              <a:rPr lang="en-US" sz="7136" spc="-71">
                <a:solidFill>
                  <a:srgbClr val="F4F4F4"/>
                </a:solidFill>
                <a:latin typeface="Muli Bold"/>
                <a:ea typeface="Muli Bold"/>
                <a:cs typeface="Muli Bold"/>
                <a:sym typeface="Muli Bold"/>
              </a:rPr>
              <a:t> Minh họa cụ thể lớp 8:</a:t>
            </a:r>
          </a:p>
          <a:p>
            <a:pPr algn="l">
              <a:lnSpc>
                <a:spcPts val="8563"/>
              </a:lnSpc>
              <a:spcBef>
                <a:spcPct val="0"/>
              </a:spcBef>
            </a:pPr>
            <a:endParaRPr lang="en-US" sz="7136" spc="-71">
              <a:solidFill>
                <a:srgbClr val="F4F4F4"/>
              </a:solidFill>
              <a:latin typeface="Muli Bold"/>
              <a:ea typeface="Muli Bold"/>
              <a:cs typeface="Muli Bold"/>
              <a:sym typeface="Muli Bold"/>
            </a:endParaRPr>
          </a:p>
        </p:txBody>
      </p:sp>
      <p:sp>
        <p:nvSpPr>
          <p:cNvPr id="4" name="TextBox 4"/>
          <p:cNvSpPr txBox="1"/>
          <p:nvPr/>
        </p:nvSpPr>
        <p:spPr>
          <a:xfrm>
            <a:off x="1379882" y="1569642"/>
            <a:ext cx="15879418" cy="9142097"/>
          </a:xfrm>
          <a:prstGeom prst="rect">
            <a:avLst/>
          </a:prstGeom>
        </p:spPr>
        <p:txBody>
          <a:bodyPr lIns="0" tIns="0" rIns="0" bIns="0" rtlCol="0" anchor="t">
            <a:spAutoFit/>
          </a:bodyPr>
          <a:lstStyle/>
          <a:p>
            <a:pPr algn="l">
              <a:lnSpc>
                <a:spcPts val="8819"/>
              </a:lnSpc>
            </a:pPr>
            <a:r>
              <a:rPr lang="en-US" sz="6299">
                <a:solidFill>
                  <a:srgbClr val="000000"/>
                </a:solidFill>
                <a:latin typeface="Rokkitt"/>
                <a:ea typeface="Rokkitt"/>
                <a:cs typeface="Rokkitt"/>
                <a:sym typeface="Rokkitt"/>
              </a:rPr>
              <a:t>-Dạy nói và nghe: "Trình bày ý kiến về một vấn đề xã hội".</a:t>
            </a:r>
          </a:p>
          <a:p>
            <a:pPr algn="l">
              <a:lnSpc>
                <a:spcPts val="8819"/>
              </a:lnSpc>
            </a:pPr>
            <a:r>
              <a:rPr lang="en-US" sz="6299">
                <a:solidFill>
                  <a:srgbClr val="000000"/>
                </a:solidFill>
                <a:latin typeface="Rokkitt"/>
                <a:ea typeface="Rokkitt"/>
                <a:cs typeface="Rokkitt"/>
                <a:sym typeface="Rokkitt"/>
              </a:rPr>
              <a:t>  -Lồng ghép nội dung "Trách nhiệm của học sinh tham gia phòng, chống bạo lực học đường".</a:t>
            </a:r>
          </a:p>
          <a:p>
            <a:pPr algn="l">
              <a:lnSpc>
                <a:spcPts val="8399"/>
              </a:lnSpc>
            </a:pPr>
            <a:r>
              <a:rPr lang="en-US" sz="5999">
                <a:solidFill>
                  <a:srgbClr val="000000"/>
                </a:solidFill>
                <a:latin typeface="Rokkitt"/>
                <a:ea typeface="Rokkitt"/>
                <a:cs typeface="Rokkitt"/>
                <a:sym typeface="Rokkitt"/>
              </a:rPr>
              <a:t>- Đề tài nói và nghe: "Học sinh cần làm gì để góp phần phòng chống bạo lực học đường?".</a:t>
            </a:r>
          </a:p>
          <a:p>
            <a:pPr algn="l">
              <a:lnSpc>
                <a:spcPts val="6439"/>
              </a:lnSpc>
            </a:pPr>
            <a:endParaRPr lang="en-US" sz="5999">
              <a:solidFill>
                <a:srgbClr val="000000"/>
              </a:solidFill>
              <a:latin typeface="Rokkitt"/>
              <a:ea typeface="Rokkitt"/>
              <a:cs typeface="Rokkitt"/>
              <a:sym typeface="Rokkitt"/>
            </a:endParaRPr>
          </a:p>
          <a:p>
            <a:pPr algn="l">
              <a:lnSpc>
                <a:spcPts val="5039"/>
              </a:lnSpc>
              <a:spcBef>
                <a:spcPct val="0"/>
              </a:spcBef>
            </a:pPr>
            <a:endParaRPr lang="en-US" sz="5999">
              <a:solidFill>
                <a:srgbClr val="000000"/>
              </a:solidFill>
              <a:latin typeface="Rokkitt"/>
              <a:ea typeface="Rokkitt"/>
              <a:cs typeface="Rokkitt"/>
              <a:sym typeface="Rokkit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6CD70"/>
        </a:solidFill>
        <a:effectLst/>
      </p:bgPr>
    </p:bg>
    <p:spTree>
      <p:nvGrpSpPr>
        <p:cNvPr id="1" name=""/>
        <p:cNvGrpSpPr/>
        <p:nvPr/>
      </p:nvGrpSpPr>
      <p:grpSpPr>
        <a:xfrm>
          <a:off x="0" y="0"/>
          <a:ext cx="0" cy="0"/>
          <a:chOff x="0" y="0"/>
          <a:chExt cx="0" cy="0"/>
        </a:xfrm>
      </p:grpSpPr>
      <p:sp>
        <p:nvSpPr>
          <p:cNvPr id="2" name="AutoShape 2"/>
          <p:cNvSpPr/>
          <p:nvPr/>
        </p:nvSpPr>
        <p:spPr>
          <a:xfrm>
            <a:off x="1028700" y="1627296"/>
            <a:ext cx="16230600" cy="8166740"/>
          </a:xfrm>
          <a:prstGeom prst="rect">
            <a:avLst/>
          </a:prstGeom>
          <a:solidFill>
            <a:srgbClr val="F4F4F4"/>
          </a:solidFill>
        </p:spPr>
      </p:sp>
      <p:sp>
        <p:nvSpPr>
          <p:cNvPr id="3" name="TextBox 3"/>
          <p:cNvSpPr txBox="1"/>
          <p:nvPr/>
        </p:nvSpPr>
        <p:spPr>
          <a:xfrm>
            <a:off x="364611" y="330787"/>
            <a:ext cx="7962034" cy="2256327"/>
          </a:xfrm>
          <a:prstGeom prst="rect">
            <a:avLst/>
          </a:prstGeom>
        </p:spPr>
        <p:txBody>
          <a:bodyPr lIns="0" tIns="0" rIns="0" bIns="0" rtlCol="0" anchor="t">
            <a:spAutoFit/>
          </a:bodyPr>
          <a:lstStyle/>
          <a:p>
            <a:pPr algn="l">
              <a:lnSpc>
                <a:spcPts val="8911"/>
              </a:lnSpc>
            </a:pPr>
            <a:r>
              <a:rPr lang="en-US" sz="7425" spc="-74">
                <a:solidFill>
                  <a:srgbClr val="F4F4F4"/>
                </a:solidFill>
                <a:latin typeface="Muli Bold"/>
                <a:ea typeface="Muli Bold"/>
                <a:cs typeface="Muli Bold"/>
                <a:sym typeface="Muli Bold"/>
              </a:rPr>
              <a:t> Minh họa cụ thể:</a:t>
            </a:r>
          </a:p>
          <a:p>
            <a:pPr algn="l">
              <a:lnSpc>
                <a:spcPts val="8911"/>
              </a:lnSpc>
              <a:spcBef>
                <a:spcPct val="0"/>
              </a:spcBef>
            </a:pPr>
            <a:endParaRPr lang="en-US" sz="7425" spc="-74">
              <a:solidFill>
                <a:srgbClr val="F4F4F4"/>
              </a:solidFill>
              <a:latin typeface="Muli Bold"/>
              <a:ea typeface="Muli Bold"/>
              <a:cs typeface="Muli Bold"/>
              <a:sym typeface="Muli Bold"/>
            </a:endParaRPr>
          </a:p>
        </p:txBody>
      </p:sp>
      <p:sp>
        <p:nvSpPr>
          <p:cNvPr id="4" name="TextBox 4"/>
          <p:cNvSpPr txBox="1"/>
          <p:nvPr/>
        </p:nvSpPr>
        <p:spPr>
          <a:xfrm>
            <a:off x="1404804" y="1551096"/>
            <a:ext cx="15478391" cy="8281036"/>
          </a:xfrm>
          <a:prstGeom prst="rect">
            <a:avLst/>
          </a:prstGeom>
        </p:spPr>
        <p:txBody>
          <a:bodyPr lIns="0" tIns="0" rIns="0" bIns="0" rtlCol="0" anchor="t">
            <a:spAutoFit/>
          </a:bodyPr>
          <a:lstStyle/>
          <a:p>
            <a:pPr algn="l">
              <a:lnSpc>
                <a:spcPts val="5039"/>
              </a:lnSpc>
            </a:pPr>
            <a:r>
              <a:rPr lang="en-US" sz="3599">
                <a:solidFill>
                  <a:srgbClr val="000000"/>
                </a:solidFill>
                <a:latin typeface="Rokkitt Bold"/>
                <a:ea typeface="Rokkitt Bold"/>
                <a:cs typeface="Rokkitt Bold"/>
                <a:sym typeface="Rokkitt Bold"/>
              </a:rPr>
              <a:t>* Định hướng dàn ý bài nói:</a:t>
            </a:r>
          </a:p>
          <a:p>
            <a:pPr algn="l">
              <a:lnSpc>
                <a:spcPts val="5039"/>
              </a:lnSpc>
            </a:pPr>
            <a:r>
              <a:rPr lang="en-US" sz="3599">
                <a:solidFill>
                  <a:srgbClr val="000000"/>
                </a:solidFill>
                <a:latin typeface="Rokkitt Bold"/>
                <a:ea typeface="Rokkitt Bold"/>
                <a:cs typeface="Rokkitt Bold"/>
                <a:sym typeface="Rokkitt Bold"/>
              </a:rPr>
              <a:t>+ Mở đầu: chào hỏi, dẫn dắt và nêu vấn đề "Học sinh cần làm gì để góp phần phòng chống bạo lực học đường?".</a:t>
            </a:r>
          </a:p>
          <a:p>
            <a:pPr algn="l">
              <a:lnSpc>
                <a:spcPts val="5039"/>
              </a:lnSpc>
            </a:pPr>
            <a:r>
              <a:rPr lang="en-US" sz="3599">
                <a:solidFill>
                  <a:srgbClr val="000000"/>
                </a:solidFill>
                <a:latin typeface="Rokkitt Bold"/>
                <a:ea typeface="Rokkitt Bold"/>
                <a:cs typeface="Rokkitt Bold"/>
                <a:sym typeface="Rokkitt Bold"/>
              </a:rPr>
              <a:t>+ Nội dung chính:</a:t>
            </a:r>
          </a:p>
          <a:p>
            <a:pPr algn="l">
              <a:lnSpc>
                <a:spcPts val="5039"/>
              </a:lnSpc>
            </a:pPr>
            <a:r>
              <a:rPr lang="en-US" sz="3599">
                <a:solidFill>
                  <a:srgbClr val="000000"/>
                </a:solidFill>
                <a:latin typeface="Rokkitt Bold"/>
                <a:ea typeface="Rokkitt Bold"/>
                <a:cs typeface="Rokkitt Bold"/>
                <a:sym typeface="Rokkitt Bold"/>
              </a:rPr>
              <a:t>- Phân tích sơ lược thực trạng bạo lực học đường.</a:t>
            </a:r>
          </a:p>
          <a:p>
            <a:pPr algn="l">
              <a:lnSpc>
                <a:spcPts val="5039"/>
              </a:lnSpc>
            </a:pPr>
            <a:r>
              <a:rPr lang="en-US" sz="3599">
                <a:solidFill>
                  <a:srgbClr val="000000"/>
                </a:solidFill>
                <a:latin typeface="Rokkitt Bold"/>
                <a:ea typeface="Rokkitt Bold"/>
                <a:cs typeface="Rokkitt Bold"/>
                <a:sym typeface="Rokkitt Bold"/>
              </a:rPr>
              <a:t>- Phân tích một số nguyên nhân của bạo lực học đường.</a:t>
            </a:r>
          </a:p>
          <a:p>
            <a:pPr algn="l">
              <a:lnSpc>
                <a:spcPts val="5039"/>
              </a:lnSpc>
            </a:pPr>
            <a:r>
              <a:rPr lang="en-US" sz="3599">
                <a:solidFill>
                  <a:srgbClr val="000000"/>
                </a:solidFill>
                <a:latin typeface="Rokkitt Bold"/>
                <a:ea typeface="Rokkitt Bold"/>
                <a:cs typeface="Rokkitt Bold"/>
                <a:sym typeface="Rokkitt Bold"/>
              </a:rPr>
              <a:t>- Học sinh cần làm gì?</a:t>
            </a:r>
          </a:p>
          <a:p>
            <a:pPr algn="l">
              <a:lnSpc>
                <a:spcPts val="5039"/>
              </a:lnSpc>
            </a:pPr>
            <a:r>
              <a:rPr lang="en-US" sz="3599">
                <a:solidFill>
                  <a:srgbClr val="000000"/>
                </a:solidFill>
                <a:latin typeface="Rokkitt Bold"/>
                <a:ea typeface="Rokkitt Bold"/>
                <a:cs typeface="Rokkitt Bold"/>
                <a:sym typeface="Rokkitt Bold"/>
              </a:rPr>
              <a:t>++ Góc nhìn nạn nhân của BLHĐ.</a:t>
            </a:r>
          </a:p>
          <a:p>
            <a:pPr algn="l">
              <a:lnSpc>
                <a:spcPts val="5039"/>
              </a:lnSpc>
            </a:pPr>
            <a:r>
              <a:rPr lang="en-US" sz="3599">
                <a:solidFill>
                  <a:srgbClr val="000000"/>
                </a:solidFill>
                <a:latin typeface="Rokkitt Bold"/>
                <a:ea typeface="Rokkitt Bold"/>
                <a:cs typeface="Rokkitt Bold"/>
                <a:sym typeface="Rokkitt Bold"/>
              </a:rPr>
              <a:t>++ Góc nhìn thủ phạm BLHĐ.</a:t>
            </a:r>
          </a:p>
          <a:p>
            <a:pPr algn="l">
              <a:lnSpc>
                <a:spcPts val="5039"/>
              </a:lnSpc>
            </a:pPr>
            <a:r>
              <a:rPr lang="en-US" sz="3599">
                <a:solidFill>
                  <a:srgbClr val="000000"/>
                </a:solidFill>
                <a:latin typeface="Rokkitt Bold"/>
                <a:ea typeface="Rokkitt Bold"/>
                <a:cs typeface="Rokkitt Bold"/>
                <a:sym typeface="Rokkitt Bold"/>
              </a:rPr>
              <a:t>++ Góc nhìn trung lập.</a:t>
            </a:r>
          </a:p>
          <a:p>
            <a:pPr algn="l">
              <a:lnSpc>
                <a:spcPts val="5039"/>
              </a:lnSpc>
            </a:pPr>
            <a:r>
              <a:rPr lang="en-US" sz="3599">
                <a:solidFill>
                  <a:srgbClr val="000000"/>
                </a:solidFill>
                <a:latin typeface="Rokkitt Bold"/>
                <a:ea typeface="Rokkitt Bold"/>
                <a:cs typeface="Rokkitt Bold"/>
                <a:sym typeface="Rokkitt Bold"/>
              </a:rPr>
              <a:t>- Bài học, lời khuyên.</a:t>
            </a:r>
          </a:p>
          <a:p>
            <a:pPr algn="l">
              <a:lnSpc>
                <a:spcPts val="5039"/>
              </a:lnSpc>
            </a:pPr>
            <a:r>
              <a:rPr lang="en-US" sz="3599">
                <a:solidFill>
                  <a:srgbClr val="000000"/>
                </a:solidFill>
                <a:latin typeface="Rokkitt Bold"/>
                <a:ea typeface="Rokkitt Bold"/>
                <a:cs typeface="Rokkitt Bold"/>
                <a:sym typeface="Rokkitt Bold"/>
              </a:rPr>
              <a:t>+ Kết thúc: kết luận vấn đề; chào hỏi, cảm ơn.</a:t>
            </a:r>
          </a:p>
          <a:p>
            <a:pPr algn="l">
              <a:lnSpc>
                <a:spcPts val="5039"/>
              </a:lnSpc>
              <a:spcBef>
                <a:spcPct val="0"/>
              </a:spcBef>
            </a:pPr>
            <a:endParaRPr lang="en-US" sz="3599">
              <a:solidFill>
                <a:srgbClr val="000000"/>
              </a:solidFill>
              <a:latin typeface="Rokkitt Bold"/>
              <a:ea typeface="Rokkitt Bold"/>
              <a:cs typeface="Rokkitt Bold"/>
              <a:sym typeface="Rokkitt Bo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6CD70"/>
        </a:solidFill>
        <a:effectLst/>
      </p:bgPr>
    </p:bg>
    <p:spTree>
      <p:nvGrpSpPr>
        <p:cNvPr id="1" name=""/>
        <p:cNvGrpSpPr/>
        <p:nvPr/>
      </p:nvGrpSpPr>
      <p:grpSpPr>
        <a:xfrm>
          <a:off x="0" y="0"/>
          <a:ext cx="0" cy="0"/>
          <a:chOff x="0" y="0"/>
          <a:chExt cx="0" cy="0"/>
        </a:xfrm>
      </p:grpSpPr>
      <p:sp>
        <p:nvSpPr>
          <p:cNvPr id="2" name="AutoShape 2"/>
          <p:cNvSpPr/>
          <p:nvPr/>
        </p:nvSpPr>
        <p:spPr>
          <a:xfrm>
            <a:off x="1028700" y="1426565"/>
            <a:ext cx="16230600" cy="8469312"/>
          </a:xfrm>
          <a:prstGeom prst="rect">
            <a:avLst/>
          </a:prstGeom>
          <a:solidFill>
            <a:srgbClr val="F4F4F4"/>
          </a:solidFill>
        </p:spPr>
      </p:sp>
      <p:sp>
        <p:nvSpPr>
          <p:cNvPr id="3" name="TextBox 3"/>
          <p:cNvSpPr txBox="1"/>
          <p:nvPr/>
        </p:nvSpPr>
        <p:spPr>
          <a:xfrm>
            <a:off x="364611" y="340312"/>
            <a:ext cx="7698750" cy="2172506"/>
          </a:xfrm>
          <a:prstGeom prst="rect">
            <a:avLst/>
          </a:prstGeom>
        </p:spPr>
        <p:txBody>
          <a:bodyPr lIns="0" tIns="0" rIns="0" bIns="0" rtlCol="0" anchor="t">
            <a:spAutoFit/>
          </a:bodyPr>
          <a:lstStyle/>
          <a:p>
            <a:pPr algn="l">
              <a:lnSpc>
                <a:spcPts val="8616"/>
              </a:lnSpc>
            </a:pPr>
            <a:r>
              <a:rPr lang="en-US" sz="7180" spc="-71">
                <a:solidFill>
                  <a:srgbClr val="F4F4F4"/>
                </a:solidFill>
                <a:latin typeface="Muli Bold"/>
                <a:ea typeface="Muli Bold"/>
                <a:cs typeface="Muli Bold"/>
                <a:sym typeface="Muli Bold"/>
              </a:rPr>
              <a:t> Minh họa cụ thể:</a:t>
            </a:r>
          </a:p>
          <a:p>
            <a:pPr algn="l">
              <a:lnSpc>
                <a:spcPts val="8616"/>
              </a:lnSpc>
              <a:spcBef>
                <a:spcPct val="0"/>
              </a:spcBef>
            </a:pPr>
            <a:endParaRPr lang="en-US" sz="7180" spc="-71">
              <a:solidFill>
                <a:srgbClr val="F4F4F4"/>
              </a:solidFill>
              <a:latin typeface="Muli Bold"/>
              <a:ea typeface="Muli Bold"/>
              <a:cs typeface="Muli Bold"/>
              <a:sym typeface="Muli Bold"/>
            </a:endParaRPr>
          </a:p>
        </p:txBody>
      </p:sp>
      <p:sp>
        <p:nvSpPr>
          <p:cNvPr id="4" name="TextBox 4"/>
          <p:cNvSpPr txBox="1"/>
          <p:nvPr/>
        </p:nvSpPr>
        <p:spPr>
          <a:xfrm>
            <a:off x="1404804" y="1340840"/>
            <a:ext cx="15478391" cy="9852025"/>
          </a:xfrm>
          <a:prstGeom prst="rect">
            <a:avLst/>
          </a:prstGeom>
        </p:spPr>
        <p:txBody>
          <a:bodyPr lIns="0" tIns="0" rIns="0" bIns="0" rtlCol="0" anchor="t">
            <a:spAutoFit/>
          </a:bodyPr>
          <a:lstStyle/>
          <a:p>
            <a:pPr algn="l">
              <a:lnSpc>
                <a:spcPts val="5599"/>
              </a:lnSpc>
            </a:pPr>
            <a:r>
              <a:rPr lang="en-US" sz="3999">
                <a:solidFill>
                  <a:srgbClr val="000000"/>
                </a:solidFill>
                <a:latin typeface="Rokkitt Bold"/>
                <a:ea typeface="Rokkitt Bold"/>
                <a:cs typeface="Rokkitt Bold"/>
                <a:sym typeface="Rokkitt Bold"/>
              </a:rPr>
              <a:t>2. Nói và nghe:</a:t>
            </a:r>
          </a:p>
          <a:p>
            <a:pPr algn="l">
              <a:lnSpc>
                <a:spcPts val="5599"/>
              </a:lnSpc>
            </a:pPr>
            <a:r>
              <a:rPr lang="en-US" sz="3999">
                <a:solidFill>
                  <a:srgbClr val="000000"/>
                </a:solidFill>
                <a:latin typeface="Rokkitt Bold"/>
                <a:ea typeface="Rokkitt Bold"/>
                <a:cs typeface="Rokkitt Bold"/>
                <a:sym typeface="Rokkitt Bold"/>
              </a:rPr>
              <a:t>2.1. Tập trình bày cá nhân:</a:t>
            </a:r>
          </a:p>
          <a:p>
            <a:pPr algn="l">
              <a:lnSpc>
                <a:spcPts val="5599"/>
              </a:lnSpc>
            </a:pPr>
            <a:r>
              <a:rPr lang="en-US" sz="3999">
                <a:solidFill>
                  <a:srgbClr val="000000"/>
                </a:solidFill>
                <a:latin typeface="Rokkitt Bold"/>
                <a:ea typeface="Rokkitt Bold"/>
                <a:cs typeface="Rokkitt Bold"/>
                <a:sym typeface="Rokkitt Bold"/>
              </a:rPr>
              <a:t>2.2. Tập nói và nghe theo cặp:</a:t>
            </a:r>
          </a:p>
          <a:p>
            <a:pPr algn="l">
              <a:lnSpc>
                <a:spcPts val="5599"/>
              </a:lnSpc>
            </a:pPr>
            <a:r>
              <a:rPr lang="en-US" sz="3999">
                <a:solidFill>
                  <a:srgbClr val="000000"/>
                </a:solidFill>
                <a:latin typeface="Rokkitt Bold"/>
                <a:ea typeface="Rokkitt Bold"/>
                <a:cs typeface="Rokkitt Bold"/>
                <a:sym typeface="Rokkitt Bold"/>
              </a:rPr>
              <a:t>2.3. Nói và nghe trước lớp:</a:t>
            </a:r>
          </a:p>
          <a:p>
            <a:pPr algn="l">
              <a:lnSpc>
                <a:spcPts val="5599"/>
              </a:lnSpc>
            </a:pPr>
            <a:r>
              <a:rPr lang="en-US" sz="3999">
                <a:solidFill>
                  <a:srgbClr val="000000"/>
                </a:solidFill>
                <a:latin typeface="Rokkitt Bold"/>
                <a:ea typeface="Rokkitt Bold"/>
                <a:cs typeface="Rokkitt Bold"/>
                <a:sym typeface="Rokkitt Bold"/>
              </a:rPr>
              <a:t>2.4. Tranh luận:</a:t>
            </a:r>
          </a:p>
          <a:p>
            <a:pPr algn="l">
              <a:lnSpc>
                <a:spcPts val="5599"/>
              </a:lnSpc>
            </a:pPr>
            <a:r>
              <a:rPr lang="en-US" sz="3999">
                <a:solidFill>
                  <a:srgbClr val="000000"/>
                </a:solidFill>
                <a:latin typeface="Rokkitt Bold"/>
                <a:ea typeface="Rokkitt Bold"/>
                <a:cs typeface="Rokkitt Bold"/>
                <a:sym typeface="Rokkitt Bold"/>
              </a:rPr>
              <a:t>GV tổ chức 2 cặp học sinh tranh luận về vấn đề. Gợi ý các đề tài nhỏ để tranh luận:</a:t>
            </a:r>
          </a:p>
          <a:p>
            <a:pPr algn="l">
              <a:lnSpc>
                <a:spcPts val="5599"/>
              </a:lnSpc>
            </a:pPr>
            <a:r>
              <a:rPr lang="en-US" sz="3999">
                <a:solidFill>
                  <a:srgbClr val="000000"/>
                </a:solidFill>
                <a:latin typeface="Rokkitt Bold"/>
                <a:ea typeface="Rokkitt Bold"/>
                <a:cs typeface="Rokkitt Bold"/>
                <a:sym typeface="Rokkitt Bold"/>
              </a:rPr>
              <a:t>- Đâu là nguyên nhân quan trọng nhất của BLHĐ?</a:t>
            </a:r>
          </a:p>
          <a:p>
            <a:pPr algn="l">
              <a:lnSpc>
                <a:spcPts val="5599"/>
              </a:lnSpc>
            </a:pPr>
            <a:r>
              <a:rPr lang="en-US" sz="3999">
                <a:solidFill>
                  <a:srgbClr val="000000"/>
                </a:solidFill>
                <a:latin typeface="Rokkitt Bold"/>
                <a:ea typeface="Rokkitt Bold"/>
                <a:cs typeface="Rokkitt Bold"/>
                <a:sym typeface="Rokkitt Bold"/>
              </a:rPr>
              <a:t>- Bạo lực do học sinh gây ra bên ngoài nhà trường có được coi là BLHĐ không?</a:t>
            </a:r>
          </a:p>
          <a:p>
            <a:pPr algn="l">
              <a:lnSpc>
                <a:spcPts val="5599"/>
              </a:lnSpc>
            </a:pPr>
            <a:r>
              <a:rPr lang="en-US" sz="3999">
                <a:solidFill>
                  <a:srgbClr val="000000"/>
                </a:solidFill>
                <a:latin typeface="Rokkitt Bold"/>
                <a:ea typeface="Rokkitt Bold"/>
                <a:cs typeface="Rokkitt Bold"/>
                <a:sym typeface="Rokkitt Bold"/>
              </a:rPr>
              <a:t>- Mạng xã hội có phải là một tác nhân làm cho BLHĐ tăng lên?</a:t>
            </a:r>
          </a:p>
          <a:p>
            <a:pPr algn="l">
              <a:lnSpc>
                <a:spcPts val="5599"/>
              </a:lnSpc>
            </a:pPr>
            <a:r>
              <a:rPr lang="en-US" sz="3999">
                <a:solidFill>
                  <a:srgbClr val="000000"/>
                </a:solidFill>
                <a:latin typeface="Rokkitt Bold"/>
                <a:ea typeface="Rokkitt Bold"/>
                <a:cs typeface="Rokkitt Bold"/>
                <a:sym typeface="Rokkitt Bold"/>
              </a:rPr>
              <a:t>3. Đánh giá kết quả nói và nghe.</a:t>
            </a:r>
          </a:p>
          <a:p>
            <a:pPr algn="l">
              <a:lnSpc>
                <a:spcPts val="5599"/>
              </a:lnSpc>
            </a:pPr>
            <a:endParaRPr lang="en-US" sz="3999">
              <a:solidFill>
                <a:srgbClr val="000000"/>
              </a:solidFill>
              <a:latin typeface="Rokkitt Bold"/>
              <a:ea typeface="Rokkitt Bold"/>
              <a:cs typeface="Rokkitt Bold"/>
              <a:sym typeface="Rokkitt Bold"/>
            </a:endParaRPr>
          </a:p>
          <a:p>
            <a:pPr algn="l">
              <a:lnSpc>
                <a:spcPts val="5599"/>
              </a:lnSpc>
              <a:spcBef>
                <a:spcPct val="0"/>
              </a:spcBef>
            </a:pPr>
            <a:endParaRPr lang="en-US" sz="3999">
              <a:solidFill>
                <a:srgbClr val="000000"/>
              </a:solidFill>
              <a:latin typeface="Rokkitt Bold"/>
              <a:ea typeface="Rokkitt Bold"/>
              <a:cs typeface="Rokkitt Bold"/>
              <a:sym typeface="Rokkitt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2E0"/>
        </a:solidFill>
        <a:effectLst/>
      </p:bgPr>
    </p:bg>
    <p:spTree>
      <p:nvGrpSpPr>
        <p:cNvPr id="1" name=""/>
        <p:cNvGrpSpPr/>
        <p:nvPr/>
      </p:nvGrpSpPr>
      <p:grpSpPr>
        <a:xfrm>
          <a:off x="0" y="0"/>
          <a:ext cx="0" cy="0"/>
          <a:chOff x="0" y="0"/>
          <a:chExt cx="0" cy="0"/>
        </a:xfrm>
      </p:grpSpPr>
      <p:sp>
        <p:nvSpPr>
          <p:cNvPr id="2" name="TextBox 2"/>
          <p:cNvSpPr txBox="1"/>
          <p:nvPr/>
        </p:nvSpPr>
        <p:spPr>
          <a:xfrm>
            <a:off x="4191984" y="819150"/>
            <a:ext cx="13067316" cy="3110484"/>
          </a:xfrm>
          <a:prstGeom prst="rect">
            <a:avLst/>
          </a:prstGeom>
        </p:spPr>
        <p:txBody>
          <a:bodyPr lIns="0" tIns="0" rIns="0" bIns="0" rtlCol="0" anchor="t">
            <a:spAutoFit/>
          </a:bodyPr>
          <a:lstStyle/>
          <a:p>
            <a:pPr algn="just">
              <a:lnSpc>
                <a:spcPts val="8268"/>
              </a:lnSpc>
            </a:pPr>
            <a:r>
              <a:rPr lang="en-US" sz="5300" spc="-2">
                <a:solidFill>
                  <a:srgbClr val="000000"/>
                </a:solidFill>
                <a:latin typeface="Arimo Bold"/>
                <a:ea typeface="Arimo Bold"/>
                <a:cs typeface="Arimo Bold"/>
                <a:sym typeface="Arimo Bold"/>
              </a:rPr>
              <a:t>b. Chủ đề lồng ghép theo từng lớp</a:t>
            </a:r>
          </a:p>
          <a:p>
            <a:pPr algn="just">
              <a:lnSpc>
                <a:spcPts val="8268"/>
              </a:lnSpc>
            </a:pPr>
            <a:r>
              <a:rPr lang="en-US" sz="5300" spc="-2">
                <a:solidFill>
                  <a:srgbClr val="000000"/>
                </a:solidFill>
                <a:latin typeface="Arimo Bold"/>
                <a:ea typeface="Arimo Bold"/>
                <a:cs typeface="Arimo Bold"/>
                <a:sym typeface="Arimo Bold"/>
              </a:rPr>
              <a:t> </a:t>
            </a:r>
          </a:p>
          <a:p>
            <a:pPr algn="just">
              <a:lnSpc>
                <a:spcPts val="8268"/>
              </a:lnSpc>
            </a:pPr>
            <a:endParaRPr lang="en-US" sz="5300" spc="-2">
              <a:solidFill>
                <a:srgbClr val="000000"/>
              </a:solidFill>
              <a:latin typeface="Arimo Bold"/>
              <a:ea typeface="Arimo Bold"/>
              <a:cs typeface="Arimo Bold"/>
              <a:sym typeface="Arimo Bold"/>
            </a:endParaRPr>
          </a:p>
        </p:txBody>
      </p:sp>
      <p:graphicFrame>
        <p:nvGraphicFramePr>
          <p:cNvPr id="3" name="Table 3"/>
          <p:cNvGraphicFramePr>
            <a:graphicFrameLocks noGrp="1"/>
          </p:cNvGraphicFramePr>
          <p:nvPr/>
        </p:nvGraphicFramePr>
        <p:xfrm>
          <a:off x="1631309" y="2221020"/>
          <a:ext cx="15627991" cy="7451410"/>
        </p:xfrm>
        <a:graphic>
          <a:graphicData uri="http://schemas.openxmlformats.org/drawingml/2006/table">
            <a:tbl>
              <a:tblPr/>
              <a:tblGrid>
                <a:gridCol w="2848989">
                  <a:extLst>
                    <a:ext uri="{9D8B030D-6E8A-4147-A177-3AD203B41FA5}">
                      <a16:colId xmlns:a16="http://schemas.microsoft.com/office/drawing/2014/main" val="20000"/>
                    </a:ext>
                  </a:extLst>
                </a:gridCol>
                <a:gridCol w="12779002">
                  <a:extLst>
                    <a:ext uri="{9D8B030D-6E8A-4147-A177-3AD203B41FA5}">
                      <a16:colId xmlns:a16="http://schemas.microsoft.com/office/drawing/2014/main" val="20001"/>
                    </a:ext>
                  </a:extLst>
                </a:gridCol>
              </a:tblGrid>
              <a:tr h="1250664">
                <a:tc>
                  <a:txBody>
                    <a:bodyPr/>
                    <a:lstStyle/>
                    <a:p>
                      <a:pPr algn="ctr">
                        <a:lnSpc>
                          <a:spcPts val="7175"/>
                        </a:lnSpc>
                        <a:defRPr/>
                      </a:pPr>
                      <a:r>
                        <a:rPr lang="en-US" sz="4599" spc="-12">
                          <a:solidFill>
                            <a:srgbClr val="000000"/>
                          </a:solidFill>
                          <a:latin typeface="Vollkorn Bold"/>
                          <a:ea typeface="Vollkorn Bold"/>
                          <a:cs typeface="Vollkorn Bold"/>
                          <a:sym typeface="Vollkorn Bold"/>
                        </a:rPr>
                        <a:t>Lớp</a:t>
                      </a:r>
                      <a:endParaRPr lang="en-US" sz="1100"/>
                    </a:p>
                  </a:txBody>
                  <a:tcPr marL="79987" marR="79987" marT="79987" marB="79987"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FCD70"/>
                    </a:solidFill>
                  </a:tcPr>
                </a:tc>
                <a:tc>
                  <a:txBody>
                    <a:bodyPr/>
                    <a:lstStyle/>
                    <a:p>
                      <a:pPr algn="ctr">
                        <a:lnSpc>
                          <a:spcPts val="5616"/>
                        </a:lnSpc>
                        <a:defRPr/>
                      </a:pPr>
                      <a:r>
                        <a:rPr lang="en-US" sz="3600" spc="-9">
                          <a:solidFill>
                            <a:srgbClr val="000000"/>
                          </a:solidFill>
                          <a:latin typeface="Vollkorn Bold"/>
                          <a:ea typeface="Vollkorn Bold"/>
                          <a:cs typeface="Vollkorn Bold"/>
                          <a:sym typeface="Vollkorn Bold"/>
                        </a:rPr>
                        <a:t>Chủ đề lồng ghép</a:t>
                      </a:r>
                      <a:endParaRPr lang="en-US" sz="1100"/>
                    </a:p>
                  </a:txBody>
                  <a:tcPr marL="79987" marR="79987" marT="79987" marB="79987"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6CD70"/>
                    </a:solidFill>
                  </a:tcPr>
                </a:tc>
                <a:extLst>
                  <a:ext uri="{0D108BD9-81ED-4DB2-BD59-A6C34878D82A}">
                    <a16:rowId xmlns:a16="http://schemas.microsoft.com/office/drawing/2014/main" val="10000"/>
                  </a:ext>
                </a:extLst>
              </a:tr>
              <a:tr h="2255045">
                <a:tc rowSpan="3">
                  <a:txBody>
                    <a:bodyPr/>
                    <a:lstStyle/>
                    <a:p>
                      <a:pPr algn="ctr">
                        <a:lnSpc>
                          <a:spcPts val="7020"/>
                        </a:lnSpc>
                        <a:defRPr/>
                      </a:pPr>
                      <a:r>
                        <a:rPr lang="en-US" sz="4500" spc="-11">
                          <a:solidFill>
                            <a:srgbClr val="000000"/>
                          </a:solidFill>
                          <a:latin typeface="Vollkorn Bold"/>
                          <a:ea typeface="Vollkorn Bold"/>
                          <a:cs typeface="Vollkorn Bold"/>
                          <a:sym typeface="Vollkorn Bold"/>
                        </a:rPr>
                        <a:t>6</a:t>
                      </a:r>
                      <a:endParaRPr lang="en-US" sz="1100"/>
                    </a:p>
                  </a:txBody>
                  <a:tcPr marL="79987" marR="79987" marT="79987" marB="79987"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A6CD70"/>
                    </a:solidFill>
                  </a:tcPr>
                </a:tc>
                <a:tc>
                  <a:txBody>
                    <a:bodyPr/>
                    <a:lstStyle/>
                    <a:p>
                      <a:pPr algn="just">
                        <a:lnSpc>
                          <a:spcPts val="5616"/>
                        </a:lnSpc>
                        <a:defRPr/>
                      </a:pPr>
                      <a:r>
                        <a:rPr lang="en-US" sz="3600" spc="-9">
                          <a:solidFill>
                            <a:srgbClr val="000000"/>
                          </a:solidFill>
                          <a:latin typeface="Vollkorn Bold"/>
                          <a:ea typeface="Vollkorn Bold"/>
                          <a:cs typeface="Vollkorn Bold"/>
                          <a:sym typeface="Vollkorn Bold"/>
                        </a:rPr>
                        <a:t>Giới thiệu lịch sử và truyền thống của Quân đội Nhân dân Việt Nam và Công an Nhân dân Việt Nam.</a:t>
                      </a:r>
                      <a:endParaRPr lang="en-US" sz="1100"/>
                    </a:p>
                  </a:txBody>
                  <a:tcPr marL="79987" marR="79987" marT="79987" marB="79987"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A9DFDF"/>
                    </a:solidFill>
                  </a:tcPr>
                </a:tc>
                <a:extLst>
                  <a:ext uri="{0D108BD9-81ED-4DB2-BD59-A6C34878D82A}">
                    <a16:rowId xmlns:a16="http://schemas.microsoft.com/office/drawing/2014/main" val="10001"/>
                  </a:ext>
                </a:extLst>
              </a:tr>
              <a:tr h="1708923">
                <a:tc vMerge="1">
                  <a:txBody>
                    <a:bodyPr/>
                    <a:lstStyle/>
                    <a:p>
                      <a:pPr algn="ctr">
                        <a:lnSpc>
                          <a:spcPts val="7020"/>
                        </a:lnSpc>
                        <a:defRPr/>
                      </a:pPr>
                      <a:r>
                        <a:rPr lang="en-US" sz="4500" spc="-11">
                          <a:solidFill>
                            <a:srgbClr val="000000"/>
                          </a:solidFill>
                          <a:latin typeface="Vollkorn Bold"/>
                          <a:ea typeface="Vollkorn Bold"/>
                          <a:cs typeface="Vollkorn Bold"/>
                          <a:sym typeface="Vollkorn Bold"/>
                        </a:rPr>
                        <a:t>6</a:t>
                      </a:r>
                      <a:endParaRPr lang="en-US" sz="1100"/>
                    </a:p>
                  </a:txBody>
                  <a:tcPr marL="79987" marR="79987" marT="79987" marB="79987"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A6CD70"/>
                    </a:solidFill>
                  </a:tcPr>
                </a:tc>
                <a:tc>
                  <a:txBody>
                    <a:bodyPr/>
                    <a:lstStyle/>
                    <a:p>
                      <a:pPr algn="just">
                        <a:lnSpc>
                          <a:spcPts val="5616"/>
                        </a:lnSpc>
                        <a:defRPr/>
                      </a:pPr>
                      <a:r>
                        <a:rPr lang="en-US" sz="3600" spc="-9">
                          <a:solidFill>
                            <a:srgbClr val="000000"/>
                          </a:solidFill>
                          <a:latin typeface="Vollkorn Bold"/>
                          <a:ea typeface="Vollkorn Bold"/>
                          <a:cs typeface="Vollkorn Bold"/>
                          <a:sym typeface="Vollkorn Bold"/>
                        </a:rPr>
                        <a:t>Địa danh lịch sử gắn với các cuộc kháng chiến chống giặc ngoại xâm của dân tộc.</a:t>
                      </a:r>
                      <a:endParaRPr lang="en-US" sz="1100"/>
                    </a:p>
                  </a:txBody>
                  <a:tcPr marL="79987" marR="79987" marT="79987" marB="79987"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236778">
                <a:tc vMerge="1">
                  <a:txBody>
                    <a:bodyPr/>
                    <a:lstStyle/>
                    <a:p>
                      <a:pPr algn="ctr">
                        <a:lnSpc>
                          <a:spcPts val="7020"/>
                        </a:lnSpc>
                        <a:defRPr/>
                      </a:pPr>
                      <a:r>
                        <a:rPr lang="en-US" sz="4500" spc="-11">
                          <a:solidFill>
                            <a:srgbClr val="000000"/>
                          </a:solidFill>
                          <a:latin typeface="Vollkorn Bold"/>
                          <a:ea typeface="Vollkorn Bold"/>
                          <a:cs typeface="Vollkorn Bold"/>
                          <a:sym typeface="Vollkorn Bold"/>
                        </a:rPr>
                        <a:t>6</a:t>
                      </a:r>
                      <a:endParaRPr lang="en-US" sz="1100"/>
                    </a:p>
                  </a:txBody>
                  <a:tcPr marL="79987" marR="79987" marT="79987" marB="79987"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A6CD70"/>
                    </a:solidFill>
                  </a:tcPr>
                </a:tc>
                <a:tc>
                  <a:txBody>
                    <a:bodyPr/>
                    <a:lstStyle/>
                    <a:p>
                      <a:pPr algn="just">
                        <a:lnSpc>
                          <a:spcPts val="5616"/>
                        </a:lnSpc>
                        <a:defRPr/>
                      </a:pPr>
                      <a:r>
                        <a:rPr lang="en-US" sz="3600" spc="-9">
                          <a:solidFill>
                            <a:srgbClr val="000000"/>
                          </a:solidFill>
                          <a:latin typeface="Vollkorn Bold"/>
                          <a:ea typeface="Vollkorn Bold"/>
                          <a:cs typeface="Vollkorn Bold"/>
                          <a:sym typeface="Vollkorn Bold"/>
                        </a:rPr>
                        <a:t>Cách đánh mưu trí, sáng tạo của quân và dân ta trong các cuộc kháng chiến chống giặc ngoại xâm.</a:t>
                      </a:r>
                      <a:endParaRPr lang="en-US" sz="1100"/>
                    </a:p>
                  </a:txBody>
                  <a:tcPr marL="79987" marR="79987" marT="79987" marB="79987" anchor="ctr">
                    <a:lnL w="17212" cap="flat" cmpd="sng" algn="ctr">
                      <a:solidFill>
                        <a:srgbClr val="FFFFFF"/>
                      </a:solidFill>
                      <a:prstDash val="solid"/>
                      <a:round/>
                      <a:headEnd type="none" w="med" len="med"/>
                      <a:tailEnd type="none" w="med" len="med"/>
                    </a:lnL>
                    <a:lnR w="17212" cap="flat" cmpd="sng" algn="ctr">
                      <a:solidFill>
                        <a:srgbClr val="FFFFFF"/>
                      </a:solidFill>
                      <a:prstDash val="solid"/>
                      <a:round/>
                      <a:headEnd type="none" w="med" len="med"/>
                      <a:tailEnd type="none" w="med" len="med"/>
                    </a:lnR>
                    <a:lnT w="17212" cap="flat" cmpd="sng" algn="ctr">
                      <a:solidFill>
                        <a:srgbClr val="FFFFFF"/>
                      </a:solidFill>
                      <a:prstDash val="solid"/>
                      <a:round/>
                      <a:headEnd type="none" w="med" len="med"/>
                      <a:tailEnd type="none" w="med" len="med"/>
                    </a:lnT>
                    <a:lnB w="17212"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2E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208306747"/>
              </p:ext>
            </p:extLst>
          </p:nvPr>
        </p:nvGraphicFramePr>
        <p:xfrm>
          <a:off x="76200" y="-495300"/>
          <a:ext cx="17678400" cy="12556016"/>
        </p:xfrm>
        <a:graphic>
          <a:graphicData uri="http://schemas.openxmlformats.org/drawingml/2006/table">
            <a:tbl>
              <a:tblPr/>
              <a:tblGrid>
                <a:gridCol w="3260412">
                  <a:extLst>
                    <a:ext uri="{9D8B030D-6E8A-4147-A177-3AD203B41FA5}">
                      <a16:colId xmlns:a16="http://schemas.microsoft.com/office/drawing/2014/main" val="20000"/>
                    </a:ext>
                  </a:extLst>
                </a:gridCol>
                <a:gridCol w="14417988">
                  <a:extLst>
                    <a:ext uri="{9D8B030D-6E8A-4147-A177-3AD203B41FA5}">
                      <a16:colId xmlns:a16="http://schemas.microsoft.com/office/drawing/2014/main" val="20001"/>
                    </a:ext>
                  </a:extLst>
                </a:gridCol>
              </a:tblGrid>
              <a:tr h="4316005">
                <a:tc rowSpan="3">
                  <a:txBody>
                    <a:bodyPr/>
                    <a:lstStyle/>
                    <a:p>
                      <a:pPr algn="ctr">
                        <a:lnSpc>
                          <a:spcPts val="5616"/>
                        </a:lnSpc>
                        <a:defRPr/>
                      </a:pPr>
                      <a:r>
                        <a:rPr lang="en-US" sz="4800" spc="-9" dirty="0" err="1">
                          <a:solidFill>
                            <a:srgbClr val="000000"/>
                          </a:solidFill>
                          <a:latin typeface="Vollkorn Bold"/>
                          <a:ea typeface="Vollkorn Bold"/>
                          <a:cs typeface="Vollkorn Bold"/>
                          <a:sym typeface="Vollkorn Bold"/>
                        </a:rPr>
                        <a:t>Lớp</a:t>
                      </a:r>
                      <a:r>
                        <a:rPr lang="en-US" sz="4800" spc="-9" dirty="0">
                          <a:solidFill>
                            <a:srgbClr val="000000"/>
                          </a:solidFill>
                          <a:latin typeface="Vollkorn Bold"/>
                          <a:ea typeface="Vollkorn Bold"/>
                          <a:cs typeface="Vollkorn Bold"/>
                          <a:sym typeface="Vollkorn Bold"/>
                        </a:rPr>
                        <a:t> 7</a:t>
                      </a:r>
                      <a:endParaRPr lang="en-US" sz="4800" dirty="0"/>
                    </a:p>
                  </a:txBody>
                  <a:tcPr marL="79988" marR="79988" marT="79988" marB="79988" anchor="ctr">
                    <a:lnL w="24205" cap="flat" cmpd="sng" algn="ctr">
                      <a:solidFill>
                        <a:srgbClr val="FFFFFF"/>
                      </a:solidFill>
                      <a:prstDash val="solid"/>
                      <a:round/>
                      <a:headEnd type="none" w="med" len="med"/>
                      <a:tailEnd type="none" w="med" len="med"/>
                    </a:lnL>
                    <a:lnR w="24205" cap="flat" cmpd="sng" algn="ctr">
                      <a:solidFill>
                        <a:srgbClr val="FFFFFF"/>
                      </a:solidFill>
                      <a:prstDash val="solid"/>
                      <a:round/>
                      <a:headEnd type="none" w="med" len="med"/>
                      <a:tailEnd type="none" w="med" len="med"/>
                    </a:lnR>
                    <a:lnT w="24205" cap="flat" cmpd="sng" algn="ctr">
                      <a:solidFill>
                        <a:srgbClr val="FFFFFF"/>
                      </a:solidFill>
                      <a:prstDash val="solid"/>
                      <a:round/>
                      <a:headEnd type="none" w="med" len="med"/>
                      <a:tailEnd type="none" w="med" len="med"/>
                    </a:lnT>
                    <a:lnB w="75463" cap="flat" cmpd="sng" algn="ctr">
                      <a:solidFill>
                        <a:srgbClr val="FFFFFF"/>
                      </a:solidFill>
                      <a:prstDash val="solid"/>
                      <a:round/>
                      <a:headEnd type="none" w="med" len="med"/>
                      <a:tailEnd type="none" w="med" len="med"/>
                    </a:lnB>
                    <a:solidFill>
                      <a:srgbClr val="AFCD70"/>
                    </a:solidFill>
                  </a:tcPr>
                </a:tc>
                <a:tc>
                  <a:txBody>
                    <a:bodyPr/>
                    <a:lstStyle/>
                    <a:p>
                      <a:pPr algn="just">
                        <a:lnSpc>
                          <a:spcPts val="5616"/>
                        </a:lnSpc>
                        <a:defRPr/>
                      </a:pPr>
                      <a:r>
                        <a:rPr lang="en-US" sz="4800" spc="-9" dirty="0" err="1">
                          <a:solidFill>
                            <a:srgbClr val="000000"/>
                          </a:solidFill>
                          <a:latin typeface="Vollkorn Bold"/>
                          <a:ea typeface="Vollkorn Bold"/>
                          <a:cs typeface="Vollkorn Bold"/>
                          <a:sym typeface="Vollkorn Bold"/>
                        </a:rPr>
                        <a:t>Giới</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thiệu</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hoạt</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động</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hình</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ảnh</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bảo</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vệ</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chủ</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quyền</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biển</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đảo</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Việt</a:t>
                      </a:r>
                      <a:r>
                        <a:rPr lang="en-US" sz="4800" spc="-9" dirty="0">
                          <a:solidFill>
                            <a:srgbClr val="000000"/>
                          </a:solidFill>
                          <a:latin typeface="Vollkorn Bold"/>
                          <a:ea typeface="Vollkorn Bold"/>
                          <a:cs typeface="Vollkorn Bold"/>
                          <a:sym typeface="Vollkorn Bold"/>
                        </a:rPr>
                        <a:t> Nam. </a:t>
                      </a:r>
                      <a:endParaRPr lang="en-US" sz="4800" dirty="0"/>
                    </a:p>
                  </a:txBody>
                  <a:tcPr marL="79988" marR="79988" marT="79988" marB="79988" anchor="ctr">
                    <a:lnL w="24205" cap="flat" cmpd="sng" algn="ctr">
                      <a:solidFill>
                        <a:srgbClr val="FFFFFF"/>
                      </a:solidFill>
                      <a:prstDash val="solid"/>
                      <a:round/>
                      <a:headEnd type="none" w="med" len="med"/>
                      <a:tailEnd type="none" w="med" len="med"/>
                    </a:lnL>
                    <a:lnR w="24205" cap="flat" cmpd="sng" algn="ctr">
                      <a:solidFill>
                        <a:srgbClr val="FFFFFF"/>
                      </a:solidFill>
                      <a:prstDash val="solid"/>
                      <a:round/>
                      <a:headEnd type="none" w="med" len="med"/>
                      <a:tailEnd type="none" w="med" len="med"/>
                    </a:lnR>
                    <a:lnT w="24205" cap="flat" cmpd="sng" algn="ctr">
                      <a:solidFill>
                        <a:srgbClr val="FFFFFF"/>
                      </a:solidFill>
                      <a:prstDash val="solid"/>
                      <a:round/>
                      <a:headEnd type="none" w="med" len="med"/>
                      <a:tailEnd type="none" w="med" len="med"/>
                    </a:lnT>
                    <a:lnB w="75463" cap="flat" cmpd="sng" algn="ctr">
                      <a:solidFill>
                        <a:srgbClr val="FFFFFF"/>
                      </a:solidFill>
                      <a:prstDash val="solid"/>
                      <a:round/>
                      <a:headEnd type="none" w="med" len="med"/>
                      <a:tailEnd type="none" w="med" len="med"/>
                    </a:lnB>
                    <a:solidFill>
                      <a:srgbClr val="A9DFDF"/>
                    </a:solidFill>
                  </a:tcPr>
                </a:tc>
                <a:extLst>
                  <a:ext uri="{0D108BD9-81ED-4DB2-BD59-A6C34878D82A}">
                    <a16:rowId xmlns:a16="http://schemas.microsoft.com/office/drawing/2014/main" val="10000"/>
                  </a:ext>
                </a:extLst>
              </a:tr>
              <a:tr h="3555930">
                <a:tc vMerge="1">
                  <a:txBody>
                    <a:bodyPr/>
                    <a:lstStyle/>
                    <a:p>
                      <a:pPr algn="ctr">
                        <a:lnSpc>
                          <a:spcPts val="5616"/>
                        </a:lnSpc>
                        <a:defRPr/>
                      </a:pPr>
                      <a:r>
                        <a:rPr lang="en-US" sz="3600" spc="-9">
                          <a:solidFill>
                            <a:srgbClr val="000000"/>
                          </a:solidFill>
                          <a:latin typeface="Vollkorn Bold"/>
                          <a:ea typeface="Vollkorn Bold"/>
                          <a:cs typeface="Vollkorn Bold"/>
                          <a:sym typeface="Vollkorn Bold"/>
                        </a:rPr>
                        <a:t>Lớp 7</a:t>
                      </a:r>
                      <a:endParaRPr lang="en-US" sz="1100"/>
                    </a:p>
                  </a:txBody>
                  <a:tcPr marL="79988" marR="79988" marT="79988" marB="79988" anchor="ctr">
                    <a:lnL w="24205" cap="flat" cmpd="sng" algn="ctr">
                      <a:solidFill>
                        <a:srgbClr val="FFFFFF"/>
                      </a:solidFill>
                      <a:prstDash val="solid"/>
                      <a:round/>
                      <a:headEnd type="none" w="med" len="med"/>
                      <a:tailEnd type="none" w="med" len="med"/>
                    </a:lnL>
                    <a:lnR w="24205" cap="flat" cmpd="sng" algn="ctr">
                      <a:solidFill>
                        <a:srgbClr val="FFFFFF"/>
                      </a:solidFill>
                      <a:prstDash val="solid"/>
                      <a:round/>
                      <a:headEnd type="none" w="med" len="med"/>
                      <a:tailEnd type="none" w="med" len="med"/>
                    </a:lnR>
                    <a:lnT w="24205" cap="flat" cmpd="sng" algn="ctr">
                      <a:solidFill>
                        <a:srgbClr val="FFFFFF"/>
                      </a:solidFill>
                      <a:prstDash val="solid"/>
                      <a:round/>
                      <a:headEnd type="none" w="med" len="med"/>
                      <a:tailEnd type="none" w="med" len="med"/>
                    </a:lnT>
                    <a:lnB w="75463" cap="flat" cmpd="sng" algn="ctr">
                      <a:solidFill>
                        <a:srgbClr val="FFFFFF"/>
                      </a:solidFill>
                      <a:prstDash val="solid"/>
                      <a:round/>
                      <a:headEnd type="none" w="med" len="med"/>
                      <a:tailEnd type="none" w="med" len="med"/>
                    </a:lnB>
                    <a:solidFill>
                      <a:srgbClr val="AFCD70"/>
                    </a:solidFill>
                  </a:tcPr>
                </a:tc>
                <a:tc>
                  <a:txBody>
                    <a:bodyPr/>
                    <a:lstStyle/>
                    <a:p>
                      <a:pPr algn="just">
                        <a:lnSpc>
                          <a:spcPts val="5616"/>
                        </a:lnSpc>
                        <a:defRPr/>
                      </a:pPr>
                      <a:r>
                        <a:rPr lang="en-US" sz="4800" spc="-9" dirty="0" err="1">
                          <a:solidFill>
                            <a:srgbClr val="000000"/>
                          </a:solidFill>
                          <a:latin typeface="Vollkorn Bold"/>
                          <a:ea typeface="Vollkorn Bold"/>
                          <a:cs typeface="Vollkorn Bold"/>
                          <a:sym typeface="Vollkorn Bold"/>
                        </a:rPr>
                        <a:t>Một</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số</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nội</a:t>
                      </a:r>
                      <a:r>
                        <a:rPr lang="en-US" sz="4800" spc="-9" dirty="0">
                          <a:solidFill>
                            <a:srgbClr val="000000"/>
                          </a:solidFill>
                          <a:latin typeface="Vollkorn Bold"/>
                          <a:ea typeface="Vollkorn Bold"/>
                          <a:cs typeface="Vollkorn Bold"/>
                          <a:sym typeface="Vollkorn Bold"/>
                        </a:rPr>
                        <a:t> dung </a:t>
                      </a:r>
                      <a:r>
                        <a:rPr lang="en-US" sz="4800" spc="-9" dirty="0" err="1">
                          <a:solidFill>
                            <a:srgbClr val="000000"/>
                          </a:solidFill>
                          <a:latin typeface="Vollkorn Bold"/>
                          <a:ea typeface="Vollkorn Bold"/>
                          <a:cs typeface="Vollkorn Bold"/>
                          <a:sym typeface="Vollkorn Bold"/>
                        </a:rPr>
                        <a:t>về</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bảo</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vệ</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thông</a:t>
                      </a:r>
                      <a:r>
                        <a:rPr lang="en-US" sz="4800" spc="-9" dirty="0">
                          <a:solidFill>
                            <a:srgbClr val="000000"/>
                          </a:solidFill>
                          <a:latin typeface="Vollkorn Bold"/>
                          <a:ea typeface="Vollkorn Bold"/>
                          <a:cs typeface="Vollkorn Bold"/>
                          <a:sym typeface="Vollkorn Bold"/>
                        </a:rPr>
                        <a:t> tin </a:t>
                      </a:r>
                      <a:r>
                        <a:rPr lang="en-US" sz="4800" spc="-9" dirty="0" err="1">
                          <a:solidFill>
                            <a:srgbClr val="000000"/>
                          </a:solidFill>
                          <a:latin typeface="Vollkorn Bold"/>
                          <a:ea typeface="Vollkorn Bold"/>
                          <a:cs typeface="Vollkorn Bold"/>
                          <a:sym typeface="Vollkorn Bold"/>
                        </a:rPr>
                        <a:t>cá</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nhân</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khi</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tham</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gia</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mạng</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xã</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hội</a:t>
                      </a:r>
                      <a:r>
                        <a:rPr lang="en-US" sz="4800" spc="-9" dirty="0">
                          <a:solidFill>
                            <a:srgbClr val="000000"/>
                          </a:solidFill>
                          <a:latin typeface="Vollkorn Bold"/>
                          <a:ea typeface="Vollkorn Bold"/>
                          <a:cs typeface="Vollkorn Bold"/>
                          <a:sym typeface="Vollkorn Bold"/>
                        </a:rPr>
                        <a:t>.</a:t>
                      </a:r>
                      <a:endParaRPr lang="en-US" sz="4800" dirty="0"/>
                    </a:p>
                  </a:txBody>
                  <a:tcPr marL="79988" marR="79988" marT="79988" marB="79988" anchor="ctr">
                    <a:lnL w="24205" cap="flat" cmpd="sng" algn="ctr">
                      <a:solidFill>
                        <a:srgbClr val="FFFFFF"/>
                      </a:solidFill>
                      <a:prstDash val="solid"/>
                      <a:round/>
                      <a:headEnd type="none" w="med" len="med"/>
                      <a:tailEnd type="none" w="med" len="med"/>
                    </a:lnL>
                    <a:lnR w="24205" cap="flat" cmpd="sng" algn="ctr">
                      <a:solidFill>
                        <a:srgbClr val="FFFFFF"/>
                      </a:solidFill>
                      <a:prstDash val="solid"/>
                      <a:round/>
                      <a:headEnd type="none" w="med" len="med"/>
                      <a:tailEnd type="none" w="med" len="med"/>
                    </a:lnR>
                    <a:lnT w="75463" cap="flat" cmpd="sng" algn="ctr">
                      <a:solidFill>
                        <a:srgbClr val="FFFFFF"/>
                      </a:solidFill>
                      <a:prstDash val="solid"/>
                      <a:round/>
                      <a:headEnd type="none" w="med" len="med"/>
                      <a:tailEnd type="none" w="med" len="med"/>
                    </a:lnT>
                    <a:lnB w="2420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684081">
                <a:tc vMerge="1">
                  <a:txBody>
                    <a:bodyPr/>
                    <a:lstStyle/>
                    <a:p>
                      <a:pPr algn="ctr">
                        <a:lnSpc>
                          <a:spcPts val="5616"/>
                        </a:lnSpc>
                        <a:defRPr/>
                      </a:pPr>
                      <a:r>
                        <a:rPr lang="en-US" sz="3600" spc="-9">
                          <a:solidFill>
                            <a:srgbClr val="000000"/>
                          </a:solidFill>
                          <a:latin typeface="Vollkorn Bold"/>
                          <a:ea typeface="Vollkorn Bold"/>
                          <a:cs typeface="Vollkorn Bold"/>
                          <a:sym typeface="Vollkorn Bold"/>
                        </a:rPr>
                        <a:t>Lớp 7</a:t>
                      </a:r>
                      <a:endParaRPr lang="en-US" sz="1100"/>
                    </a:p>
                  </a:txBody>
                  <a:tcPr marL="79988" marR="79988" marT="79988" marB="79988" anchor="ctr">
                    <a:lnL w="24205" cap="flat" cmpd="sng" algn="ctr">
                      <a:solidFill>
                        <a:srgbClr val="FFFFFF"/>
                      </a:solidFill>
                      <a:prstDash val="solid"/>
                      <a:round/>
                      <a:headEnd type="none" w="med" len="med"/>
                      <a:tailEnd type="none" w="med" len="med"/>
                    </a:lnL>
                    <a:lnR w="24205" cap="flat" cmpd="sng" algn="ctr">
                      <a:solidFill>
                        <a:srgbClr val="FFFFFF"/>
                      </a:solidFill>
                      <a:prstDash val="solid"/>
                      <a:round/>
                      <a:headEnd type="none" w="med" len="med"/>
                      <a:tailEnd type="none" w="med" len="med"/>
                    </a:lnR>
                    <a:lnT w="24205" cap="flat" cmpd="sng" algn="ctr">
                      <a:solidFill>
                        <a:srgbClr val="FFFFFF"/>
                      </a:solidFill>
                      <a:prstDash val="solid"/>
                      <a:round/>
                      <a:headEnd type="none" w="med" len="med"/>
                      <a:tailEnd type="none" w="med" len="med"/>
                    </a:lnT>
                    <a:lnB w="75463" cap="flat" cmpd="sng" algn="ctr">
                      <a:solidFill>
                        <a:srgbClr val="FFFFFF"/>
                      </a:solidFill>
                      <a:prstDash val="solid"/>
                      <a:round/>
                      <a:headEnd type="none" w="med" len="med"/>
                      <a:tailEnd type="none" w="med" len="med"/>
                    </a:lnB>
                    <a:solidFill>
                      <a:srgbClr val="AFCD70"/>
                    </a:solidFill>
                  </a:tcPr>
                </a:tc>
                <a:tc>
                  <a:txBody>
                    <a:bodyPr/>
                    <a:lstStyle/>
                    <a:p>
                      <a:pPr algn="just">
                        <a:lnSpc>
                          <a:spcPts val="5616"/>
                        </a:lnSpc>
                        <a:defRPr/>
                      </a:pPr>
                      <a:r>
                        <a:rPr lang="en-US" sz="4800" spc="-9" dirty="0" err="1">
                          <a:solidFill>
                            <a:srgbClr val="000000"/>
                          </a:solidFill>
                          <a:latin typeface="Vollkorn Bold"/>
                          <a:ea typeface="Vollkorn Bold"/>
                          <a:cs typeface="Vollkorn Bold"/>
                          <a:sym typeface="Vollkorn Bold"/>
                        </a:rPr>
                        <a:t>Quyền</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tự</a:t>
                      </a:r>
                      <a:r>
                        <a:rPr lang="en-US" sz="4800" spc="-9" dirty="0">
                          <a:solidFill>
                            <a:srgbClr val="000000"/>
                          </a:solidFill>
                          <a:latin typeface="Vollkorn Bold"/>
                          <a:ea typeface="Vollkorn Bold"/>
                          <a:cs typeface="Vollkorn Bold"/>
                          <a:sym typeface="Vollkorn Bold"/>
                        </a:rPr>
                        <a:t> do </a:t>
                      </a:r>
                      <a:r>
                        <a:rPr lang="en-US" sz="4800" spc="-9" dirty="0" err="1">
                          <a:solidFill>
                            <a:srgbClr val="000000"/>
                          </a:solidFill>
                          <a:latin typeface="Vollkorn Bold"/>
                          <a:ea typeface="Vollkorn Bold"/>
                          <a:cs typeface="Vollkorn Bold"/>
                          <a:sym typeface="Vollkorn Bold"/>
                        </a:rPr>
                        <a:t>tín</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ngưỡng</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tôn</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giáo</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theo</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quy</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định</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của</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pháp</a:t>
                      </a:r>
                      <a:r>
                        <a:rPr lang="en-US" sz="4800" spc="-9" dirty="0">
                          <a:solidFill>
                            <a:srgbClr val="000000"/>
                          </a:solidFill>
                          <a:latin typeface="Vollkorn Bold"/>
                          <a:ea typeface="Vollkorn Bold"/>
                          <a:cs typeface="Vollkorn Bold"/>
                          <a:sym typeface="Vollkorn Bold"/>
                        </a:rPr>
                        <a:t> </a:t>
                      </a:r>
                      <a:r>
                        <a:rPr lang="en-US" sz="4800" spc="-9" dirty="0" err="1">
                          <a:solidFill>
                            <a:srgbClr val="000000"/>
                          </a:solidFill>
                          <a:latin typeface="Vollkorn Bold"/>
                          <a:ea typeface="Vollkorn Bold"/>
                          <a:cs typeface="Vollkorn Bold"/>
                          <a:sym typeface="Vollkorn Bold"/>
                        </a:rPr>
                        <a:t>luật</a:t>
                      </a:r>
                      <a:r>
                        <a:rPr lang="en-US" sz="4800" spc="-9" dirty="0">
                          <a:solidFill>
                            <a:srgbClr val="000000"/>
                          </a:solidFill>
                          <a:latin typeface="Vollkorn Bold"/>
                          <a:ea typeface="Vollkorn Bold"/>
                          <a:cs typeface="Vollkorn Bold"/>
                          <a:sym typeface="Vollkorn Bold"/>
                        </a:rPr>
                        <a:t>.</a:t>
                      </a:r>
                      <a:endParaRPr lang="en-US" sz="4800" dirty="0"/>
                    </a:p>
                  </a:txBody>
                  <a:tcPr marL="79988" marR="79988" marT="79988" marB="79988" anchor="ctr">
                    <a:lnL w="24205" cap="flat" cmpd="sng" algn="ctr">
                      <a:solidFill>
                        <a:srgbClr val="FFFFFF"/>
                      </a:solidFill>
                      <a:prstDash val="solid"/>
                      <a:round/>
                      <a:headEnd type="none" w="med" len="med"/>
                      <a:tailEnd type="none" w="med" len="med"/>
                    </a:lnL>
                    <a:lnR w="24205" cap="flat" cmpd="sng" algn="ctr">
                      <a:solidFill>
                        <a:srgbClr val="FFFFFF"/>
                      </a:solidFill>
                      <a:prstDash val="solid"/>
                      <a:round/>
                      <a:headEnd type="none" w="med" len="med"/>
                      <a:tailEnd type="none" w="med" len="med"/>
                    </a:lnR>
                    <a:lnT w="24205" cap="flat" cmpd="sng" algn="ctr">
                      <a:solidFill>
                        <a:srgbClr val="FFFFFF"/>
                      </a:solidFill>
                      <a:prstDash val="solid"/>
                      <a:round/>
                      <a:headEnd type="none" w="med" len="med"/>
                      <a:tailEnd type="none" w="med" len="med"/>
                    </a:lnT>
                    <a:lnB w="24205"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val="10002"/>
                  </a:ext>
                </a:extLst>
              </a:tr>
            </a:tbl>
          </a:graphicData>
        </a:graphic>
      </p:graphicFrame>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2E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755784714"/>
              </p:ext>
            </p:extLst>
          </p:nvPr>
        </p:nvGraphicFramePr>
        <p:xfrm>
          <a:off x="372815" y="407336"/>
          <a:ext cx="17610385" cy="9879664"/>
        </p:xfrm>
        <a:graphic>
          <a:graphicData uri="http://schemas.openxmlformats.org/drawingml/2006/table">
            <a:tbl>
              <a:tblPr/>
              <a:tblGrid>
                <a:gridCol w="2223956">
                  <a:extLst>
                    <a:ext uri="{9D8B030D-6E8A-4147-A177-3AD203B41FA5}">
                      <a16:colId xmlns:a16="http://schemas.microsoft.com/office/drawing/2014/main" val="20000"/>
                    </a:ext>
                  </a:extLst>
                </a:gridCol>
                <a:gridCol w="15386429">
                  <a:extLst>
                    <a:ext uri="{9D8B030D-6E8A-4147-A177-3AD203B41FA5}">
                      <a16:colId xmlns:a16="http://schemas.microsoft.com/office/drawing/2014/main" val="20001"/>
                    </a:ext>
                  </a:extLst>
                </a:gridCol>
              </a:tblGrid>
              <a:tr h="3242757">
                <a:tc rowSpan="4">
                  <a:txBody>
                    <a:bodyPr/>
                    <a:lstStyle/>
                    <a:p>
                      <a:pPr algn="ctr">
                        <a:lnSpc>
                          <a:spcPts val="6863"/>
                        </a:lnSpc>
                        <a:defRPr/>
                      </a:pPr>
                      <a:r>
                        <a:rPr lang="en-US" sz="4399" spc="-11">
                          <a:solidFill>
                            <a:srgbClr val="000000"/>
                          </a:solidFill>
                          <a:latin typeface="Vollkorn Bold"/>
                          <a:ea typeface="Vollkorn Bold"/>
                          <a:cs typeface="Vollkorn Bold"/>
                          <a:sym typeface="Vollkorn Bold"/>
                        </a:rPr>
                        <a:t>Lớp 8</a:t>
                      </a:r>
                      <a:endParaRPr lang="en-US" sz="1100"/>
                    </a:p>
                  </a:txBody>
                  <a:tcPr marL="79988" marR="79988" marT="79988" marB="79988" anchor="ctr">
                    <a:lnL w="17213" cap="flat" cmpd="sng" algn="ctr">
                      <a:solidFill>
                        <a:srgbClr val="FFFFFF"/>
                      </a:solidFill>
                      <a:prstDash val="solid"/>
                      <a:round/>
                      <a:headEnd type="none" w="med" len="med"/>
                      <a:tailEnd type="none" w="med" len="med"/>
                    </a:lnL>
                    <a:lnR w="17213" cap="flat" cmpd="sng" algn="ctr">
                      <a:solidFill>
                        <a:srgbClr val="FFFFFF"/>
                      </a:solidFill>
                      <a:prstDash val="solid"/>
                      <a:round/>
                      <a:headEnd type="none" w="med" len="med"/>
                      <a:tailEnd type="none" w="med" len="med"/>
                    </a:lnR>
                    <a:lnT w="17213"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FCD70"/>
                    </a:solidFill>
                  </a:tcPr>
                </a:tc>
                <a:tc>
                  <a:txBody>
                    <a:bodyPr/>
                    <a:lstStyle/>
                    <a:p>
                      <a:pPr algn="just">
                        <a:lnSpc>
                          <a:spcPts val="6863"/>
                        </a:lnSpc>
                        <a:defRPr/>
                      </a:pPr>
                      <a:r>
                        <a:rPr lang="en-US" sz="4399" spc="-11" dirty="0" err="1">
                          <a:solidFill>
                            <a:srgbClr val="000000"/>
                          </a:solidFill>
                          <a:latin typeface="Vollkorn Bold"/>
                          <a:ea typeface="Vollkorn Bold"/>
                          <a:cs typeface="Vollkorn Bold"/>
                          <a:sym typeface="Vollkorn Bold"/>
                        </a:rPr>
                        <a:t>Giáo</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dục</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lòng</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tự</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hào</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tự</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tôn</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dân</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tộc</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và</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sức</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mạnh</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đại</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đoàn</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kết</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toàn</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dân</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tộc</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trong</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đấu</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tranh</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chống</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giặc</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ngoại</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xâm</a:t>
                      </a:r>
                      <a:r>
                        <a:rPr lang="en-US" sz="4399" spc="-11" dirty="0">
                          <a:solidFill>
                            <a:srgbClr val="000000"/>
                          </a:solidFill>
                          <a:latin typeface="Vollkorn Bold"/>
                          <a:ea typeface="Vollkorn Bold"/>
                          <a:cs typeface="Vollkorn Bold"/>
                          <a:sym typeface="Vollkorn Bold"/>
                        </a:rPr>
                        <a:t>.</a:t>
                      </a:r>
                      <a:endParaRPr lang="en-US" sz="1100" dirty="0"/>
                    </a:p>
                  </a:txBody>
                  <a:tcPr marL="79988" marR="79988" marT="79988" marB="79988" anchor="ctr">
                    <a:lnL w="17213" cap="flat" cmpd="sng" algn="ctr">
                      <a:solidFill>
                        <a:srgbClr val="FFFFFF"/>
                      </a:solidFill>
                      <a:prstDash val="solid"/>
                      <a:round/>
                      <a:headEnd type="none" w="med" len="med"/>
                      <a:tailEnd type="none" w="med" len="med"/>
                    </a:lnL>
                    <a:lnR w="17213" cap="flat" cmpd="sng" algn="ctr">
                      <a:solidFill>
                        <a:srgbClr val="FFFFFF"/>
                      </a:solidFill>
                      <a:prstDash val="solid"/>
                      <a:round/>
                      <a:headEnd type="none" w="med" len="med"/>
                      <a:tailEnd type="none" w="med" len="med"/>
                    </a:lnR>
                    <a:lnT w="17213"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9DFDF"/>
                    </a:solidFill>
                  </a:tcPr>
                </a:tc>
                <a:extLst>
                  <a:ext uri="{0D108BD9-81ED-4DB2-BD59-A6C34878D82A}">
                    <a16:rowId xmlns:a16="http://schemas.microsoft.com/office/drawing/2014/main" val="10000"/>
                  </a:ext>
                </a:extLst>
              </a:tr>
              <a:tr h="1204470">
                <a:tc vMerge="1">
                  <a:txBody>
                    <a:bodyPr/>
                    <a:lstStyle/>
                    <a:p>
                      <a:pPr algn="ctr">
                        <a:lnSpc>
                          <a:spcPts val="6863"/>
                        </a:lnSpc>
                        <a:defRPr/>
                      </a:pPr>
                      <a:r>
                        <a:rPr lang="en-US" sz="4399" spc="-11">
                          <a:solidFill>
                            <a:srgbClr val="000000"/>
                          </a:solidFill>
                          <a:latin typeface="Vollkorn Bold"/>
                          <a:ea typeface="Vollkorn Bold"/>
                          <a:cs typeface="Vollkorn Bold"/>
                          <a:sym typeface="Vollkorn Bold"/>
                        </a:rPr>
                        <a:t>Lớp 8</a:t>
                      </a:r>
                      <a:endParaRPr lang="en-US" sz="1100"/>
                    </a:p>
                  </a:txBody>
                  <a:tcPr marL="79988" marR="79988" marT="79988" marB="79988" anchor="ctr">
                    <a:lnL w="17213" cap="flat" cmpd="sng" algn="ctr">
                      <a:solidFill>
                        <a:srgbClr val="FFFFFF"/>
                      </a:solidFill>
                      <a:prstDash val="solid"/>
                      <a:round/>
                      <a:headEnd type="none" w="med" len="med"/>
                      <a:tailEnd type="none" w="med" len="med"/>
                    </a:lnL>
                    <a:lnR w="17213" cap="flat" cmpd="sng" algn="ctr">
                      <a:solidFill>
                        <a:srgbClr val="FFFFFF"/>
                      </a:solidFill>
                      <a:prstDash val="solid"/>
                      <a:round/>
                      <a:headEnd type="none" w="med" len="med"/>
                      <a:tailEnd type="none" w="med" len="med"/>
                    </a:lnR>
                    <a:lnT w="17213"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FCD70"/>
                    </a:solidFill>
                  </a:tcPr>
                </a:tc>
                <a:tc>
                  <a:txBody>
                    <a:bodyPr/>
                    <a:lstStyle/>
                    <a:p>
                      <a:pPr algn="just">
                        <a:lnSpc>
                          <a:spcPts val="6863"/>
                        </a:lnSpc>
                        <a:defRPr/>
                      </a:pPr>
                      <a:r>
                        <a:rPr lang="en-US" sz="4399" spc="-11">
                          <a:solidFill>
                            <a:srgbClr val="000000"/>
                          </a:solidFill>
                          <a:latin typeface="Vollkorn Bold"/>
                          <a:ea typeface="Vollkorn Bold"/>
                          <a:cs typeface="Vollkorn Bold"/>
                          <a:sym typeface="Vollkorn Bold"/>
                        </a:rPr>
                        <a:t>Giới thiệu một số mốc quốc giới.</a:t>
                      </a:r>
                      <a:endParaRPr lang="en-US" sz="1100"/>
                    </a:p>
                  </a:txBody>
                  <a:tcPr marL="79988" marR="79988" marT="79988" marB="79988" anchor="ctr">
                    <a:lnL w="17213" cap="flat" cmpd="sng" algn="ctr">
                      <a:solidFill>
                        <a:srgbClr val="FFFFFF"/>
                      </a:solidFill>
                      <a:prstDash val="solid"/>
                      <a:round/>
                      <a:headEnd type="none" w="med" len="med"/>
                      <a:tailEnd type="none" w="med" len="med"/>
                    </a:lnL>
                    <a:lnR w="17213" cap="flat" cmpd="sng" algn="ctr">
                      <a:solidFill>
                        <a:srgbClr val="FFFFFF"/>
                      </a:solidFill>
                      <a:prstDash val="solid"/>
                      <a:round/>
                      <a:headEnd type="none" w="med" len="med"/>
                      <a:tailEnd type="none" w="med" len="med"/>
                    </a:lnR>
                    <a:lnT w="53662" cap="flat" cmpd="sng" algn="ctr">
                      <a:solidFill>
                        <a:srgbClr val="FFFFFF"/>
                      </a:solidFill>
                      <a:prstDash val="solid"/>
                      <a:round/>
                      <a:headEnd type="none" w="med" len="med"/>
                      <a:tailEnd type="none" w="med" len="med"/>
                    </a:lnT>
                    <a:lnB w="1721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23753">
                <a:tc vMerge="1">
                  <a:txBody>
                    <a:bodyPr/>
                    <a:lstStyle/>
                    <a:p>
                      <a:pPr algn="ctr">
                        <a:lnSpc>
                          <a:spcPts val="6863"/>
                        </a:lnSpc>
                        <a:defRPr/>
                      </a:pPr>
                      <a:r>
                        <a:rPr lang="en-US" sz="4399" spc="-11">
                          <a:solidFill>
                            <a:srgbClr val="000000"/>
                          </a:solidFill>
                          <a:latin typeface="Vollkorn Bold"/>
                          <a:ea typeface="Vollkorn Bold"/>
                          <a:cs typeface="Vollkorn Bold"/>
                          <a:sym typeface="Vollkorn Bold"/>
                        </a:rPr>
                        <a:t>Lớp 8</a:t>
                      </a:r>
                      <a:endParaRPr lang="en-US" sz="1100"/>
                    </a:p>
                  </a:txBody>
                  <a:tcPr marL="79988" marR="79988" marT="79988" marB="79988" anchor="ctr">
                    <a:lnL w="17213" cap="flat" cmpd="sng" algn="ctr">
                      <a:solidFill>
                        <a:srgbClr val="FFFFFF"/>
                      </a:solidFill>
                      <a:prstDash val="solid"/>
                      <a:round/>
                      <a:headEnd type="none" w="med" len="med"/>
                      <a:tailEnd type="none" w="med" len="med"/>
                    </a:lnL>
                    <a:lnR w="17213" cap="flat" cmpd="sng" algn="ctr">
                      <a:solidFill>
                        <a:srgbClr val="FFFFFF"/>
                      </a:solidFill>
                      <a:prstDash val="solid"/>
                      <a:round/>
                      <a:headEnd type="none" w="med" len="med"/>
                      <a:tailEnd type="none" w="med" len="med"/>
                    </a:lnR>
                    <a:lnT w="17213"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FCD70"/>
                    </a:solidFill>
                  </a:tcPr>
                </a:tc>
                <a:tc>
                  <a:txBody>
                    <a:bodyPr/>
                    <a:lstStyle/>
                    <a:p>
                      <a:pPr algn="just">
                        <a:lnSpc>
                          <a:spcPts val="6863"/>
                        </a:lnSpc>
                        <a:defRPr/>
                      </a:pPr>
                      <a:r>
                        <a:rPr lang="en-US" sz="4399" spc="-11" dirty="0" err="1">
                          <a:solidFill>
                            <a:srgbClr val="000000"/>
                          </a:solidFill>
                          <a:latin typeface="Vollkorn Bold"/>
                          <a:ea typeface="Vollkorn Bold"/>
                          <a:cs typeface="Vollkorn Bold"/>
                          <a:sym typeface="Vollkorn Bold"/>
                        </a:rPr>
                        <a:t>Tác</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hại</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của</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tệ</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nạn</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xã</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hội</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tác</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động</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đến</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mọi</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mặt</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của</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đời</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sống</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xã</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hội</a:t>
                      </a:r>
                      <a:r>
                        <a:rPr lang="en-US" sz="4399" spc="-11" dirty="0">
                          <a:solidFill>
                            <a:srgbClr val="000000"/>
                          </a:solidFill>
                          <a:latin typeface="Vollkorn Bold"/>
                          <a:ea typeface="Vollkorn Bold"/>
                          <a:cs typeface="Vollkorn Bold"/>
                          <a:sym typeface="Vollkorn Bold"/>
                        </a:rPr>
                        <a:t>.</a:t>
                      </a:r>
                      <a:endParaRPr lang="en-US" sz="1100" dirty="0"/>
                    </a:p>
                  </a:txBody>
                  <a:tcPr marL="79988" marR="79988" marT="79988" marB="79988" anchor="ctr">
                    <a:lnL w="17213" cap="flat" cmpd="sng" algn="ctr">
                      <a:solidFill>
                        <a:srgbClr val="FFFFFF"/>
                      </a:solidFill>
                      <a:prstDash val="solid"/>
                      <a:round/>
                      <a:headEnd type="none" w="med" len="med"/>
                      <a:tailEnd type="none" w="med" len="med"/>
                    </a:lnL>
                    <a:lnR w="17213" cap="flat" cmpd="sng" algn="ctr">
                      <a:solidFill>
                        <a:srgbClr val="FFFFFF"/>
                      </a:solidFill>
                      <a:prstDash val="solid"/>
                      <a:round/>
                      <a:headEnd type="none" w="med" len="med"/>
                      <a:tailEnd type="none" w="med" len="med"/>
                    </a:lnR>
                    <a:lnT w="17213" cap="flat" cmpd="sng" algn="ctr">
                      <a:solidFill>
                        <a:srgbClr val="FFFFFF"/>
                      </a:solidFill>
                      <a:prstDash val="solid"/>
                      <a:round/>
                      <a:headEnd type="none" w="med" len="med"/>
                      <a:tailEnd type="none" w="med" len="med"/>
                    </a:lnT>
                    <a:lnB w="17213"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val="10002"/>
                  </a:ext>
                </a:extLst>
              </a:tr>
              <a:tr h="3308684">
                <a:tc vMerge="1">
                  <a:txBody>
                    <a:bodyPr/>
                    <a:lstStyle/>
                    <a:p>
                      <a:pPr algn="ctr">
                        <a:lnSpc>
                          <a:spcPts val="6863"/>
                        </a:lnSpc>
                        <a:defRPr/>
                      </a:pPr>
                      <a:r>
                        <a:rPr lang="en-US" sz="4399" spc="-11">
                          <a:solidFill>
                            <a:srgbClr val="000000"/>
                          </a:solidFill>
                          <a:latin typeface="Vollkorn Bold"/>
                          <a:ea typeface="Vollkorn Bold"/>
                          <a:cs typeface="Vollkorn Bold"/>
                          <a:sym typeface="Vollkorn Bold"/>
                        </a:rPr>
                        <a:t>Lớp 8</a:t>
                      </a:r>
                      <a:endParaRPr lang="en-US" sz="1100"/>
                    </a:p>
                  </a:txBody>
                  <a:tcPr marL="79988" marR="79988" marT="79988" marB="79988" anchor="ctr">
                    <a:lnL w="17213" cap="flat" cmpd="sng" algn="ctr">
                      <a:solidFill>
                        <a:srgbClr val="FFFFFF"/>
                      </a:solidFill>
                      <a:prstDash val="solid"/>
                      <a:round/>
                      <a:headEnd type="none" w="med" len="med"/>
                      <a:tailEnd type="none" w="med" len="med"/>
                    </a:lnL>
                    <a:lnR w="17213" cap="flat" cmpd="sng" algn="ctr">
                      <a:solidFill>
                        <a:srgbClr val="FFFFFF"/>
                      </a:solidFill>
                      <a:prstDash val="solid"/>
                      <a:round/>
                      <a:headEnd type="none" w="med" len="med"/>
                      <a:tailEnd type="none" w="med" len="med"/>
                    </a:lnR>
                    <a:lnT w="17213" cap="flat" cmpd="sng" algn="ctr">
                      <a:solidFill>
                        <a:srgbClr val="FFFFFF"/>
                      </a:solidFill>
                      <a:prstDash val="solid"/>
                      <a:round/>
                      <a:headEnd type="none" w="med" len="med"/>
                      <a:tailEnd type="none" w="med" len="med"/>
                    </a:lnT>
                    <a:lnB w="53662" cap="flat" cmpd="sng" algn="ctr">
                      <a:solidFill>
                        <a:srgbClr val="FFFFFF"/>
                      </a:solidFill>
                      <a:prstDash val="solid"/>
                      <a:round/>
                      <a:headEnd type="none" w="med" len="med"/>
                      <a:tailEnd type="none" w="med" len="med"/>
                    </a:lnB>
                    <a:solidFill>
                      <a:srgbClr val="AFCD70"/>
                    </a:solidFill>
                  </a:tcPr>
                </a:tc>
                <a:tc>
                  <a:txBody>
                    <a:bodyPr/>
                    <a:lstStyle/>
                    <a:p>
                      <a:pPr algn="just">
                        <a:lnSpc>
                          <a:spcPts val="6863"/>
                        </a:lnSpc>
                        <a:defRPr/>
                      </a:pPr>
                      <a:r>
                        <a:rPr lang="en-US" sz="4399" spc="-11" dirty="0" err="1">
                          <a:solidFill>
                            <a:srgbClr val="000000"/>
                          </a:solidFill>
                          <a:latin typeface="Vollkorn Bold"/>
                          <a:ea typeface="Vollkorn Bold"/>
                          <a:cs typeface="Vollkorn Bold"/>
                          <a:sym typeface="Vollkorn Bold"/>
                        </a:rPr>
                        <a:t>Trách</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nhiệm</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của</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học</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sinh</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tham</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gia</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phòng</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chống</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bạo</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lực</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học</a:t>
                      </a:r>
                      <a:r>
                        <a:rPr lang="en-US" sz="4399" spc="-11" dirty="0">
                          <a:solidFill>
                            <a:srgbClr val="000000"/>
                          </a:solidFill>
                          <a:latin typeface="Vollkorn Bold"/>
                          <a:ea typeface="Vollkorn Bold"/>
                          <a:cs typeface="Vollkorn Bold"/>
                          <a:sym typeface="Vollkorn Bold"/>
                        </a:rPr>
                        <a:t> </a:t>
                      </a:r>
                      <a:r>
                        <a:rPr lang="en-US" sz="4399" spc="-11" dirty="0" err="1">
                          <a:solidFill>
                            <a:srgbClr val="000000"/>
                          </a:solidFill>
                          <a:latin typeface="Vollkorn Bold"/>
                          <a:ea typeface="Vollkorn Bold"/>
                          <a:cs typeface="Vollkorn Bold"/>
                          <a:sym typeface="Vollkorn Bold"/>
                        </a:rPr>
                        <a:t>đường</a:t>
                      </a:r>
                      <a:r>
                        <a:rPr lang="en-US" sz="4399" spc="-11" dirty="0">
                          <a:solidFill>
                            <a:srgbClr val="000000"/>
                          </a:solidFill>
                          <a:latin typeface="Vollkorn Bold"/>
                          <a:ea typeface="Vollkorn Bold"/>
                          <a:cs typeface="Vollkorn Bold"/>
                          <a:sym typeface="Vollkorn Bold"/>
                        </a:rPr>
                        <a:t>.</a:t>
                      </a:r>
                      <a:endParaRPr lang="en-US" sz="1100" dirty="0"/>
                    </a:p>
                  </a:txBody>
                  <a:tcPr marL="79988" marR="79988" marT="79988" marB="79988" anchor="ctr">
                    <a:lnL w="17213" cap="flat" cmpd="sng" algn="ctr">
                      <a:solidFill>
                        <a:srgbClr val="FFFFFF"/>
                      </a:solidFill>
                      <a:prstDash val="solid"/>
                      <a:round/>
                      <a:headEnd type="none" w="med" len="med"/>
                      <a:tailEnd type="none" w="med" len="med"/>
                    </a:lnL>
                    <a:lnR w="17213" cap="flat" cmpd="sng" algn="ctr">
                      <a:solidFill>
                        <a:srgbClr val="FFFFFF"/>
                      </a:solidFill>
                      <a:prstDash val="solid"/>
                      <a:round/>
                      <a:headEnd type="none" w="med" len="med"/>
                      <a:tailEnd type="none" w="med" len="med"/>
                    </a:lnR>
                    <a:lnT w="17213" cap="flat" cmpd="sng" algn="ctr">
                      <a:solidFill>
                        <a:srgbClr val="FFFFFF"/>
                      </a:solidFill>
                      <a:prstDash val="solid"/>
                      <a:round/>
                      <a:headEnd type="none" w="med" len="med"/>
                      <a:tailEnd type="none" w="med" len="med"/>
                    </a:lnT>
                    <a:lnB w="1721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2E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382226831"/>
              </p:ext>
            </p:extLst>
          </p:nvPr>
        </p:nvGraphicFramePr>
        <p:xfrm>
          <a:off x="152400" y="-114300"/>
          <a:ext cx="17983200" cy="12727854"/>
        </p:xfrm>
        <a:graphic>
          <a:graphicData uri="http://schemas.openxmlformats.org/drawingml/2006/table">
            <a:tbl>
              <a:tblPr/>
              <a:tblGrid>
                <a:gridCol w="2962333">
                  <a:extLst>
                    <a:ext uri="{9D8B030D-6E8A-4147-A177-3AD203B41FA5}">
                      <a16:colId xmlns:a16="http://schemas.microsoft.com/office/drawing/2014/main" val="20000"/>
                    </a:ext>
                  </a:extLst>
                </a:gridCol>
                <a:gridCol w="15020867">
                  <a:extLst>
                    <a:ext uri="{9D8B030D-6E8A-4147-A177-3AD203B41FA5}">
                      <a16:colId xmlns:a16="http://schemas.microsoft.com/office/drawing/2014/main" val="20001"/>
                    </a:ext>
                  </a:extLst>
                </a:gridCol>
              </a:tblGrid>
              <a:tr h="2725268">
                <a:tc rowSpan="4">
                  <a:txBody>
                    <a:bodyPr/>
                    <a:lstStyle/>
                    <a:p>
                      <a:pPr algn="ctr">
                        <a:lnSpc>
                          <a:spcPts val="5615"/>
                        </a:lnSpc>
                        <a:defRPr/>
                      </a:pPr>
                      <a:r>
                        <a:rPr lang="en-US" sz="3599" spc="-9" dirty="0" err="1">
                          <a:solidFill>
                            <a:srgbClr val="000000"/>
                          </a:solidFill>
                          <a:latin typeface="Vollkorn Bold"/>
                          <a:ea typeface="Vollkorn Bold"/>
                          <a:cs typeface="Vollkorn Bold"/>
                          <a:sym typeface="Vollkorn Bold"/>
                        </a:rPr>
                        <a:t>Lớp</a:t>
                      </a:r>
                      <a:r>
                        <a:rPr lang="en-US" sz="3599" spc="-9" dirty="0">
                          <a:solidFill>
                            <a:srgbClr val="000000"/>
                          </a:solidFill>
                          <a:latin typeface="Vollkorn Bold"/>
                          <a:ea typeface="Vollkorn Bold"/>
                          <a:cs typeface="Vollkorn Bold"/>
                          <a:sym typeface="Vollkorn Bold"/>
                        </a:rPr>
                        <a:t> 9</a:t>
                      </a:r>
                      <a:endParaRPr lang="en-US" sz="1100" dirty="0"/>
                    </a:p>
                  </a:txBody>
                  <a:tcPr marL="79988" marR="79988" marT="79988" marB="79988" anchor="ctr">
                    <a:lnL w="24205" cap="flat" cmpd="sng" algn="ctr">
                      <a:solidFill>
                        <a:srgbClr val="FFFFFF"/>
                      </a:solidFill>
                      <a:prstDash val="solid"/>
                      <a:round/>
                      <a:headEnd type="none" w="med" len="med"/>
                      <a:tailEnd type="none" w="med" len="med"/>
                    </a:lnL>
                    <a:lnR w="24205" cap="flat" cmpd="sng" algn="ctr">
                      <a:solidFill>
                        <a:srgbClr val="FFFFFF"/>
                      </a:solidFill>
                      <a:prstDash val="solid"/>
                      <a:round/>
                      <a:headEnd type="none" w="med" len="med"/>
                      <a:tailEnd type="none" w="med" len="med"/>
                    </a:lnR>
                    <a:lnT w="24205" cap="flat" cmpd="sng" algn="ctr">
                      <a:solidFill>
                        <a:srgbClr val="FFFFFF"/>
                      </a:solidFill>
                      <a:prstDash val="solid"/>
                      <a:round/>
                      <a:headEnd type="none" w="med" len="med"/>
                      <a:tailEnd type="none" w="med" len="med"/>
                    </a:lnT>
                    <a:lnB w="75463" cap="flat" cmpd="sng" algn="ctr">
                      <a:solidFill>
                        <a:srgbClr val="FFFFFF"/>
                      </a:solidFill>
                      <a:prstDash val="solid"/>
                      <a:round/>
                      <a:headEnd type="none" w="med" len="med"/>
                      <a:tailEnd type="none" w="med" len="med"/>
                    </a:lnB>
                    <a:solidFill>
                      <a:srgbClr val="AFCD70"/>
                    </a:solidFill>
                  </a:tcPr>
                </a:tc>
                <a:tc>
                  <a:txBody>
                    <a:bodyPr/>
                    <a:lstStyle/>
                    <a:p>
                      <a:pPr algn="just">
                        <a:lnSpc>
                          <a:spcPts val="5615"/>
                        </a:lnSpc>
                        <a:defRPr/>
                      </a:pPr>
                      <a:r>
                        <a:rPr lang="en-US" sz="3599" spc="-9" dirty="0" err="1">
                          <a:solidFill>
                            <a:srgbClr val="000000"/>
                          </a:solidFill>
                          <a:latin typeface="Vollkorn Bold"/>
                          <a:ea typeface="Vollkorn Bold"/>
                          <a:cs typeface="Vollkorn Bold"/>
                          <a:sym typeface="Vollkorn Bold"/>
                        </a:rPr>
                        <a:t>Hậu</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quả</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của</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các</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cuộc</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chiến</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tranh</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xâm</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lược</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đối</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với</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dân</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tộc</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Việt</a:t>
                      </a:r>
                      <a:r>
                        <a:rPr lang="en-US" sz="3599" spc="-9" dirty="0">
                          <a:solidFill>
                            <a:srgbClr val="000000"/>
                          </a:solidFill>
                          <a:latin typeface="Vollkorn Bold"/>
                          <a:ea typeface="Vollkorn Bold"/>
                          <a:cs typeface="Vollkorn Bold"/>
                          <a:sym typeface="Vollkorn Bold"/>
                        </a:rPr>
                        <a:t> Nam. </a:t>
                      </a:r>
                      <a:endParaRPr lang="en-US" sz="1100" dirty="0"/>
                    </a:p>
                  </a:txBody>
                  <a:tcPr marL="79988" marR="79988" marT="79988" marB="79988" anchor="ctr">
                    <a:lnL w="24205" cap="flat" cmpd="sng" algn="ctr">
                      <a:solidFill>
                        <a:srgbClr val="FFFFFF"/>
                      </a:solidFill>
                      <a:prstDash val="solid"/>
                      <a:round/>
                      <a:headEnd type="none" w="med" len="med"/>
                      <a:tailEnd type="none" w="med" len="med"/>
                    </a:lnL>
                    <a:lnR w="24205" cap="flat" cmpd="sng" algn="ctr">
                      <a:solidFill>
                        <a:srgbClr val="FFFFFF"/>
                      </a:solidFill>
                      <a:prstDash val="solid"/>
                      <a:round/>
                      <a:headEnd type="none" w="med" len="med"/>
                      <a:tailEnd type="none" w="med" len="med"/>
                    </a:lnR>
                    <a:lnT w="24205" cap="flat" cmpd="sng" algn="ctr">
                      <a:solidFill>
                        <a:srgbClr val="FFFFFF"/>
                      </a:solidFill>
                      <a:prstDash val="solid"/>
                      <a:round/>
                      <a:headEnd type="none" w="med" len="med"/>
                      <a:tailEnd type="none" w="med" len="med"/>
                    </a:lnT>
                    <a:lnB w="75463" cap="flat" cmpd="sng" algn="ctr">
                      <a:solidFill>
                        <a:srgbClr val="FFFFFF"/>
                      </a:solidFill>
                      <a:prstDash val="solid"/>
                      <a:round/>
                      <a:headEnd type="none" w="med" len="med"/>
                      <a:tailEnd type="none" w="med" len="med"/>
                    </a:lnB>
                    <a:solidFill>
                      <a:srgbClr val="A9DFDF"/>
                    </a:solidFill>
                  </a:tcPr>
                </a:tc>
                <a:extLst>
                  <a:ext uri="{0D108BD9-81ED-4DB2-BD59-A6C34878D82A}">
                    <a16:rowId xmlns:a16="http://schemas.microsoft.com/office/drawing/2014/main" val="10000"/>
                  </a:ext>
                </a:extLst>
              </a:tr>
              <a:tr h="2683039">
                <a:tc vMerge="1">
                  <a:txBody>
                    <a:bodyPr/>
                    <a:lstStyle/>
                    <a:p>
                      <a:pPr algn="ctr">
                        <a:lnSpc>
                          <a:spcPts val="5615"/>
                        </a:lnSpc>
                        <a:defRPr/>
                      </a:pPr>
                      <a:r>
                        <a:rPr lang="en-US" sz="3599" spc="-9">
                          <a:solidFill>
                            <a:srgbClr val="000000"/>
                          </a:solidFill>
                          <a:latin typeface="Vollkorn Bold"/>
                          <a:ea typeface="Vollkorn Bold"/>
                          <a:cs typeface="Vollkorn Bold"/>
                          <a:sym typeface="Vollkorn Bold"/>
                        </a:rPr>
                        <a:t>Lớp 9</a:t>
                      </a:r>
                      <a:endParaRPr lang="en-US" sz="1100"/>
                    </a:p>
                  </a:txBody>
                  <a:tcPr marL="79988" marR="79988" marT="79988" marB="79988" anchor="ctr">
                    <a:lnL w="24205" cap="flat" cmpd="sng" algn="ctr">
                      <a:solidFill>
                        <a:srgbClr val="FFFFFF"/>
                      </a:solidFill>
                      <a:prstDash val="solid"/>
                      <a:round/>
                      <a:headEnd type="none" w="med" len="med"/>
                      <a:tailEnd type="none" w="med" len="med"/>
                    </a:lnL>
                    <a:lnR w="24205" cap="flat" cmpd="sng" algn="ctr">
                      <a:solidFill>
                        <a:srgbClr val="FFFFFF"/>
                      </a:solidFill>
                      <a:prstDash val="solid"/>
                      <a:round/>
                      <a:headEnd type="none" w="med" len="med"/>
                      <a:tailEnd type="none" w="med" len="med"/>
                    </a:lnR>
                    <a:lnT w="24205" cap="flat" cmpd="sng" algn="ctr">
                      <a:solidFill>
                        <a:srgbClr val="FFFFFF"/>
                      </a:solidFill>
                      <a:prstDash val="solid"/>
                      <a:round/>
                      <a:headEnd type="none" w="med" len="med"/>
                      <a:tailEnd type="none" w="med" len="med"/>
                    </a:lnT>
                    <a:lnB w="75463" cap="flat" cmpd="sng" algn="ctr">
                      <a:solidFill>
                        <a:srgbClr val="FFFFFF"/>
                      </a:solidFill>
                      <a:prstDash val="solid"/>
                      <a:round/>
                      <a:headEnd type="none" w="med" len="med"/>
                      <a:tailEnd type="none" w="med" len="med"/>
                    </a:lnB>
                    <a:solidFill>
                      <a:srgbClr val="AFCD70"/>
                    </a:solidFill>
                  </a:tcPr>
                </a:tc>
                <a:tc>
                  <a:txBody>
                    <a:bodyPr/>
                    <a:lstStyle/>
                    <a:p>
                      <a:pPr algn="just">
                        <a:lnSpc>
                          <a:spcPts val="5615"/>
                        </a:lnSpc>
                        <a:defRPr/>
                      </a:pPr>
                      <a:r>
                        <a:rPr lang="en-US" sz="3599" spc="-9" dirty="0" err="1">
                          <a:solidFill>
                            <a:srgbClr val="000000"/>
                          </a:solidFill>
                          <a:latin typeface="Vollkorn Bold"/>
                          <a:ea typeface="Vollkorn Bold"/>
                          <a:cs typeface="Vollkorn Bold"/>
                          <a:sym typeface="Vollkorn Bold"/>
                        </a:rPr>
                        <a:t>Một</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số</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hình</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ảnh</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về</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phát</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triển</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kinh</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tế</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xã</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hội</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và</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bảo</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đảm</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phòngquốc</a:t>
                      </a:r>
                      <a:r>
                        <a:rPr lang="en-US" sz="3599" spc="-9" dirty="0">
                          <a:solidFill>
                            <a:srgbClr val="000000"/>
                          </a:solidFill>
                          <a:latin typeface="Vollkorn Bold"/>
                          <a:ea typeface="Vollkorn Bold"/>
                          <a:cs typeface="Vollkorn Bold"/>
                          <a:sym typeface="Vollkorn Bold"/>
                        </a:rPr>
                        <a:t>, an </a:t>
                      </a:r>
                      <a:r>
                        <a:rPr lang="en-US" sz="3599" spc="-9" dirty="0" err="1">
                          <a:solidFill>
                            <a:srgbClr val="000000"/>
                          </a:solidFill>
                          <a:latin typeface="Vollkorn Bold"/>
                          <a:ea typeface="Vollkorn Bold"/>
                          <a:cs typeface="Vollkorn Bold"/>
                          <a:sym typeface="Vollkorn Bold"/>
                        </a:rPr>
                        <a:t>ninh</a:t>
                      </a:r>
                      <a:r>
                        <a:rPr lang="en-US" sz="3599" spc="-9" dirty="0">
                          <a:solidFill>
                            <a:srgbClr val="000000"/>
                          </a:solidFill>
                          <a:latin typeface="Vollkorn Bold"/>
                          <a:ea typeface="Vollkorn Bold"/>
                          <a:cs typeface="Vollkorn Bold"/>
                          <a:sym typeface="Vollkorn Bold"/>
                        </a:rPr>
                        <a:t>.</a:t>
                      </a:r>
                      <a:endParaRPr lang="en-US" sz="1100" dirty="0"/>
                    </a:p>
                  </a:txBody>
                  <a:tcPr marL="79988" marR="79988" marT="79988" marB="79988" anchor="ctr">
                    <a:lnL w="24205" cap="flat" cmpd="sng" algn="ctr">
                      <a:solidFill>
                        <a:srgbClr val="FFFFFF"/>
                      </a:solidFill>
                      <a:prstDash val="solid"/>
                      <a:round/>
                      <a:headEnd type="none" w="med" len="med"/>
                      <a:tailEnd type="none" w="med" len="med"/>
                    </a:lnL>
                    <a:lnR w="24205" cap="flat" cmpd="sng" algn="ctr">
                      <a:solidFill>
                        <a:srgbClr val="FFFFFF"/>
                      </a:solidFill>
                      <a:prstDash val="solid"/>
                      <a:round/>
                      <a:headEnd type="none" w="med" len="med"/>
                      <a:tailEnd type="none" w="med" len="med"/>
                    </a:lnR>
                    <a:lnT w="75463" cap="flat" cmpd="sng" algn="ctr">
                      <a:solidFill>
                        <a:srgbClr val="FFFFFF"/>
                      </a:solidFill>
                      <a:prstDash val="solid"/>
                      <a:round/>
                      <a:headEnd type="none" w="med" len="med"/>
                      <a:tailEnd type="none" w="med" len="med"/>
                    </a:lnT>
                    <a:lnB w="2420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030738">
                <a:tc vMerge="1">
                  <a:txBody>
                    <a:bodyPr/>
                    <a:lstStyle/>
                    <a:p>
                      <a:pPr algn="ctr">
                        <a:lnSpc>
                          <a:spcPts val="5615"/>
                        </a:lnSpc>
                        <a:defRPr/>
                      </a:pPr>
                      <a:r>
                        <a:rPr lang="en-US" sz="3599" spc="-9">
                          <a:solidFill>
                            <a:srgbClr val="000000"/>
                          </a:solidFill>
                          <a:latin typeface="Vollkorn Bold"/>
                          <a:ea typeface="Vollkorn Bold"/>
                          <a:cs typeface="Vollkorn Bold"/>
                          <a:sym typeface="Vollkorn Bold"/>
                        </a:rPr>
                        <a:t>Lớp 9</a:t>
                      </a:r>
                      <a:endParaRPr lang="en-US" sz="1100"/>
                    </a:p>
                  </a:txBody>
                  <a:tcPr marL="79988" marR="79988" marT="79988" marB="79988" anchor="ctr">
                    <a:lnL w="24205" cap="flat" cmpd="sng" algn="ctr">
                      <a:solidFill>
                        <a:srgbClr val="FFFFFF"/>
                      </a:solidFill>
                      <a:prstDash val="solid"/>
                      <a:round/>
                      <a:headEnd type="none" w="med" len="med"/>
                      <a:tailEnd type="none" w="med" len="med"/>
                    </a:lnL>
                    <a:lnR w="24205" cap="flat" cmpd="sng" algn="ctr">
                      <a:solidFill>
                        <a:srgbClr val="FFFFFF"/>
                      </a:solidFill>
                      <a:prstDash val="solid"/>
                      <a:round/>
                      <a:headEnd type="none" w="med" len="med"/>
                      <a:tailEnd type="none" w="med" len="med"/>
                    </a:lnR>
                    <a:lnT w="24205" cap="flat" cmpd="sng" algn="ctr">
                      <a:solidFill>
                        <a:srgbClr val="FFFFFF"/>
                      </a:solidFill>
                      <a:prstDash val="solid"/>
                      <a:round/>
                      <a:headEnd type="none" w="med" len="med"/>
                      <a:tailEnd type="none" w="med" len="med"/>
                    </a:lnT>
                    <a:lnB w="75463" cap="flat" cmpd="sng" algn="ctr">
                      <a:solidFill>
                        <a:srgbClr val="FFFFFF"/>
                      </a:solidFill>
                      <a:prstDash val="solid"/>
                      <a:round/>
                      <a:headEnd type="none" w="med" len="med"/>
                      <a:tailEnd type="none" w="med" len="med"/>
                    </a:lnB>
                    <a:solidFill>
                      <a:srgbClr val="AFCD70"/>
                    </a:solidFill>
                  </a:tcPr>
                </a:tc>
                <a:tc>
                  <a:txBody>
                    <a:bodyPr/>
                    <a:lstStyle/>
                    <a:p>
                      <a:pPr algn="just">
                        <a:lnSpc>
                          <a:spcPts val="5615"/>
                        </a:lnSpc>
                        <a:defRPr/>
                      </a:pPr>
                      <a:r>
                        <a:rPr lang="en-US" sz="3599" spc="-9" dirty="0" err="1">
                          <a:solidFill>
                            <a:srgbClr val="000000"/>
                          </a:solidFill>
                          <a:latin typeface="Vollkorn Bold"/>
                          <a:ea typeface="Vollkorn Bold"/>
                          <a:cs typeface="Vollkorn Bold"/>
                          <a:sym typeface="Vollkorn Bold"/>
                        </a:rPr>
                        <a:t>Giới</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thiệu</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một</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số</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bài</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hát</a:t>
                      </a:r>
                      <a:r>
                        <a:rPr lang="en-US" sz="3599" spc="-9" dirty="0">
                          <a:solidFill>
                            <a:srgbClr val="000000"/>
                          </a:solidFill>
                          <a:latin typeface="Vollkorn Bold"/>
                          <a:ea typeface="Vollkorn Bold"/>
                          <a:cs typeface="Vollkorn Bold"/>
                          <a:sym typeface="Vollkorn Bold"/>
                        </a:rPr>
                        <a:t> ca </a:t>
                      </a:r>
                      <a:r>
                        <a:rPr lang="en-US" sz="3599" spc="-9" dirty="0" err="1">
                          <a:solidFill>
                            <a:srgbClr val="000000"/>
                          </a:solidFill>
                          <a:latin typeface="Vollkorn Bold"/>
                          <a:ea typeface="Vollkorn Bold"/>
                          <a:cs typeface="Vollkorn Bold"/>
                          <a:sym typeface="Vollkorn Bold"/>
                        </a:rPr>
                        <a:t>ngợi</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truyền</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thống</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vẻ</a:t>
                      </a:r>
                      <a:r>
                        <a:rPr lang="en-US" sz="3599" spc="-9" dirty="0">
                          <a:solidFill>
                            <a:srgbClr val="000000"/>
                          </a:solidFill>
                          <a:latin typeface="Vollkorn Bold"/>
                          <a:ea typeface="Vollkorn Bold"/>
                          <a:cs typeface="Vollkorn Bold"/>
                          <a:sym typeface="Vollkorn Bold"/>
                        </a:rPr>
                        <a:t> vang </a:t>
                      </a:r>
                      <a:r>
                        <a:rPr lang="en-US" sz="3599" spc="-9" dirty="0" err="1">
                          <a:solidFill>
                            <a:srgbClr val="000000"/>
                          </a:solidFill>
                          <a:latin typeface="Vollkorn Bold"/>
                          <a:ea typeface="Vollkorn Bold"/>
                          <a:cs typeface="Vollkorn Bold"/>
                          <a:sym typeface="Vollkorn Bold"/>
                        </a:rPr>
                        <a:t>của</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Quân</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đội</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Nhân</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dân</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Việt</a:t>
                      </a:r>
                      <a:r>
                        <a:rPr lang="en-US" sz="3599" spc="-9" dirty="0">
                          <a:solidFill>
                            <a:srgbClr val="000000"/>
                          </a:solidFill>
                          <a:latin typeface="Vollkorn Bold"/>
                          <a:ea typeface="Vollkorn Bold"/>
                          <a:cs typeface="Vollkorn Bold"/>
                          <a:sym typeface="Vollkorn Bold"/>
                        </a:rPr>
                        <a:t> Nam </a:t>
                      </a:r>
                      <a:r>
                        <a:rPr lang="en-US" sz="3599" spc="-9" dirty="0" err="1">
                          <a:solidFill>
                            <a:srgbClr val="000000"/>
                          </a:solidFill>
                          <a:latin typeface="Vollkorn Bold"/>
                          <a:ea typeface="Vollkorn Bold"/>
                          <a:cs typeface="Vollkorn Bold"/>
                          <a:sym typeface="Vollkorn Bold"/>
                        </a:rPr>
                        <a:t>và</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Công</a:t>
                      </a:r>
                      <a:r>
                        <a:rPr lang="en-US" sz="3599" spc="-9" dirty="0">
                          <a:solidFill>
                            <a:srgbClr val="000000"/>
                          </a:solidFill>
                          <a:latin typeface="Vollkorn Bold"/>
                          <a:ea typeface="Vollkorn Bold"/>
                          <a:cs typeface="Vollkorn Bold"/>
                          <a:sym typeface="Vollkorn Bold"/>
                        </a:rPr>
                        <a:t> an </a:t>
                      </a:r>
                      <a:r>
                        <a:rPr lang="en-US" sz="3599" spc="-9" dirty="0" err="1">
                          <a:solidFill>
                            <a:srgbClr val="000000"/>
                          </a:solidFill>
                          <a:latin typeface="Vollkorn Bold"/>
                          <a:ea typeface="Vollkorn Bold"/>
                          <a:cs typeface="Vollkorn Bold"/>
                          <a:sym typeface="Vollkorn Bold"/>
                        </a:rPr>
                        <a:t>Nhân</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dân</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Việt</a:t>
                      </a:r>
                      <a:r>
                        <a:rPr lang="en-US" sz="3599" spc="-9" dirty="0">
                          <a:solidFill>
                            <a:srgbClr val="000000"/>
                          </a:solidFill>
                          <a:latin typeface="Vollkorn Bold"/>
                          <a:ea typeface="Vollkorn Bold"/>
                          <a:cs typeface="Vollkorn Bold"/>
                          <a:sym typeface="Vollkorn Bold"/>
                        </a:rPr>
                        <a:t> Nam.</a:t>
                      </a:r>
                      <a:endParaRPr lang="en-US" sz="1100" dirty="0"/>
                    </a:p>
                  </a:txBody>
                  <a:tcPr marL="79988" marR="79988" marT="79988" marB="79988" anchor="ctr">
                    <a:lnL w="24205" cap="flat" cmpd="sng" algn="ctr">
                      <a:solidFill>
                        <a:srgbClr val="FFFFFF"/>
                      </a:solidFill>
                      <a:prstDash val="solid"/>
                      <a:round/>
                      <a:headEnd type="none" w="med" len="med"/>
                      <a:tailEnd type="none" w="med" len="med"/>
                    </a:lnL>
                    <a:lnR w="24205" cap="flat" cmpd="sng" algn="ctr">
                      <a:solidFill>
                        <a:srgbClr val="FFFFFF"/>
                      </a:solidFill>
                      <a:prstDash val="solid"/>
                      <a:round/>
                      <a:headEnd type="none" w="med" len="med"/>
                      <a:tailEnd type="none" w="med" len="med"/>
                    </a:lnR>
                    <a:lnT w="24205" cap="flat" cmpd="sng" algn="ctr">
                      <a:solidFill>
                        <a:srgbClr val="FFFFFF"/>
                      </a:solidFill>
                      <a:prstDash val="solid"/>
                      <a:round/>
                      <a:headEnd type="none" w="med" len="med"/>
                      <a:tailEnd type="none" w="med" len="med"/>
                    </a:lnT>
                    <a:lnB w="24205"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val="10002"/>
                  </a:ext>
                </a:extLst>
              </a:tr>
              <a:tr h="3288809">
                <a:tc vMerge="1">
                  <a:txBody>
                    <a:bodyPr/>
                    <a:lstStyle/>
                    <a:p>
                      <a:pPr algn="ctr">
                        <a:lnSpc>
                          <a:spcPts val="5615"/>
                        </a:lnSpc>
                        <a:defRPr/>
                      </a:pPr>
                      <a:r>
                        <a:rPr lang="en-US" sz="3599" spc="-9">
                          <a:solidFill>
                            <a:srgbClr val="000000"/>
                          </a:solidFill>
                          <a:latin typeface="Vollkorn Bold"/>
                          <a:ea typeface="Vollkorn Bold"/>
                          <a:cs typeface="Vollkorn Bold"/>
                          <a:sym typeface="Vollkorn Bold"/>
                        </a:rPr>
                        <a:t>Lớp 9</a:t>
                      </a:r>
                      <a:endParaRPr lang="en-US" sz="1100"/>
                    </a:p>
                  </a:txBody>
                  <a:tcPr marL="79988" marR="79988" marT="79988" marB="79988" anchor="ctr">
                    <a:lnL w="24205" cap="flat" cmpd="sng" algn="ctr">
                      <a:solidFill>
                        <a:srgbClr val="FFFFFF"/>
                      </a:solidFill>
                      <a:prstDash val="solid"/>
                      <a:round/>
                      <a:headEnd type="none" w="med" len="med"/>
                      <a:tailEnd type="none" w="med" len="med"/>
                    </a:lnL>
                    <a:lnR w="24205" cap="flat" cmpd="sng" algn="ctr">
                      <a:solidFill>
                        <a:srgbClr val="FFFFFF"/>
                      </a:solidFill>
                      <a:prstDash val="solid"/>
                      <a:round/>
                      <a:headEnd type="none" w="med" len="med"/>
                      <a:tailEnd type="none" w="med" len="med"/>
                    </a:lnR>
                    <a:lnT w="24205" cap="flat" cmpd="sng" algn="ctr">
                      <a:solidFill>
                        <a:srgbClr val="FFFFFF"/>
                      </a:solidFill>
                      <a:prstDash val="solid"/>
                      <a:round/>
                      <a:headEnd type="none" w="med" len="med"/>
                      <a:tailEnd type="none" w="med" len="med"/>
                    </a:lnT>
                    <a:lnB w="75463" cap="flat" cmpd="sng" algn="ctr">
                      <a:solidFill>
                        <a:srgbClr val="FFFFFF"/>
                      </a:solidFill>
                      <a:prstDash val="solid"/>
                      <a:round/>
                      <a:headEnd type="none" w="med" len="med"/>
                      <a:tailEnd type="none" w="med" len="med"/>
                    </a:lnB>
                    <a:solidFill>
                      <a:srgbClr val="AFCD70"/>
                    </a:solidFill>
                  </a:tcPr>
                </a:tc>
                <a:tc>
                  <a:txBody>
                    <a:bodyPr/>
                    <a:lstStyle/>
                    <a:p>
                      <a:pPr algn="just">
                        <a:lnSpc>
                          <a:spcPts val="5615"/>
                        </a:lnSpc>
                        <a:defRPr/>
                      </a:pPr>
                      <a:r>
                        <a:rPr lang="en-US" sz="3599" spc="-9" dirty="0" err="1">
                          <a:solidFill>
                            <a:srgbClr val="000000"/>
                          </a:solidFill>
                          <a:latin typeface="Vollkorn Bold"/>
                          <a:ea typeface="Vollkorn Bold"/>
                          <a:cs typeface="Vollkorn Bold"/>
                          <a:sym typeface="Vollkorn Bold"/>
                        </a:rPr>
                        <a:t>Trách</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nhiệm</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của</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học</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sinh</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tham</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gia</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xây</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dựng</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và</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bảo</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vệ</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Tổ</a:t>
                      </a:r>
                      <a:r>
                        <a:rPr lang="en-US" sz="3599" spc="-9" dirty="0">
                          <a:solidFill>
                            <a:srgbClr val="000000"/>
                          </a:solidFill>
                          <a:latin typeface="Vollkorn Bold"/>
                          <a:ea typeface="Vollkorn Bold"/>
                          <a:cs typeface="Vollkorn Bold"/>
                          <a:sym typeface="Vollkorn Bold"/>
                        </a:rPr>
                        <a:t> </a:t>
                      </a:r>
                      <a:r>
                        <a:rPr lang="en-US" sz="3599" spc="-9" dirty="0" err="1">
                          <a:solidFill>
                            <a:srgbClr val="000000"/>
                          </a:solidFill>
                          <a:latin typeface="Vollkorn Bold"/>
                          <a:ea typeface="Vollkorn Bold"/>
                          <a:cs typeface="Vollkorn Bold"/>
                          <a:sym typeface="Vollkorn Bold"/>
                        </a:rPr>
                        <a:t>quốc</a:t>
                      </a:r>
                      <a:r>
                        <a:rPr lang="en-US" sz="3599" spc="-9" dirty="0">
                          <a:solidFill>
                            <a:srgbClr val="000000"/>
                          </a:solidFill>
                          <a:latin typeface="Vollkorn Bold"/>
                          <a:ea typeface="Vollkorn Bold"/>
                          <a:cs typeface="Vollkorn Bold"/>
                          <a:sym typeface="Vollkorn Bold"/>
                        </a:rPr>
                        <a:t>.</a:t>
                      </a:r>
                      <a:endParaRPr lang="en-US" sz="1100" dirty="0"/>
                    </a:p>
                  </a:txBody>
                  <a:tcPr marL="79988" marR="79988" marT="79988" marB="79988" anchor="ctr">
                    <a:lnL w="24205" cap="flat" cmpd="sng" algn="ctr">
                      <a:solidFill>
                        <a:srgbClr val="FFFFFF"/>
                      </a:solidFill>
                      <a:prstDash val="solid"/>
                      <a:round/>
                      <a:headEnd type="none" w="med" len="med"/>
                      <a:tailEnd type="none" w="med" len="med"/>
                    </a:lnL>
                    <a:lnR w="24205" cap="flat" cmpd="sng" algn="ctr">
                      <a:solidFill>
                        <a:srgbClr val="FFFFFF"/>
                      </a:solidFill>
                      <a:prstDash val="solid"/>
                      <a:round/>
                      <a:headEnd type="none" w="med" len="med"/>
                      <a:tailEnd type="none" w="med" len="med"/>
                    </a:lnR>
                    <a:lnT w="24205" cap="flat" cmpd="sng" algn="ctr">
                      <a:solidFill>
                        <a:srgbClr val="FFFFFF"/>
                      </a:solidFill>
                      <a:prstDash val="solid"/>
                      <a:round/>
                      <a:headEnd type="none" w="med" len="med"/>
                      <a:tailEnd type="none" w="med" len="med"/>
                    </a:lnT>
                    <a:lnB w="2420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4942" t="-984" r="-20267" b="-1276"/>
            </a:stretch>
          </a:blipFill>
        </p:spPr>
      </p:sp>
      <p:sp>
        <p:nvSpPr>
          <p:cNvPr id="3" name="Freeform 3"/>
          <p:cNvSpPr/>
          <p:nvPr/>
        </p:nvSpPr>
        <p:spPr>
          <a:xfrm flipH="1">
            <a:off x="-638530" y="5703549"/>
            <a:ext cx="3334461" cy="4583451"/>
          </a:xfrm>
          <a:custGeom>
            <a:avLst/>
            <a:gdLst/>
            <a:ahLst/>
            <a:cxnLst/>
            <a:rect l="l" t="t" r="r" b="b"/>
            <a:pathLst>
              <a:path w="3334461" h="4583451">
                <a:moveTo>
                  <a:pt x="3334460" y="0"/>
                </a:moveTo>
                <a:lnTo>
                  <a:pt x="0" y="0"/>
                </a:lnTo>
                <a:lnTo>
                  <a:pt x="0" y="4583451"/>
                </a:lnTo>
                <a:lnTo>
                  <a:pt x="3334460" y="4583451"/>
                </a:lnTo>
                <a:lnTo>
                  <a:pt x="3334460" y="0"/>
                </a:lnTo>
                <a:close/>
              </a:path>
            </a:pathLst>
          </a:custGeom>
          <a:blipFill>
            <a:blip r:embed="rId3"/>
            <a:stretch>
              <a:fillRect/>
            </a:stretch>
          </a:blipFill>
        </p:spPr>
      </p:sp>
      <p:sp>
        <p:nvSpPr>
          <p:cNvPr id="4" name="Freeform 4"/>
          <p:cNvSpPr/>
          <p:nvPr/>
        </p:nvSpPr>
        <p:spPr>
          <a:xfrm>
            <a:off x="1844502" y="1878477"/>
            <a:ext cx="15414798" cy="7938621"/>
          </a:xfrm>
          <a:custGeom>
            <a:avLst/>
            <a:gdLst/>
            <a:ahLst/>
            <a:cxnLst/>
            <a:rect l="l" t="t" r="r" b="b"/>
            <a:pathLst>
              <a:path w="15414798" h="7938621">
                <a:moveTo>
                  <a:pt x="0" y="0"/>
                </a:moveTo>
                <a:lnTo>
                  <a:pt x="15414798" y="0"/>
                </a:lnTo>
                <a:lnTo>
                  <a:pt x="15414798" y="7938621"/>
                </a:lnTo>
                <a:lnTo>
                  <a:pt x="0" y="7938621"/>
                </a:lnTo>
                <a:lnTo>
                  <a:pt x="0" y="0"/>
                </a:lnTo>
                <a:close/>
              </a:path>
            </a:pathLst>
          </a:custGeom>
          <a:blipFill>
            <a:blip r:embed="rId4"/>
            <a:stretch>
              <a:fillRect/>
            </a:stretch>
          </a:blipFill>
        </p:spPr>
      </p:sp>
      <p:sp>
        <p:nvSpPr>
          <p:cNvPr id="5" name="Freeform 5"/>
          <p:cNvSpPr/>
          <p:nvPr/>
        </p:nvSpPr>
        <p:spPr>
          <a:xfrm>
            <a:off x="4641668" y="770600"/>
            <a:ext cx="8582149" cy="2215755"/>
          </a:xfrm>
          <a:custGeom>
            <a:avLst/>
            <a:gdLst/>
            <a:ahLst/>
            <a:cxnLst/>
            <a:rect l="l" t="t" r="r" b="b"/>
            <a:pathLst>
              <a:path w="8582149" h="2215755">
                <a:moveTo>
                  <a:pt x="0" y="0"/>
                </a:moveTo>
                <a:lnTo>
                  <a:pt x="8582149" y="0"/>
                </a:lnTo>
                <a:lnTo>
                  <a:pt x="8582149" y="2215755"/>
                </a:lnTo>
                <a:lnTo>
                  <a:pt x="0" y="22157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23069">
            <a:off x="16037435" y="306071"/>
            <a:ext cx="1640571" cy="3264819"/>
          </a:xfrm>
          <a:custGeom>
            <a:avLst/>
            <a:gdLst/>
            <a:ahLst/>
            <a:cxnLst/>
            <a:rect l="l" t="t" r="r" b="b"/>
            <a:pathLst>
              <a:path w="1640571" h="3264819">
                <a:moveTo>
                  <a:pt x="0" y="0"/>
                </a:moveTo>
                <a:lnTo>
                  <a:pt x="1640571" y="0"/>
                </a:lnTo>
                <a:lnTo>
                  <a:pt x="1640571" y="3264819"/>
                </a:lnTo>
                <a:lnTo>
                  <a:pt x="0" y="32648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rot="391600">
            <a:off x="14692972" y="8825350"/>
            <a:ext cx="4329497" cy="865899"/>
          </a:xfrm>
          <a:custGeom>
            <a:avLst/>
            <a:gdLst/>
            <a:ahLst/>
            <a:cxnLst/>
            <a:rect l="l" t="t" r="r" b="b"/>
            <a:pathLst>
              <a:path w="4329497" h="865899">
                <a:moveTo>
                  <a:pt x="0" y="0"/>
                </a:moveTo>
                <a:lnTo>
                  <a:pt x="4329497" y="0"/>
                </a:lnTo>
                <a:lnTo>
                  <a:pt x="4329497" y="865900"/>
                </a:lnTo>
                <a:lnTo>
                  <a:pt x="0" y="8659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TextBox 8"/>
          <p:cNvSpPr txBox="1"/>
          <p:nvPr/>
        </p:nvSpPr>
        <p:spPr>
          <a:xfrm>
            <a:off x="5386184" y="1324716"/>
            <a:ext cx="7234587" cy="1229772"/>
          </a:xfrm>
          <a:prstGeom prst="rect">
            <a:avLst/>
          </a:prstGeom>
        </p:spPr>
        <p:txBody>
          <a:bodyPr lIns="0" tIns="0" rIns="0" bIns="0" rtlCol="0" anchor="t">
            <a:spAutoFit/>
          </a:bodyPr>
          <a:lstStyle/>
          <a:p>
            <a:pPr marL="0" lvl="0" indent="0" algn="ctr">
              <a:lnSpc>
                <a:spcPts val="4741"/>
              </a:lnSpc>
              <a:spcBef>
                <a:spcPct val="0"/>
              </a:spcBef>
            </a:pPr>
            <a:r>
              <a:rPr lang="en-US" sz="4741">
                <a:solidFill>
                  <a:srgbClr val="FFFFFF"/>
                </a:solidFill>
                <a:latin typeface="Saira ExtraCondensed Bold"/>
                <a:ea typeface="Saira ExtraCondensed Bold"/>
                <a:cs typeface="Saira ExtraCondensed Bold"/>
                <a:sym typeface="Saira ExtraCondensed Bold"/>
              </a:rPr>
              <a:t>II. </a:t>
            </a:r>
            <a:r>
              <a:rPr lang="en-US" sz="4741" u="none" strike="noStrike">
                <a:solidFill>
                  <a:srgbClr val="FFFFFF"/>
                </a:solidFill>
                <a:latin typeface="Saira ExtraCondensed Bold"/>
                <a:ea typeface="Saira ExtraCondensed Bold"/>
                <a:cs typeface="Saira ExtraCondensed Bold"/>
                <a:sym typeface="Saira ExtraCondensed Bold"/>
              </a:rPr>
              <a:t>THỜI LƯỢNG LỒNG GHÉP NỘI DUNG GIÁO DỤC AN&amp;QP</a:t>
            </a:r>
          </a:p>
        </p:txBody>
      </p:sp>
      <p:sp>
        <p:nvSpPr>
          <p:cNvPr id="9" name="TextBox 9"/>
          <p:cNvSpPr txBox="1"/>
          <p:nvPr/>
        </p:nvSpPr>
        <p:spPr>
          <a:xfrm>
            <a:off x="3005424" y="2853128"/>
            <a:ext cx="12359873" cy="5913120"/>
          </a:xfrm>
          <a:prstGeom prst="rect">
            <a:avLst/>
          </a:prstGeom>
        </p:spPr>
        <p:txBody>
          <a:bodyPr lIns="0" tIns="0" rIns="0" bIns="0" rtlCol="0" anchor="t">
            <a:spAutoFit/>
          </a:bodyPr>
          <a:lstStyle/>
          <a:p>
            <a:pPr algn="l">
              <a:lnSpc>
                <a:spcPts val="5879"/>
              </a:lnSpc>
              <a:spcBef>
                <a:spcPct val="0"/>
              </a:spcBef>
            </a:pPr>
            <a:endParaRPr/>
          </a:p>
          <a:p>
            <a:pPr algn="l">
              <a:lnSpc>
                <a:spcPts val="5879"/>
              </a:lnSpc>
              <a:spcBef>
                <a:spcPct val="0"/>
              </a:spcBef>
            </a:pPr>
            <a:r>
              <a:rPr lang="en-US" sz="4199">
                <a:solidFill>
                  <a:srgbClr val="000000"/>
                </a:solidFill>
                <a:latin typeface="Cabin"/>
                <a:ea typeface="Cabin"/>
                <a:cs typeface="Cabin"/>
                <a:sym typeface="Cabin"/>
              </a:rPr>
              <a:t>- Thời lượng lồng ghép nội dung giáo dục quốc phòng và an ninh trong môn Ngữ văn phải phù hợp với chương trình giáo dục phổ thông, kế hoạch giáo dục của nhà trường; </a:t>
            </a:r>
            <a:r>
              <a:rPr lang="en-US" sz="4199">
                <a:solidFill>
                  <a:srgbClr val="CC412C"/>
                </a:solidFill>
                <a:latin typeface="Cabin"/>
                <a:ea typeface="Cabin"/>
                <a:cs typeface="Cabin"/>
                <a:sym typeface="Cabin"/>
              </a:rPr>
              <a:t>phải phù hợp đặc thù môn học</a:t>
            </a:r>
            <a:r>
              <a:rPr lang="en-US" sz="4199">
                <a:solidFill>
                  <a:srgbClr val="000000"/>
                </a:solidFill>
                <a:latin typeface="Cabin"/>
                <a:ea typeface="Cabin"/>
                <a:cs typeface="Cabin"/>
                <a:sym typeface="Cabin"/>
              </a:rPr>
              <a:t>; bảo đảm đủ nội dung giáo dục quốc phòng và an ninh cần truyền đạt, </a:t>
            </a:r>
            <a:r>
              <a:rPr lang="en-US" sz="4199">
                <a:solidFill>
                  <a:srgbClr val="CC412C"/>
                </a:solidFill>
                <a:latin typeface="Cabin"/>
                <a:ea typeface="Cabin"/>
                <a:cs typeface="Cabin"/>
                <a:sym typeface="Cabin"/>
              </a:rPr>
              <a:t>không làm tăng thời lượng học</a:t>
            </a:r>
            <a:r>
              <a:rPr lang="en-US" sz="4199">
                <a:solidFill>
                  <a:srgbClr val="000000"/>
                </a:solidFill>
                <a:latin typeface="Cabin"/>
                <a:ea typeface="Cabin"/>
                <a:cs typeface="Cabin"/>
                <a:sym typeface="Cabin"/>
              </a:rPr>
              <a:t> của các môn học.</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2E0"/>
        </a:solidFill>
        <a:effectLst/>
      </p:bgPr>
    </p:bg>
    <p:spTree>
      <p:nvGrpSpPr>
        <p:cNvPr id="1" name=""/>
        <p:cNvGrpSpPr/>
        <p:nvPr/>
      </p:nvGrpSpPr>
      <p:grpSpPr>
        <a:xfrm>
          <a:off x="0" y="0"/>
          <a:ext cx="0" cy="0"/>
          <a:chOff x="0" y="0"/>
          <a:chExt cx="0" cy="0"/>
        </a:xfrm>
      </p:grpSpPr>
      <p:sp>
        <p:nvSpPr>
          <p:cNvPr id="2" name="TextBox 2"/>
          <p:cNvSpPr txBox="1"/>
          <p:nvPr/>
        </p:nvSpPr>
        <p:spPr>
          <a:xfrm>
            <a:off x="799450" y="923925"/>
            <a:ext cx="16689100" cy="8689366"/>
          </a:xfrm>
          <a:prstGeom prst="rect">
            <a:avLst/>
          </a:prstGeom>
        </p:spPr>
        <p:txBody>
          <a:bodyPr lIns="0" tIns="0" rIns="0" bIns="0" rtlCol="0" anchor="t">
            <a:spAutoFit/>
          </a:bodyPr>
          <a:lstStyle/>
          <a:p>
            <a:pPr algn="l">
              <a:lnSpc>
                <a:spcPts val="6806"/>
              </a:lnSpc>
              <a:spcBef>
                <a:spcPct val="0"/>
              </a:spcBef>
            </a:pPr>
            <a:r>
              <a:rPr lang="en-US" sz="4861" dirty="0">
                <a:solidFill>
                  <a:srgbClr val="FF0000"/>
                </a:solidFill>
                <a:latin typeface="Rokkitt Bold"/>
                <a:ea typeface="Rokkitt Bold"/>
                <a:cs typeface="Rokkitt Bold"/>
                <a:sym typeface="Rokkitt Bold"/>
              </a:rPr>
              <a:t>III. </a:t>
            </a:r>
            <a:r>
              <a:rPr lang="en-US" sz="4861" dirty="0" err="1">
                <a:solidFill>
                  <a:srgbClr val="FF0000"/>
                </a:solidFill>
                <a:latin typeface="Rokkitt Bold"/>
                <a:ea typeface="Rokkitt Bold"/>
                <a:cs typeface="Rokkitt Bold"/>
                <a:sym typeface="Rokkitt Bold"/>
              </a:rPr>
              <a:t>Phương</a:t>
            </a:r>
            <a:r>
              <a:rPr lang="en-US" sz="4861" dirty="0">
                <a:solidFill>
                  <a:srgbClr val="FF0000"/>
                </a:solidFill>
                <a:latin typeface="Rokkitt Bold"/>
                <a:ea typeface="Rokkitt Bold"/>
                <a:cs typeface="Rokkitt Bold"/>
                <a:sym typeface="Rokkitt Bold"/>
              </a:rPr>
              <a:t> </a:t>
            </a:r>
            <a:r>
              <a:rPr lang="en-US" sz="4861" dirty="0" err="1">
                <a:solidFill>
                  <a:srgbClr val="FF0000"/>
                </a:solidFill>
                <a:latin typeface="Rokkitt Bold"/>
                <a:ea typeface="Rokkitt Bold"/>
                <a:cs typeface="Rokkitt Bold"/>
                <a:sym typeface="Rokkitt Bold"/>
              </a:rPr>
              <a:t>pháp</a:t>
            </a:r>
            <a:r>
              <a:rPr lang="en-US" sz="4861" dirty="0">
                <a:solidFill>
                  <a:srgbClr val="FF0000"/>
                </a:solidFill>
                <a:latin typeface="Rokkitt Bold"/>
                <a:ea typeface="Rokkitt Bold"/>
                <a:cs typeface="Rokkitt Bold"/>
                <a:sym typeface="Rokkitt Bold"/>
              </a:rPr>
              <a:t>, </a:t>
            </a:r>
            <a:r>
              <a:rPr lang="en-US" sz="4861" dirty="0" err="1">
                <a:solidFill>
                  <a:srgbClr val="FF0000"/>
                </a:solidFill>
                <a:latin typeface="Rokkitt Bold"/>
                <a:ea typeface="Rokkitt Bold"/>
                <a:cs typeface="Rokkitt Bold"/>
                <a:sym typeface="Rokkitt Bold"/>
              </a:rPr>
              <a:t>hình</a:t>
            </a:r>
            <a:r>
              <a:rPr lang="en-US" sz="4861" dirty="0">
                <a:solidFill>
                  <a:srgbClr val="FF0000"/>
                </a:solidFill>
                <a:latin typeface="Rokkitt Bold"/>
                <a:ea typeface="Rokkitt Bold"/>
                <a:cs typeface="Rokkitt Bold"/>
                <a:sym typeface="Rokkitt Bold"/>
              </a:rPr>
              <a:t> </a:t>
            </a:r>
            <a:r>
              <a:rPr lang="en-US" sz="4861" dirty="0" err="1">
                <a:solidFill>
                  <a:srgbClr val="FF0000"/>
                </a:solidFill>
                <a:latin typeface="Rokkitt Bold"/>
                <a:ea typeface="Rokkitt Bold"/>
                <a:cs typeface="Rokkitt Bold"/>
                <a:sym typeface="Rokkitt Bold"/>
              </a:rPr>
              <a:t>thức</a:t>
            </a:r>
            <a:r>
              <a:rPr lang="en-US" sz="4861" dirty="0">
                <a:solidFill>
                  <a:srgbClr val="FF0000"/>
                </a:solidFill>
                <a:latin typeface="Rokkitt Bold"/>
                <a:ea typeface="Rokkitt Bold"/>
                <a:cs typeface="Rokkitt Bold"/>
                <a:sym typeface="Rokkitt Bold"/>
              </a:rPr>
              <a:t> </a:t>
            </a:r>
            <a:r>
              <a:rPr lang="en-US" sz="4861" dirty="0" err="1">
                <a:solidFill>
                  <a:srgbClr val="FF0000"/>
                </a:solidFill>
                <a:latin typeface="Rokkitt Bold"/>
                <a:ea typeface="Rokkitt Bold"/>
                <a:cs typeface="Rokkitt Bold"/>
                <a:sym typeface="Rokkitt Bold"/>
              </a:rPr>
              <a:t>lồng</a:t>
            </a:r>
            <a:r>
              <a:rPr lang="en-US" sz="4861" dirty="0">
                <a:solidFill>
                  <a:srgbClr val="FF0000"/>
                </a:solidFill>
                <a:latin typeface="Rokkitt Bold"/>
                <a:ea typeface="Rokkitt Bold"/>
                <a:cs typeface="Rokkitt Bold"/>
                <a:sym typeface="Rokkitt Bold"/>
              </a:rPr>
              <a:t> </a:t>
            </a:r>
            <a:r>
              <a:rPr lang="en-US" sz="4861" dirty="0" err="1">
                <a:solidFill>
                  <a:srgbClr val="FF0000"/>
                </a:solidFill>
                <a:latin typeface="Rokkitt Bold"/>
                <a:ea typeface="Rokkitt Bold"/>
                <a:cs typeface="Rokkitt Bold"/>
                <a:sym typeface="Rokkitt Bold"/>
              </a:rPr>
              <a:t>ghép</a:t>
            </a:r>
            <a:r>
              <a:rPr lang="en-US" sz="4861" dirty="0">
                <a:solidFill>
                  <a:srgbClr val="FF0000"/>
                </a:solidFill>
                <a:latin typeface="Rokkitt Bold"/>
                <a:ea typeface="Rokkitt Bold"/>
                <a:cs typeface="Rokkitt Bold"/>
                <a:sym typeface="Rokkitt Bold"/>
              </a:rPr>
              <a:t> </a:t>
            </a:r>
            <a:r>
              <a:rPr lang="en-US" sz="4861" dirty="0" err="1">
                <a:solidFill>
                  <a:srgbClr val="FF0000"/>
                </a:solidFill>
                <a:latin typeface="Rokkitt Bold"/>
                <a:ea typeface="Rokkitt Bold"/>
                <a:cs typeface="Rokkitt Bold"/>
                <a:sym typeface="Rokkitt Bold"/>
              </a:rPr>
              <a:t>nội</a:t>
            </a:r>
            <a:r>
              <a:rPr lang="en-US" sz="4861" dirty="0">
                <a:solidFill>
                  <a:srgbClr val="FF0000"/>
                </a:solidFill>
                <a:latin typeface="Rokkitt Bold"/>
                <a:ea typeface="Rokkitt Bold"/>
                <a:cs typeface="Rokkitt Bold"/>
                <a:sym typeface="Rokkitt Bold"/>
              </a:rPr>
              <a:t> dung </a:t>
            </a:r>
            <a:r>
              <a:rPr lang="en-US" sz="4861" dirty="0" err="1">
                <a:solidFill>
                  <a:srgbClr val="FF0000"/>
                </a:solidFill>
                <a:latin typeface="Rokkitt Bold"/>
                <a:ea typeface="Rokkitt Bold"/>
                <a:cs typeface="Rokkitt Bold"/>
                <a:sym typeface="Rokkitt Bold"/>
              </a:rPr>
              <a:t>giáo</a:t>
            </a:r>
            <a:r>
              <a:rPr lang="en-US" sz="4861" dirty="0">
                <a:solidFill>
                  <a:srgbClr val="FF0000"/>
                </a:solidFill>
                <a:latin typeface="Rokkitt Bold"/>
                <a:ea typeface="Rokkitt Bold"/>
                <a:cs typeface="Rokkitt Bold"/>
                <a:sym typeface="Rokkitt Bold"/>
              </a:rPr>
              <a:t> </a:t>
            </a:r>
            <a:r>
              <a:rPr lang="en-US" sz="4861" dirty="0" err="1">
                <a:solidFill>
                  <a:srgbClr val="FF0000"/>
                </a:solidFill>
                <a:latin typeface="Rokkitt Bold"/>
                <a:ea typeface="Rokkitt Bold"/>
                <a:cs typeface="Rokkitt Bold"/>
                <a:sym typeface="Rokkitt Bold"/>
              </a:rPr>
              <a:t>dục</a:t>
            </a:r>
            <a:r>
              <a:rPr lang="en-US" sz="4861" dirty="0">
                <a:solidFill>
                  <a:srgbClr val="FF0000"/>
                </a:solidFill>
                <a:latin typeface="Rokkitt Bold"/>
                <a:ea typeface="Rokkitt Bold"/>
                <a:cs typeface="Rokkitt Bold"/>
                <a:sym typeface="Rokkitt Bold"/>
              </a:rPr>
              <a:t> QP&amp;AN</a:t>
            </a:r>
          </a:p>
          <a:p>
            <a:pPr algn="l">
              <a:lnSpc>
                <a:spcPts val="6806"/>
              </a:lnSpc>
              <a:spcBef>
                <a:spcPct val="0"/>
              </a:spcBef>
            </a:pPr>
            <a:r>
              <a:rPr lang="en-US" sz="4861" dirty="0">
                <a:solidFill>
                  <a:srgbClr val="000000"/>
                </a:solidFill>
                <a:latin typeface="Rokkitt Bold"/>
                <a:ea typeface="Rokkitt Bold"/>
                <a:cs typeface="Rokkitt Bold"/>
                <a:sym typeface="Rokkitt Bold"/>
              </a:rPr>
              <a:t>1. </a:t>
            </a:r>
            <a:r>
              <a:rPr lang="en-US" sz="4861" dirty="0" err="1">
                <a:solidFill>
                  <a:srgbClr val="000000"/>
                </a:solidFill>
                <a:latin typeface="Rokkitt Bold"/>
                <a:ea typeface="Rokkitt Bold"/>
                <a:cs typeface="Rokkitt Bold"/>
                <a:sym typeface="Rokkitt Bold"/>
              </a:rPr>
              <a:t>Trên</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cơ</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sở</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mục</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tiêu</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và</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nội</a:t>
            </a:r>
            <a:r>
              <a:rPr lang="en-US" sz="4861" dirty="0">
                <a:solidFill>
                  <a:srgbClr val="000000"/>
                </a:solidFill>
                <a:latin typeface="Rokkitt Bold"/>
                <a:ea typeface="Rokkitt Bold"/>
                <a:cs typeface="Rokkitt Bold"/>
                <a:sym typeface="Rokkitt Bold"/>
              </a:rPr>
              <a:t> dung </a:t>
            </a:r>
            <a:r>
              <a:rPr lang="en-US" sz="4861" dirty="0" err="1">
                <a:solidFill>
                  <a:srgbClr val="000000"/>
                </a:solidFill>
                <a:latin typeface="Rokkitt Bold"/>
                <a:ea typeface="Rokkitt Bold"/>
                <a:cs typeface="Rokkitt Bold"/>
                <a:sym typeface="Rokkitt Bold"/>
              </a:rPr>
              <a:t>bài</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học</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môn</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Ngữ</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văn</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kinh</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nghiệm</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điều</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kiện</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thực</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tế</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giáo</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viên</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lồng</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ghép</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nội</a:t>
            </a:r>
            <a:r>
              <a:rPr lang="en-US" sz="4861" dirty="0">
                <a:solidFill>
                  <a:srgbClr val="000000"/>
                </a:solidFill>
                <a:latin typeface="Rokkitt Bold"/>
                <a:ea typeface="Rokkitt Bold"/>
                <a:cs typeface="Rokkitt Bold"/>
                <a:sym typeface="Rokkitt Bold"/>
              </a:rPr>
              <a:t> dung </a:t>
            </a:r>
            <a:r>
              <a:rPr lang="en-US" sz="4861" dirty="0" err="1">
                <a:solidFill>
                  <a:srgbClr val="000000"/>
                </a:solidFill>
                <a:latin typeface="Rokkitt Bold"/>
                <a:ea typeface="Rokkitt Bold"/>
                <a:cs typeface="Rokkitt Bold"/>
                <a:sym typeface="Rokkitt Bold"/>
              </a:rPr>
              <a:t>giáo</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dục</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quốc</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phòng</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và</a:t>
            </a:r>
            <a:r>
              <a:rPr lang="en-US" sz="4861" dirty="0">
                <a:solidFill>
                  <a:srgbClr val="000000"/>
                </a:solidFill>
                <a:latin typeface="Rokkitt Bold"/>
                <a:ea typeface="Rokkitt Bold"/>
                <a:cs typeface="Rokkitt Bold"/>
                <a:sym typeface="Rokkitt Bold"/>
              </a:rPr>
              <a:t> an </a:t>
            </a:r>
            <a:r>
              <a:rPr lang="en-US" sz="4861" dirty="0" err="1">
                <a:solidFill>
                  <a:srgbClr val="000000"/>
                </a:solidFill>
                <a:latin typeface="Rokkitt Bold"/>
                <a:ea typeface="Rokkitt Bold"/>
                <a:cs typeface="Rokkitt Bold"/>
                <a:sym typeface="Rokkitt Bold"/>
              </a:rPr>
              <a:t>ninh</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truyền</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cảm</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ngắn</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gọn</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dễ</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nhớ</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dễ</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hiểu</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phát</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huy</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tính</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sáng</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tạo</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phù</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hợp</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với</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đặc</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điểm</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tâm</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lí</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sinh</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lí</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lứa</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tuổi</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và</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nhận</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thức</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của</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học</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sinh</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kết</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hợp</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hình</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ảnh</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minh</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họa</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các</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hiện</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vật</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phù</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hợp</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với</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mục</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tiêu</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nội</a:t>
            </a:r>
            <a:r>
              <a:rPr lang="en-US" sz="4861" dirty="0">
                <a:solidFill>
                  <a:srgbClr val="000000"/>
                </a:solidFill>
                <a:latin typeface="Rokkitt Bold"/>
                <a:ea typeface="Rokkitt Bold"/>
                <a:cs typeface="Rokkitt Bold"/>
                <a:sym typeface="Rokkitt Bold"/>
              </a:rPr>
              <a:t> dung </a:t>
            </a:r>
            <a:r>
              <a:rPr lang="en-US" sz="4861" dirty="0" err="1">
                <a:solidFill>
                  <a:srgbClr val="000000"/>
                </a:solidFill>
                <a:latin typeface="Rokkitt Bold"/>
                <a:ea typeface="Rokkitt Bold"/>
                <a:cs typeface="Rokkitt Bold"/>
                <a:sym typeface="Rokkitt Bold"/>
              </a:rPr>
              <a:t>bài</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học</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tăng</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cường</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ứng</a:t>
            </a:r>
            <a:r>
              <a:rPr lang="en-US" sz="4861" dirty="0">
                <a:solidFill>
                  <a:srgbClr val="000000"/>
                </a:solidFill>
                <a:latin typeface="Rokkitt Bold"/>
                <a:ea typeface="Rokkitt Bold"/>
                <a:cs typeface="Rokkitt Bold"/>
                <a:sym typeface="Rokkitt Bold"/>
              </a:rPr>
              <a:t> dụng </a:t>
            </a:r>
            <a:r>
              <a:rPr lang="en-US" sz="4861" dirty="0" err="1">
                <a:solidFill>
                  <a:srgbClr val="000000"/>
                </a:solidFill>
                <a:latin typeface="Rokkitt Bold"/>
                <a:ea typeface="Rokkitt Bold"/>
                <a:cs typeface="Rokkitt Bold"/>
                <a:sym typeface="Rokkitt Bold"/>
              </a:rPr>
              <a:t>công</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nghệ</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thông</a:t>
            </a:r>
            <a:r>
              <a:rPr lang="en-US" sz="4861" dirty="0">
                <a:solidFill>
                  <a:srgbClr val="000000"/>
                </a:solidFill>
                <a:latin typeface="Rokkitt Bold"/>
                <a:ea typeface="Rokkitt Bold"/>
                <a:cs typeface="Rokkitt Bold"/>
                <a:sym typeface="Rokkitt Bold"/>
              </a:rPr>
              <a:t> tin </a:t>
            </a:r>
            <a:r>
              <a:rPr lang="en-US" sz="4861" dirty="0" err="1">
                <a:solidFill>
                  <a:srgbClr val="000000"/>
                </a:solidFill>
                <a:latin typeface="Rokkitt Bold"/>
                <a:ea typeface="Rokkitt Bold"/>
                <a:cs typeface="Rokkitt Bold"/>
                <a:sym typeface="Rokkitt Bold"/>
              </a:rPr>
              <a:t>trong</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dạy</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học</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lồng</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ghép</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và</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thực</a:t>
            </a:r>
            <a:r>
              <a:rPr lang="en-US" sz="4861" dirty="0">
                <a:solidFill>
                  <a:srgbClr val="000000"/>
                </a:solidFill>
                <a:latin typeface="Rokkitt Bold"/>
                <a:ea typeface="Rokkitt Bold"/>
                <a:cs typeface="Rokkitt Bold"/>
                <a:sym typeface="Rokkitt Bold"/>
              </a:rPr>
              <a:t> </a:t>
            </a:r>
            <a:r>
              <a:rPr lang="en-US" sz="4861" dirty="0" err="1">
                <a:solidFill>
                  <a:srgbClr val="000000"/>
                </a:solidFill>
                <a:latin typeface="Rokkitt Bold"/>
                <a:ea typeface="Rokkitt Bold"/>
                <a:cs typeface="Rokkitt Bold"/>
                <a:sym typeface="Rokkitt Bold"/>
              </a:rPr>
              <a:t>hành</a:t>
            </a:r>
            <a:r>
              <a:rPr lang="en-US" sz="4861" dirty="0">
                <a:solidFill>
                  <a:srgbClr val="000000"/>
                </a:solidFill>
                <a:latin typeface="Rokkitt Bold"/>
                <a:ea typeface="Rokkitt Bold"/>
                <a:cs typeface="Rokkitt Bold"/>
                <a:sym typeface="Rokkitt Bold"/>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3087</Words>
  <Application>Microsoft Macintosh PowerPoint</Application>
  <PresentationFormat>Custom</PresentationFormat>
  <Paragraphs>243</Paragraphs>
  <Slides>35</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35</vt:i4>
      </vt:variant>
    </vt:vector>
  </HeadingPairs>
  <TitlesOfParts>
    <vt:vector size="51" baseType="lpstr">
      <vt:lpstr>Arimo Bold</vt:lpstr>
      <vt:lpstr>Cabin</vt:lpstr>
      <vt:lpstr>Vollkorn</vt:lpstr>
      <vt:lpstr>Arial</vt:lpstr>
      <vt:lpstr>Asap</vt:lpstr>
      <vt:lpstr>Rokkitt</vt:lpstr>
      <vt:lpstr>Muli Semi-Bold</vt:lpstr>
      <vt:lpstr>Times New Roman Bold</vt:lpstr>
      <vt:lpstr>Vollkorn Bold</vt:lpstr>
      <vt:lpstr>Cabin Bold</vt:lpstr>
      <vt:lpstr>Asap Bold</vt:lpstr>
      <vt:lpstr>Muli Bold</vt:lpstr>
      <vt:lpstr>Calibri</vt:lpstr>
      <vt:lpstr>Rokkitt Bold</vt:lpstr>
      <vt:lpstr>Saira ExtraCondensed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Màu Xanh Kem Màu Trắng Nét Nguệch ngoạc Giới thiệu Công ty Bản thuyết trình Kinh doanh</dc:title>
  <cp:lastModifiedBy>Văn Toàn Cù</cp:lastModifiedBy>
  <cp:revision>5</cp:revision>
  <dcterms:created xsi:type="dcterms:W3CDTF">2006-08-16T00:00:00Z</dcterms:created>
  <dcterms:modified xsi:type="dcterms:W3CDTF">2024-08-27T09:30:23Z</dcterms:modified>
  <dc:identifier>DAGN6UEhqSE</dc:identifier>
</cp:coreProperties>
</file>