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40"/>
  </p:notesMasterIdLst>
  <p:sldIdLst>
    <p:sldId id="296" r:id="rId2"/>
    <p:sldId id="261" r:id="rId3"/>
    <p:sldId id="299" r:id="rId4"/>
    <p:sldId id="326" r:id="rId5"/>
    <p:sldId id="295" r:id="rId6"/>
    <p:sldId id="292" r:id="rId7"/>
    <p:sldId id="260" r:id="rId8"/>
    <p:sldId id="331" r:id="rId9"/>
    <p:sldId id="332" r:id="rId10"/>
    <p:sldId id="333" r:id="rId11"/>
    <p:sldId id="334" r:id="rId12"/>
    <p:sldId id="335" r:id="rId13"/>
    <p:sldId id="336" r:id="rId14"/>
    <p:sldId id="328" r:id="rId15"/>
    <p:sldId id="337" r:id="rId16"/>
    <p:sldId id="342" r:id="rId17"/>
    <p:sldId id="338" r:id="rId18"/>
    <p:sldId id="339" r:id="rId19"/>
    <p:sldId id="340" r:id="rId20"/>
    <p:sldId id="341" r:id="rId21"/>
    <p:sldId id="329" r:id="rId22"/>
    <p:sldId id="343" r:id="rId23"/>
    <p:sldId id="344" r:id="rId24"/>
    <p:sldId id="346" r:id="rId25"/>
    <p:sldId id="348" r:id="rId26"/>
    <p:sldId id="349" r:id="rId27"/>
    <p:sldId id="351" r:id="rId28"/>
    <p:sldId id="352" r:id="rId29"/>
    <p:sldId id="353" r:id="rId30"/>
    <p:sldId id="354" r:id="rId31"/>
    <p:sldId id="356" r:id="rId32"/>
    <p:sldId id="357" r:id="rId33"/>
    <p:sldId id="358" r:id="rId34"/>
    <p:sldId id="362" r:id="rId35"/>
    <p:sldId id="363" r:id="rId36"/>
    <p:sldId id="364" r:id="rId37"/>
    <p:sldId id="360" r:id="rId38"/>
    <p:sldId id="361" r:id="rId39"/>
  </p:sldIdLst>
  <p:sldSz cx="9144000" cy="5143500" type="screen16x9"/>
  <p:notesSz cx="6858000" cy="9144000"/>
  <p:embeddedFontLst>
    <p:embeddedFont>
      <p:font typeface="Barlow Medium" panose="020B0604020202020204" charset="0"/>
      <p:regular r:id="rId41"/>
      <p:bold r:id="rId42"/>
      <p:italic r:id="rId43"/>
      <p:boldItalic r:id="rId44"/>
    </p:embeddedFont>
    <p:embeddedFont>
      <p:font typeface="Poppins Black" panose="020B0604020202020204" charset="0"/>
      <p:bold r:id="rId45"/>
      <p:boldItalic r:id="rId46"/>
    </p:embeddedFont>
    <p:embeddedFont>
      <p:font typeface="Darker Grotesque Black" panose="020B0604020202020204" charset="0"/>
      <p:bold r:id="rId47"/>
    </p:embeddedFont>
    <p:embeddedFont>
      <p:font typeface="Calibri" panose="020F0502020204030204" pitchFamily="34" charset="0"/>
      <p:regular r:id="rId48"/>
      <p:bold r:id="rId49"/>
      <p:italic r:id="rId50"/>
      <p:boldItalic r:id="rId51"/>
    </p:embeddedFont>
    <p:embeddedFont>
      <p:font typeface="Darker Grotesque" panose="020B0604020202020204" charset="0"/>
      <p:regular r:id="rId52"/>
      <p:bold r:id="rId53"/>
    </p:embeddedFont>
    <p:embeddedFont>
      <p:font typeface="Open Sans"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B"/>
    <a:srgbClr val="95321D"/>
    <a:srgbClr val="000000"/>
    <a:srgbClr val="D1A7FF"/>
    <a:srgbClr val="FFFFAF"/>
    <a:srgbClr val="D5D5FF"/>
    <a:srgbClr val="7030A0"/>
    <a:srgbClr val="FFFF66"/>
    <a:srgbClr val="538786"/>
    <a:srgbClr val="A65A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B65429-4B54-4E2A-BC9B-EB12E1C419E8}">
  <a:tblStyle styleId="{EFB65429-4B54-4E2A-BC9B-EB12E1C419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776601F-DBDD-42F5-8EFB-9F9359933A1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3" autoAdjust="0"/>
    <p:restoredTop sz="94660"/>
  </p:normalViewPr>
  <p:slideViewPr>
    <p:cSldViewPr snapToGrid="0">
      <p:cViewPr varScale="1">
        <p:scale>
          <a:sx n="69" d="100"/>
          <a:sy n="69" d="100"/>
        </p:scale>
        <p:origin x="7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43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37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606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01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32500" y="183725"/>
            <a:ext cx="8679000" cy="4776000"/>
            <a:chOff x="232500" y="183725"/>
            <a:chExt cx="8679000" cy="4776000"/>
          </a:xfrm>
        </p:grpSpPr>
        <p:sp>
          <p:nvSpPr>
            <p:cNvPr id="10" name="Google Shape;10;p2"/>
            <p:cNvSpPr/>
            <p:nvPr/>
          </p:nvSpPr>
          <p:spPr>
            <a:xfrm>
              <a:off x="232500" y="183725"/>
              <a:ext cx="8679000" cy="4776000"/>
            </a:xfrm>
            <a:prstGeom prst="roundRect">
              <a:avLst>
                <a:gd name="adj" fmla="val 3848"/>
              </a:avLst>
            </a:prstGeom>
            <a:solidFill>
              <a:schemeClr val="dk2"/>
            </a:solidFill>
            <a:ln w="19050" cap="flat" cmpd="sng">
              <a:solidFill>
                <a:schemeClr val="accent4"/>
              </a:solidFill>
              <a:prstDash val="solid"/>
              <a:round/>
              <a:headEnd type="none" w="sm" len="sm"/>
              <a:tailEnd type="none" w="sm" len="sm"/>
            </a:ln>
            <a:effectLst>
              <a:outerShdw blurRad="185738" dist="47625" dir="3000000" algn="bl" rotWithShape="0">
                <a:schemeClr val="dk1">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1" name="Google Shape;11;p2"/>
            <p:cNvSpPr/>
            <p:nvPr/>
          </p:nvSpPr>
          <p:spPr>
            <a:xfrm>
              <a:off x="232500" y="183725"/>
              <a:ext cx="8679000" cy="289500"/>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2" name="Google Shape;12;p2"/>
            <p:cNvSpPr/>
            <p:nvPr/>
          </p:nvSpPr>
          <p:spPr>
            <a:xfrm>
              <a:off x="7928375" y="274025"/>
              <a:ext cx="116400" cy="116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3" name="Google Shape;13;p2"/>
            <p:cNvSpPr/>
            <p:nvPr/>
          </p:nvSpPr>
          <p:spPr>
            <a:xfrm>
              <a:off x="8172199" y="274025"/>
              <a:ext cx="116400" cy="116400"/>
            </a:xfrm>
            <a:prstGeom prst="ellipse">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4" name="Google Shape;14;p2"/>
            <p:cNvSpPr/>
            <p:nvPr/>
          </p:nvSpPr>
          <p:spPr>
            <a:xfrm>
              <a:off x="8416024" y="274025"/>
              <a:ext cx="116400" cy="1164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
        <p:nvSpPr>
          <p:cNvPr id="15" name="Google Shape;15;p2"/>
          <p:cNvSpPr txBox="1">
            <a:spLocks noGrp="1"/>
          </p:cNvSpPr>
          <p:nvPr>
            <p:ph type="ctrTitle"/>
          </p:nvPr>
        </p:nvSpPr>
        <p:spPr>
          <a:xfrm>
            <a:off x="1738925" y="1235288"/>
            <a:ext cx="5666100" cy="21057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200">
                <a:latin typeface="Arial" panose="020B0604020202020204" pitchFamily="34" charset="0"/>
                <a:cs typeface="Arial" panose="020B0604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 name="Google Shape;16;p2"/>
          <p:cNvSpPr txBox="1">
            <a:spLocks noGrp="1"/>
          </p:cNvSpPr>
          <p:nvPr>
            <p:ph type="subTitle" idx="1"/>
          </p:nvPr>
        </p:nvSpPr>
        <p:spPr>
          <a:xfrm>
            <a:off x="1739019" y="3432363"/>
            <a:ext cx="56661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grpSp>
        <p:nvGrpSpPr>
          <p:cNvPr id="18" name="Google Shape;18;p3"/>
          <p:cNvGrpSpPr/>
          <p:nvPr/>
        </p:nvGrpSpPr>
        <p:grpSpPr>
          <a:xfrm>
            <a:off x="232500" y="183725"/>
            <a:ext cx="8679000" cy="4776000"/>
            <a:chOff x="232500" y="183725"/>
            <a:chExt cx="8679000" cy="4776000"/>
          </a:xfrm>
        </p:grpSpPr>
        <p:sp>
          <p:nvSpPr>
            <p:cNvPr id="19" name="Google Shape;19;p3"/>
            <p:cNvSpPr/>
            <p:nvPr/>
          </p:nvSpPr>
          <p:spPr>
            <a:xfrm>
              <a:off x="232500" y="183725"/>
              <a:ext cx="8679000" cy="4776000"/>
            </a:xfrm>
            <a:prstGeom prst="roundRect">
              <a:avLst>
                <a:gd name="adj" fmla="val 3848"/>
              </a:avLst>
            </a:prstGeom>
            <a:solidFill>
              <a:schemeClr val="dk2"/>
            </a:solidFill>
            <a:ln w="19050" cap="flat" cmpd="sng">
              <a:solidFill>
                <a:schemeClr val="accent4"/>
              </a:solidFill>
              <a:prstDash val="solid"/>
              <a:round/>
              <a:headEnd type="none" w="sm" len="sm"/>
              <a:tailEnd type="none" w="sm" len="sm"/>
            </a:ln>
            <a:effectLst>
              <a:outerShdw blurRad="185738" dist="47625" dir="3000000" algn="bl" rotWithShape="0">
                <a:schemeClr val="dk1">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0" name="Google Shape;20;p3"/>
            <p:cNvSpPr/>
            <p:nvPr/>
          </p:nvSpPr>
          <p:spPr>
            <a:xfrm>
              <a:off x="232500" y="183725"/>
              <a:ext cx="8679000" cy="289500"/>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 name="Google Shape;21;p3"/>
            <p:cNvSpPr/>
            <p:nvPr/>
          </p:nvSpPr>
          <p:spPr>
            <a:xfrm>
              <a:off x="7928375" y="274025"/>
              <a:ext cx="116400" cy="116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 name="Google Shape;22;p3"/>
            <p:cNvSpPr/>
            <p:nvPr/>
          </p:nvSpPr>
          <p:spPr>
            <a:xfrm>
              <a:off x="8172199" y="274025"/>
              <a:ext cx="116400" cy="116400"/>
            </a:xfrm>
            <a:prstGeom prst="ellipse">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 name="Google Shape;23;p3"/>
            <p:cNvSpPr/>
            <p:nvPr/>
          </p:nvSpPr>
          <p:spPr>
            <a:xfrm>
              <a:off x="8416024" y="274025"/>
              <a:ext cx="116400" cy="1164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
        <p:nvSpPr>
          <p:cNvPr id="24" name="Google Shape;24;p3"/>
          <p:cNvSpPr txBox="1">
            <a:spLocks noGrp="1"/>
          </p:cNvSpPr>
          <p:nvPr>
            <p:ph type="title"/>
          </p:nvPr>
        </p:nvSpPr>
        <p:spPr>
          <a:xfrm>
            <a:off x="4047175" y="2775800"/>
            <a:ext cx="4383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 name="Google Shape;25;p3"/>
          <p:cNvSpPr txBox="1">
            <a:spLocks noGrp="1"/>
          </p:cNvSpPr>
          <p:nvPr>
            <p:ph type="title" idx="2" hasCustomPrompt="1"/>
          </p:nvPr>
        </p:nvSpPr>
        <p:spPr>
          <a:xfrm>
            <a:off x="4047175" y="1525800"/>
            <a:ext cx="1731600" cy="10140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 name="Google Shape;26;p3"/>
          <p:cNvSpPr>
            <a:spLocks noGrp="1"/>
          </p:cNvSpPr>
          <p:nvPr>
            <p:ph type="pic" idx="3"/>
          </p:nvPr>
        </p:nvSpPr>
        <p:spPr>
          <a:xfrm>
            <a:off x="713225" y="1200862"/>
            <a:ext cx="2760600" cy="2741700"/>
          </a:xfrm>
          <a:prstGeom prst="roundRect">
            <a:avLst>
              <a:gd name="adj" fmla="val 16667"/>
            </a:avLst>
          </a:prstGeom>
          <a:noFill/>
          <a:ln w="19050" cap="flat" cmpd="sng">
            <a:solidFill>
              <a:schemeClr val="accent4"/>
            </a:solidFill>
            <a:prstDash val="solid"/>
            <a:round/>
            <a:headEnd type="none" w="sm" len="sm"/>
            <a:tailEnd type="none" w="sm" len="sm"/>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6"/>
        <p:cNvGrpSpPr/>
        <p:nvPr/>
      </p:nvGrpSpPr>
      <p:grpSpPr>
        <a:xfrm>
          <a:off x="0" y="0"/>
          <a:ext cx="0" cy="0"/>
          <a:chOff x="0" y="0"/>
          <a:chExt cx="0" cy="0"/>
        </a:xfrm>
      </p:grpSpPr>
      <p:grpSp>
        <p:nvGrpSpPr>
          <p:cNvPr id="67" name="Google Shape;67;p8"/>
          <p:cNvGrpSpPr/>
          <p:nvPr/>
        </p:nvGrpSpPr>
        <p:grpSpPr>
          <a:xfrm>
            <a:off x="232500" y="183725"/>
            <a:ext cx="8679000" cy="4776000"/>
            <a:chOff x="232500" y="183725"/>
            <a:chExt cx="8679000" cy="4776000"/>
          </a:xfrm>
        </p:grpSpPr>
        <p:sp>
          <p:nvSpPr>
            <p:cNvPr id="68" name="Google Shape;68;p8"/>
            <p:cNvSpPr/>
            <p:nvPr/>
          </p:nvSpPr>
          <p:spPr>
            <a:xfrm>
              <a:off x="232500" y="183725"/>
              <a:ext cx="8679000" cy="4776000"/>
            </a:xfrm>
            <a:prstGeom prst="roundRect">
              <a:avLst>
                <a:gd name="adj" fmla="val 3848"/>
              </a:avLst>
            </a:prstGeom>
            <a:solidFill>
              <a:schemeClr val="dk2"/>
            </a:solidFill>
            <a:ln w="19050" cap="flat" cmpd="sng">
              <a:solidFill>
                <a:schemeClr val="accent4"/>
              </a:solidFill>
              <a:prstDash val="solid"/>
              <a:round/>
              <a:headEnd type="none" w="sm" len="sm"/>
              <a:tailEnd type="none" w="sm" len="sm"/>
            </a:ln>
            <a:effectLst>
              <a:outerShdw blurRad="185738" dist="47625" dir="3000000" algn="bl" rotWithShape="0">
                <a:schemeClr val="dk1">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69" name="Google Shape;69;p8"/>
            <p:cNvSpPr/>
            <p:nvPr/>
          </p:nvSpPr>
          <p:spPr>
            <a:xfrm>
              <a:off x="232500" y="183725"/>
              <a:ext cx="8679000" cy="289500"/>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70" name="Google Shape;70;p8"/>
            <p:cNvSpPr/>
            <p:nvPr/>
          </p:nvSpPr>
          <p:spPr>
            <a:xfrm>
              <a:off x="7928375" y="274025"/>
              <a:ext cx="116400" cy="116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71" name="Google Shape;71;p8"/>
            <p:cNvSpPr/>
            <p:nvPr/>
          </p:nvSpPr>
          <p:spPr>
            <a:xfrm>
              <a:off x="8172199" y="274025"/>
              <a:ext cx="116400" cy="116400"/>
            </a:xfrm>
            <a:prstGeom prst="ellipse">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72" name="Google Shape;72;p8"/>
            <p:cNvSpPr/>
            <p:nvPr/>
          </p:nvSpPr>
          <p:spPr>
            <a:xfrm>
              <a:off x="8416024" y="274025"/>
              <a:ext cx="116400" cy="1164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
        <p:nvSpPr>
          <p:cNvPr id="73" name="Google Shape;73;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
        <p:cNvGrpSpPr/>
        <p:nvPr/>
      </p:nvGrpSpPr>
      <p:grpSpPr>
        <a:xfrm>
          <a:off x="0" y="0"/>
          <a:ext cx="0" cy="0"/>
          <a:chOff x="0" y="0"/>
          <a:chExt cx="0" cy="0"/>
        </a:xfrm>
      </p:grpSpPr>
      <p:grpSp>
        <p:nvGrpSpPr>
          <p:cNvPr id="75" name="Google Shape;75;p9"/>
          <p:cNvGrpSpPr/>
          <p:nvPr/>
        </p:nvGrpSpPr>
        <p:grpSpPr>
          <a:xfrm>
            <a:off x="232500" y="183725"/>
            <a:ext cx="8679000" cy="4776000"/>
            <a:chOff x="232500" y="183725"/>
            <a:chExt cx="8679000" cy="4776000"/>
          </a:xfrm>
        </p:grpSpPr>
        <p:sp>
          <p:nvSpPr>
            <p:cNvPr id="76" name="Google Shape;76;p9"/>
            <p:cNvSpPr/>
            <p:nvPr/>
          </p:nvSpPr>
          <p:spPr>
            <a:xfrm>
              <a:off x="232500" y="183725"/>
              <a:ext cx="8679000" cy="4776000"/>
            </a:xfrm>
            <a:prstGeom prst="roundRect">
              <a:avLst>
                <a:gd name="adj" fmla="val 3848"/>
              </a:avLst>
            </a:prstGeom>
            <a:solidFill>
              <a:schemeClr val="dk2"/>
            </a:solidFill>
            <a:ln w="19050" cap="flat" cmpd="sng">
              <a:solidFill>
                <a:schemeClr val="accent4"/>
              </a:solidFill>
              <a:prstDash val="solid"/>
              <a:round/>
              <a:headEnd type="none" w="sm" len="sm"/>
              <a:tailEnd type="none" w="sm" len="sm"/>
            </a:ln>
            <a:effectLst>
              <a:outerShdw blurRad="185738" dist="47625" dir="3000000" algn="bl" rotWithShape="0">
                <a:schemeClr val="dk1">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77" name="Google Shape;77;p9"/>
            <p:cNvSpPr/>
            <p:nvPr/>
          </p:nvSpPr>
          <p:spPr>
            <a:xfrm>
              <a:off x="232500" y="183725"/>
              <a:ext cx="8679000" cy="289500"/>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78" name="Google Shape;78;p9"/>
            <p:cNvSpPr/>
            <p:nvPr/>
          </p:nvSpPr>
          <p:spPr>
            <a:xfrm>
              <a:off x="7928375" y="274025"/>
              <a:ext cx="116400" cy="116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79" name="Google Shape;79;p9"/>
            <p:cNvSpPr/>
            <p:nvPr/>
          </p:nvSpPr>
          <p:spPr>
            <a:xfrm>
              <a:off x="8172199" y="274025"/>
              <a:ext cx="116400" cy="116400"/>
            </a:xfrm>
            <a:prstGeom prst="ellipse">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80" name="Google Shape;80;p9"/>
            <p:cNvSpPr/>
            <p:nvPr/>
          </p:nvSpPr>
          <p:spPr>
            <a:xfrm>
              <a:off x="8416024" y="274025"/>
              <a:ext cx="116400" cy="1164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
        <p:nvSpPr>
          <p:cNvPr id="81" name="Google Shape;8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atin typeface="Arial" panose="020B0604020202020204" pitchFamily="34" charset="0"/>
                <a:cs typeface="Arial" panose="020B0604020202020204" pitchFamily="34"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2" name="Google Shape;8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10"/>
          <p:cNvSpPr>
            <a:spLocks noGrp="1"/>
          </p:cNvSpPr>
          <p:nvPr>
            <p:ph type="pic" idx="2"/>
          </p:nvPr>
        </p:nvSpPr>
        <p:spPr>
          <a:xfrm>
            <a:off x="-22325" y="-21050"/>
            <a:ext cx="9201900" cy="5164500"/>
          </a:xfrm>
          <a:prstGeom prst="rect">
            <a:avLst/>
          </a:prstGeom>
          <a:noFill/>
          <a:ln>
            <a:noFill/>
          </a:ln>
        </p:spPr>
      </p:sp>
      <p:sp>
        <p:nvSpPr>
          <p:cNvPr id="85" name="Google Shape;85;p10"/>
          <p:cNvSpPr txBox="1">
            <a:spLocks noGrp="1"/>
          </p:cNvSpPr>
          <p:nvPr>
            <p:ph type="title"/>
          </p:nvPr>
        </p:nvSpPr>
        <p:spPr>
          <a:xfrm>
            <a:off x="720000" y="4014450"/>
            <a:ext cx="7704000" cy="572700"/>
          </a:xfrm>
          <a:prstGeom prst="rect">
            <a:avLst/>
          </a:prstGeom>
          <a:solidFill>
            <a:schemeClr val="dk2"/>
          </a:solidFill>
        </p:spPr>
        <p:txBody>
          <a:bodyPr spcFirstLastPara="1" wrap="square" lIns="91425" tIns="91425" rIns="91425" bIns="91425" anchor="t" anchorCtr="0">
            <a:noAutofit/>
          </a:bodyPr>
          <a:lstStyle>
            <a:lvl1pPr lvl="0" algn="ctr" rtl="0">
              <a:spcBef>
                <a:spcPts val="0"/>
              </a:spcBef>
              <a:spcAft>
                <a:spcPts val="0"/>
              </a:spcAft>
              <a:buSzPts val="3000"/>
              <a:buNone/>
              <a:defRPr>
                <a:latin typeface="Arial" panose="020B0604020202020204" pitchFamily="34" charset="0"/>
                <a:cs typeface="Arial" panose="020B0604020202020204" pitchFamily="34"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9"/>
        <p:cNvGrpSpPr/>
        <p:nvPr/>
      </p:nvGrpSpPr>
      <p:grpSpPr>
        <a:xfrm>
          <a:off x="0" y="0"/>
          <a:ext cx="0" cy="0"/>
          <a:chOff x="0" y="0"/>
          <a:chExt cx="0" cy="0"/>
        </a:xfrm>
      </p:grpSpPr>
      <p:grpSp>
        <p:nvGrpSpPr>
          <p:cNvPr id="190" name="Google Shape;190;p19"/>
          <p:cNvGrpSpPr/>
          <p:nvPr/>
        </p:nvGrpSpPr>
        <p:grpSpPr>
          <a:xfrm>
            <a:off x="232500" y="183725"/>
            <a:ext cx="8679000" cy="4776000"/>
            <a:chOff x="232500" y="183725"/>
            <a:chExt cx="8679000" cy="4776000"/>
          </a:xfrm>
        </p:grpSpPr>
        <p:sp>
          <p:nvSpPr>
            <p:cNvPr id="191" name="Google Shape;191;p19"/>
            <p:cNvSpPr/>
            <p:nvPr/>
          </p:nvSpPr>
          <p:spPr>
            <a:xfrm>
              <a:off x="232500" y="183725"/>
              <a:ext cx="8679000" cy="4776000"/>
            </a:xfrm>
            <a:prstGeom prst="roundRect">
              <a:avLst>
                <a:gd name="adj" fmla="val 3848"/>
              </a:avLst>
            </a:prstGeom>
            <a:solidFill>
              <a:schemeClr val="dk2"/>
            </a:solidFill>
            <a:ln w="19050" cap="flat" cmpd="sng">
              <a:solidFill>
                <a:schemeClr val="accent2"/>
              </a:solidFill>
              <a:prstDash val="solid"/>
              <a:round/>
              <a:headEnd type="none" w="sm" len="sm"/>
              <a:tailEnd type="none" w="sm" len="sm"/>
            </a:ln>
            <a:effectLst>
              <a:outerShdw blurRad="185738" dist="47625" dir="3000000" algn="bl" rotWithShape="0">
                <a:schemeClr val="dk1">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92" name="Google Shape;192;p19"/>
            <p:cNvSpPr/>
            <p:nvPr/>
          </p:nvSpPr>
          <p:spPr>
            <a:xfrm>
              <a:off x="232500" y="183725"/>
              <a:ext cx="8679000" cy="2895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93" name="Google Shape;193;p19"/>
            <p:cNvSpPr/>
            <p:nvPr/>
          </p:nvSpPr>
          <p:spPr>
            <a:xfrm>
              <a:off x="7928375" y="274025"/>
              <a:ext cx="116400" cy="116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94" name="Google Shape;194;p19"/>
            <p:cNvSpPr/>
            <p:nvPr/>
          </p:nvSpPr>
          <p:spPr>
            <a:xfrm>
              <a:off x="8172199" y="274025"/>
              <a:ext cx="116400" cy="1164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95" name="Google Shape;195;p19"/>
            <p:cNvSpPr/>
            <p:nvPr/>
          </p:nvSpPr>
          <p:spPr>
            <a:xfrm>
              <a:off x="8416024" y="274025"/>
              <a:ext cx="116400" cy="116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96"/>
        <p:cNvGrpSpPr/>
        <p:nvPr/>
      </p:nvGrpSpPr>
      <p:grpSpPr>
        <a:xfrm>
          <a:off x="0" y="0"/>
          <a:ext cx="0" cy="0"/>
          <a:chOff x="0" y="0"/>
          <a:chExt cx="0" cy="0"/>
        </a:xfrm>
      </p:grpSpPr>
      <p:grpSp>
        <p:nvGrpSpPr>
          <p:cNvPr id="197" name="Google Shape;197;p20"/>
          <p:cNvGrpSpPr/>
          <p:nvPr/>
        </p:nvGrpSpPr>
        <p:grpSpPr>
          <a:xfrm>
            <a:off x="232500" y="183725"/>
            <a:ext cx="8679000" cy="4776000"/>
            <a:chOff x="232500" y="183725"/>
            <a:chExt cx="8679000" cy="4776000"/>
          </a:xfrm>
        </p:grpSpPr>
        <p:sp>
          <p:nvSpPr>
            <p:cNvPr id="198" name="Google Shape;198;p20"/>
            <p:cNvSpPr/>
            <p:nvPr/>
          </p:nvSpPr>
          <p:spPr>
            <a:xfrm>
              <a:off x="232500" y="183725"/>
              <a:ext cx="8679000" cy="4776000"/>
            </a:xfrm>
            <a:prstGeom prst="roundRect">
              <a:avLst>
                <a:gd name="adj" fmla="val 3848"/>
              </a:avLst>
            </a:prstGeom>
            <a:solidFill>
              <a:schemeClr val="dk2"/>
            </a:solidFill>
            <a:ln w="19050" cap="flat" cmpd="sng">
              <a:solidFill>
                <a:schemeClr val="lt2"/>
              </a:solidFill>
              <a:prstDash val="solid"/>
              <a:round/>
              <a:headEnd type="none" w="sm" len="sm"/>
              <a:tailEnd type="none" w="sm" len="sm"/>
            </a:ln>
            <a:effectLst>
              <a:outerShdw blurRad="185738" dist="47625" dir="3000000" algn="bl" rotWithShape="0">
                <a:schemeClr val="dk1">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99" name="Google Shape;199;p20"/>
            <p:cNvSpPr/>
            <p:nvPr/>
          </p:nvSpPr>
          <p:spPr>
            <a:xfrm>
              <a:off x="232500" y="183725"/>
              <a:ext cx="8679000" cy="2895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00" name="Google Shape;200;p20"/>
            <p:cNvSpPr/>
            <p:nvPr/>
          </p:nvSpPr>
          <p:spPr>
            <a:xfrm>
              <a:off x="7928375" y="274025"/>
              <a:ext cx="116400" cy="116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01" name="Google Shape;201;p20"/>
            <p:cNvSpPr/>
            <p:nvPr/>
          </p:nvSpPr>
          <p:spPr>
            <a:xfrm>
              <a:off x="8172199" y="274025"/>
              <a:ext cx="116400" cy="1164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02" name="Google Shape;202;p20"/>
            <p:cNvSpPr/>
            <p:nvPr/>
          </p:nvSpPr>
          <p:spPr>
            <a:xfrm>
              <a:off x="8416024" y="274025"/>
              <a:ext cx="116400" cy="1164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212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Darker Grotesque Black"/>
              <a:buNone/>
              <a:defRPr sz="3000">
                <a:solidFill>
                  <a:schemeClr val="dk1"/>
                </a:solidFill>
                <a:latin typeface="Darker Grotesque Black"/>
                <a:ea typeface="Darker Grotesque Black"/>
                <a:cs typeface="Darker Grotesque Black"/>
                <a:sym typeface="Darker Grotesque Black"/>
              </a:defRPr>
            </a:lvl1pPr>
            <a:lvl2pPr lvl="1"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2pPr>
            <a:lvl3pPr lvl="2"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3pPr>
            <a:lvl4pPr lvl="3"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4pPr>
            <a:lvl5pPr lvl="4"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5pPr>
            <a:lvl6pPr lvl="5"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6pPr>
            <a:lvl7pPr lvl="6"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7pPr>
            <a:lvl8pPr lvl="7"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8pPr>
            <a:lvl9pPr lvl="8"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1pPr>
            <a:lvl2pPr marL="914400" lvl="1"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2pPr>
            <a:lvl3pPr marL="1371600" lvl="2"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3pPr>
            <a:lvl4pPr marL="1828800" lvl="3"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4pPr>
            <a:lvl5pPr marL="2286000" lvl="4"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5pPr>
            <a:lvl6pPr marL="2743200" lvl="5"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6pPr>
            <a:lvl7pPr marL="3200400" lvl="6"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7pPr>
            <a:lvl8pPr marL="3657600" lvl="7"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8pPr>
            <a:lvl9pPr marL="4114800" lvl="8"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8" r:id="rId6"/>
    <p:sldLayoutId id="2147483665" r:id="rId7"/>
    <p:sldLayoutId id="214748366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12.xml"/><Relationship Id="rId3" Type="http://schemas.openxmlformats.org/officeDocument/2006/relationships/slide" Target="slide1.xml"/><Relationship Id="rId7" Type="http://schemas.openxmlformats.org/officeDocument/2006/relationships/slide" Target="slide7.xml"/><Relationship Id="rId12"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31.xml"/><Relationship Id="rId5" Type="http://schemas.openxmlformats.org/officeDocument/2006/relationships/slide" Target="slide3.xml"/><Relationship Id="rId15" Type="http://schemas.openxmlformats.org/officeDocument/2006/relationships/image" Target="../media/image2.png"/><Relationship Id="rId10" Type="http://schemas.openxmlformats.org/officeDocument/2006/relationships/slide" Target="slide29.xml"/><Relationship Id="rId4" Type="http://schemas.openxmlformats.org/officeDocument/2006/relationships/slide" Target="slide2.xml"/><Relationship Id="rId9" Type="http://schemas.openxmlformats.org/officeDocument/2006/relationships/slide" Target="slide30.xml"/><Relationship Id="rId1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xml"/><Relationship Id="rId3" Type="http://schemas.openxmlformats.org/officeDocument/2006/relationships/slide" Target="slide2.xml"/><Relationship Id="rId7" Type="http://schemas.openxmlformats.org/officeDocument/2006/relationships/slide" Target="slide28.xml"/><Relationship Id="rId12"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31.xml"/><Relationship Id="rId4" Type="http://schemas.openxmlformats.org/officeDocument/2006/relationships/slide" Target="slide3.xml"/><Relationship Id="rId9" Type="http://schemas.openxmlformats.org/officeDocument/2006/relationships/slide" Target="slide2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3" Type="http://schemas.openxmlformats.org/officeDocument/2006/relationships/image" Target="../media/image459.svg"/><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449.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449.sv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jpe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38.jpe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12.xml"/><Relationship Id="rId3" Type="http://schemas.openxmlformats.org/officeDocument/2006/relationships/slide" Target="slide1.xml"/><Relationship Id="rId7" Type="http://schemas.openxmlformats.org/officeDocument/2006/relationships/slide" Target="slide7.xml"/><Relationship Id="rId12"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31.xml"/><Relationship Id="rId5" Type="http://schemas.openxmlformats.org/officeDocument/2006/relationships/slide" Target="slide3.xml"/><Relationship Id="rId15" Type="http://schemas.openxmlformats.org/officeDocument/2006/relationships/image" Target="../media/image2.png"/><Relationship Id="rId10" Type="http://schemas.openxmlformats.org/officeDocument/2006/relationships/slide" Target="slide29.xml"/><Relationship Id="rId4" Type="http://schemas.openxmlformats.org/officeDocument/2006/relationships/slide" Target="slide2.xml"/><Relationship Id="rId9" Type="http://schemas.openxmlformats.org/officeDocument/2006/relationships/slide" Target="slide30.xml"/><Relationship Id="rId1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xml"/><Relationship Id="rId3" Type="http://schemas.openxmlformats.org/officeDocument/2006/relationships/slide" Target="slide2.xml"/><Relationship Id="rId7" Type="http://schemas.openxmlformats.org/officeDocument/2006/relationships/slide" Target="slide28.xml"/><Relationship Id="rId12" Type="http://schemas.openxmlformats.org/officeDocument/2006/relationships/slide" Target="slide1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31.xml"/><Relationship Id="rId4" Type="http://schemas.openxmlformats.org/officeDocument/2006/relationships/slide" Target="slide3.xml"/><Relationship Id="rId9" Type="http://schemas.openxmlformats.org/officeDocument/2006/relationships/slide" Target="slide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24"/>
          <p:cNvGrpSpPr/>
          <p:nvPr/>
        </p:nvGrpSpPr>
        <p:grpSpPr>
          <a:xfrm>
            <a:off x="1738925" y="4718600"/>
            <a:ext cx="5666144" cy="116400"/>
            <a:chOff x="1738925" y="4718600"/>
            <a:chExt cx="5666144" cy="116400"/>
          </a:xfrm>
        </p:grpSpPr>
        <p:sp>
          <p:nvSpPr>
            <p:cNvPr id="214" name="Google Shape;214;p24">
              <a:hlinkClick r:id="rId3" action="ppaction://hlinksldjump"/>
            </p:cNvPr>
            <p:cNvSpPr/>
            <p:nvPr/>
          </p:nvSpPr>
          <p:spPr>
            <a:xfrm>
              <a:off x="1738925" y="4718600"/>
              <a:ext cx="116400" cy="116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5" name="Google Shape;215;p24">
              <a:hlinkClick r:id="rId4" action="ppaction://hlinksldjump"/>
            </p:cNvPr>
            <p:cNvSpPr/>
            <p:nvPr/>
          </p:nvSpPr>
          <p:spPr>
            <a:xfrm>
              <a:off x="203101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6" name="Google Shape;216;p24">
              <a:hlinkClick r:id="rId5" action="ppaction://hlinksldjump"/>
            </p:cNvPr>
            <p:cNvSpPr/>
            <p:nvPr/>
          </p:nvSpPr>
          <p:spPr>
            <a:xfrm>
              <a:off x="232310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7" name="Google Shape;217;p24">
              <a:hlinkClick r:id="rId6" action="ppaction://hlinksldjump"/>
            </p:cNvPr>
            <p:cNvSpPr/>
            <p:nvPr/>
          </p:nvSpPr>
          <p:spPr>
            <a:xfrm>
              <a:off x="261520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8" name="Google Shape;218;p24">
              <a:hlinkClick r:id="rId7" action="ppaction://hlinksldjump"/>
            </p:cNvPr>
            <p:cNvSpPr/>
            <p:nvPr/>
          </p:nvSpPr>
          <p:spPr>
            <a:xfrm>
              <a:off x="2907292"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9" name="Google Shape;219;p24">
              <a:hlinkClick r:id="rId4" action="ppaction://hlinksldjump"/>
            </p:cNvPr>
            <p:cNvSpPr/>
            <p:nvPr/>
          </p:nvSpPr>
          <p:spPr>
            <a:xfrm>
              <a:off x="319938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0" name="Google Shape;220;p24">
              <a:hlinkClick r:id="rId5" action="ppaction://hlinksldjump"/>
            </p:cNvPr>
            <p:cNvSpPr/>
            <p:nvPr/>
          </p:nvSpPr>
          <p:spPr>
            <a:xfrm>
              <a:off x="349147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1" name="Google Shape;221;p24">
              <a:hlinkClick r:id="rId8" action="ppaction://hlinksldjump"/>
            </p:cNvPr>
            <p:cNvSpPr/>
            <p:nvPr/>
          </p:nvSpPr>
          <p:spPr>
            <a:xfrm>
              <a:off x="378356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2" name="Google Shape;222;p24">
              <a:hlinkClick r:id="rId9" action="ppaction://hlinksldjump"/>
            </p:cNvPr>
            <p:cNvSpPr/>
            <p:nvPr/>
          </p:nvSpPr>
          <p:spPr>
            <a:xfrm>
              <a:off x="407565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3" name="Google Shape;223;p24">
              <a:hlinkClick r:id="rId10" action="ppaction://hlinksldjump"/>
            </p:cNvPr>
            <p:cNvSpPr/>
            <p:nvPr/>
          </p:nvSpPr>
          <p:spPr>
            <a:xfrm>
              <a:off x="4367751"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4" name="Google Shape;224;p24">
              <a:hlinkClick r:id="rId9" action="ppaction://hlinksldjump"/>
            </p:cNvPr>
            <p:cNvSpPr/>
            <p:nvPr/>
          </p:nvSpPr>
          <p:spPr>
            <a:xfrm>
              <a:off x="465984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5" name="Google Shape;225;p24">
              <a:hlinkClick r:id="rId11" action="ppaction://hlinksldjump"/>
            </p:cNvPr>
            <p:cNvSpPr/>
            <p:nvPr/>
          </p:nvSpPr>
          <p:spPr>
            <a:xfrm>
              <a:off x="495193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6" name="Google Shape;226;p24">
              <a:hlinkClick r:id="rId12" action="ppaction://hlinksldjump"/>
            </p:cNvPr>
            <p:cNvSpPr/>
            <p:nvPr/>
          </p:nvSpPr>
          <p:spPr>
            <a:xfrm>
              <a:off x="524402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7" name="Google Shape;227;p24">
              <a:hlinkClick r:id="" action="ppaction://noaction"/>
            </p:cNvPr>
            <p:cNvSpPr/>
            <p:nvPr/>
          </p:nvSpPr>
          <p:spPr>
            <a:xfrm>
              <a:off x="5536118"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8" name="Google Shape;228;p24">
              <a:hlinkClick r:id="rId13" action="ppaction://hlinksldjump"/>
            </p:cNvPr>
            <p:cNvSpPr/>
            <p:nvPr/>
          </p:nvSpPr>
          <p:spPr>
            <a:xfrm>
              <a:off x="582821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9" name="Google Shape;229;p24">
              <a:hlinkClick r:id="" action="ppaction://noaction"/>
            </p:cNvPr>
            <p:cNvSpPr/>
            <p:nvPr/>
          </p:nvSpPr>
          <p:spPr>
            <a:xfrm>
              <a:off x="6120302"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0" name="Google Shape;230;p24">
              <a:hlinkClick r:id="" action="ppaction://noaction"/>
            </p:cNvPr>
            <p:cNvSpPr/>
            <p:nvPr/>
          </p:nvSpPr>
          <p:spPr>
            <a:xfrm>
              <a:off x="641239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1" name="Google Shape;231;p24">
              <a:hlinkClick r:id="" action="ppaction://noaction"/>
            </p:cNvPr>
            <p:cNvSpPr/>
            <p:nvPr/>
          </p:nvSpPr>
          <p:spPr>
            <a:xfrm>
              <a:off x="6704485"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2" name="Google Shape;232;p24">
              <a:hlinkClick r:id="" action="ppaction://noaction"/>
            </p:cNvPr>
            <p:cNvSpPr/>
            <p:nvPr/>
          </p:nvSpPr>
          <p:spPr>
            <a:xfrm>
              <a:off x="699657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3" name="Google Shape;233;p24">
              <a:hlinkClick r:id="" action="ppaction://noaction"/>
            </p:cNvPr>
            <p:cNvSpPr/>
            <p:nvPr/>
          </p:nvSpPr>
          <p:spPr>
            <a:xfrm>
              <a:off x="728866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
        <p:nvSpPr>
          <p:cNvPr id="28" name="Google Shape;520;p36"/>
          <p:cNvSpPr txBox="1">
            <a:spLocks/>
          </p:cNvSpPr>
          <p:nvPr/>
        </p:nvSpPr>
        <p:spPr>
          <a:xfrm>
            <a:off x="0" y="1413123"/>
            <a:ext cx="9144000" cy="1828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600" b="1">
                <a:solidFill>
                  <a:srgbClr val="1E3229"/>
                </a:solidFill>
                <a:latin typeface="Arial" panose="020B0604020202020204" pitchFamily="34" charset="0"/>
                <a:cs typeface="Arial" panose="020B0604020202020204" pitchFamily="34" charset="0"/>
              </a:rPr>
              <a:t>VUI MỪNG CHÀO ĐÓN CÁC EM </a:t>
            </a:r>
          </a:p>
          <a:p>
            <a:pPr algn="ctr">
              <a:lnSpc>
                <a:spcPct val="150000"/>
              </a:lnSpc>
            </a:pPr>
            <a:r>
              <a:rPr lang="vi-VN" sz="3600" b="1">
                <a:solidFill>
                  <a:srgbClr val="1E3229"/>
                </a:solidFill>
                <a:latin typeface="Arial" panose="020B0604020202020204" pitchFamily="34" charset="0"/>
                <a:cs typeface="Arial" panose="020B0604020202020204" pitchFamily="34" charset="0"/>
              </a:rPr>
              <a:t>TỚI BUỔI HỌC NGÀY HÔM NAY!</a:t>
            </a:r>
          </a:p>
        </p:txBody>
      </p:sp>
      <p:pic>
        <p:nvPicPr>
          <p:cNvPr id="24" name="Picture 23"/>
          <p:cNvPicPr>
            <a:picLocks noChangeAspect="1"/>
          </p:cNvPicPr>
          <p:nvPr/>
        </p:nvPicPr>
        <p:blipFill>
          <a:blip r:embed="rId14"/>
          <a:stretch>
            <a:fillRect/>
          </a:stretch>
        </p:blipFill>
        <p:spPr>
          <a:xfrm>
            <a:off x="7112977" y="3206045"/>
            <a:ext cx="1548395" cy="1301578"/>
          </a:xfrm>
          <a:prstGeom prst="rect">
            <a:avLst/>
          </a:prstGeom>
        </p:spPr>
      </p:pic>
      <p:pic>
        <p:nvPicPr>
          <p:cNvPr id="25" name="Picture 24"/>
          <p:cNvPicPr>
            <a:picLocks noChangeAspect="1"/>
          </p:cNvPicPr>
          <p:nvPr/>
        </p:nvPicPr>
        <p:blipFill>
          <a:blip r:embed="rId15"/>
          <a:stretch>
            <a:fillRect/>
          </a:stretch>
        </p:blipFill>
        <p:spPr>
          <a:xfrm flipH="1">
            <a:off x="408250" y="598333"/>
            <a:ext cx="1039549" cy="1086801"/>
          </a:xfrm>
          <a:prstGeom prst="rect">
            <a:avLst/>
          </a:prstGeom>
        </p:spPr>
      </p:pic>
      <p:sp>
        <p:nvSpPr>
          <p:cNvPr id="26" name="Google Shape;456;p45"/>
          <p:cNvSpPr/>
          <p:nvPr/>
        </p:nvSpPr>
        <p:spPr>
          <a:xfrm>
            <a:off x="3053744" y="3285067"/>
            <a:ext cx="3036511" cy="475989"/>
          </a:xfrm>
          <a:prstGeom prst="roundRect">
            <a:avLst>
              <a:gd name="adj" fmla="val 50000"/>
            </a:avLst>
          </a:prstGeom>
          <a:solidFill>
            <a:schemeClr val="accent4">
              <a:lumMod val="75000"/>
            </a:schemeClr>
          </a:solidFill>
          <a:ln w="28575">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smtClean="0">
                <a:solidFill>
                  <a:schemeClr val="accent6"/>
                </a:solidFill>
              </a:rPr>
              <a:t>Tin học 8 – Cánh diều</a:t>
            </a:r>
            <a:endParaRPr sz="2000" b="1">
              <a:solidFill>
                <a:schemeClr val="accent6"/>
              </a:solidFill>
            </a:endParaRPr>
          </a:p>
        </p:txBody>
      </p:sp>
    </p:spTree>
    <p:extLst>
      <p:ext uri="{BB962C8B-B14F-4D97-AF65-F5344CB8AC3E}">
        <p14:creationId xmlns:p14="http://schemas.microsoft.com/office/powerpoint/2010/main" val="1496731306"/>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p:cTn id="10" dur="500" fill="hold"/>
                                        <p:tgtEl>
                                          <p:spTgt spid="26"/>
                                        </p:tgtEl>
                                        <p:attrNameLst>
                                          <p:attrName>ppt_w</p:attrName>
                                        </p:attrNameLst>
                                      </p:cBhvr>
                                      <p:tavLst>
                                        <p:tav tm="0">
                                          <p:val>
                                            <p:fltVal val="0"/>
                                          </p:val>
                                        </p:tav>
                                        <p:tav tm="100000">
                                          <p:val>
                                            <p:strVal val="#ppt_w"/>
                                          </p:val>
                                        </p:tav>
                                      </p:tavLst>
                                    </p:anim>
                                    <p:anim calcmode="lin" valueType="num">
                                      <p:cBhvr>
                                        <p:cTn id="11" dur="500" fill="hold"/>
                                        <p:tgtEl>
                                          <p:spTgt spid="26"/>
                                        </p:tgtEl>
                                        <p:attrNameLst>
                                          <p:attrName>ppt_h</p:attrName>
                                        </p:attrNameLst>
                                      </p:cBhvr>
                                      <p:tavLst>
                                        <p:tav tm="0">
                                          <p:val>
                                            <p:fltVal val="0"/>
                                          </p:val>
                                        </p:tav>
                                        <p:tav tm="100000">
                                          <p:val>
                                            <p:strVal val="#ppt_h"/>
                                          </p:val>
                                        </p:tav>
                                      </p:tavLst>
                                    </p:anim>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772" y="1205063"/>
            <a:ext cx="4911634" cy="958660"/>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T</a:t>
            </a:r>
            <a:r>
              <a:rPr lang="vi-VN" sz="2000" smtClean="0">
                <a:latin typeface="Arial" panose="020B0604020202020204" pitchFamily="34" charset="0"/>
                <a:cs typeface="Arial" panose="020B0604020202020204" pitchFamily="34" charset="0"/>
              </a:rPr>
              <a:t>hảo </a:t>
            </a:r>
            <a:r>
              <a:rPr lang="vi-VN" sz="2000">
                <a:latin typeface="Arial" panose="020B0604020202020204" pitchFamily="34" charset="0"/>
                <a:cs typeface="Arial" panose="020B0604020202020204" pitchFamily="34" charset="0"/>
              </a:rPr>
              <a:t>luận thực hành trên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và trả lời câu hỏi Hoạt động </a:t>
            </a:r>
            <a:r>
              <a:rPr lang="vi-VN" sz="2000" smtClean="0">
                <a:latin typeface="Arial" panose="020B0604020202020204" pitchFamily="34" charset="0"/>
                <a:cs typeface="Arial" panose="020B0604020202020204" pitchFamily="34" charset="0"/>
              </a:rPr>
              <a:t>tr.</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96 SGK</a:t>
            </a:r>
            <a:r>
              <a:rPr lang="en-US"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sp>
        <p:nvSpPr>
          <p:cNvPr id="7" name="TextBox 6"/>
          <p:cNvSpPr txBox="1"/>
          <p:nvPr/>
        </p:nvSpPr>
        <p:spPr>
          <a:xfrm>
            <a:off x="941153" y="635666"/>
            <a:ext cx="2642061"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solidFill>
                  <a:srgbClr val="C00000"/>
                </a:solidFill>
                <a:latin typeface="Arial" panose="020B0604020202020204" pitchFamily="34" charset="0"/>
                <a:cs typeface="Arial" panose="020B0604020202020204" pitchFamily="34" charset="0"/>
              </a:rPr>
              <a:t>HOẠT ĐỘNG NHÓM</a:t>
            </a:r>
            <a:endParaRPr lang="vi-VN" sz="2000" b="1" i="1">
              <a:solidFill>
                <a:srgbClr val="C00000"/>
              </a:solidFill>
              <a:latin typeface="Arial" panose="020B0604020202020204" pitchFamily="34" charset="0"/>
              <a:cs typeface="Arial" panose="020B0604020202020204" pitchFamily="34" charset="0"/>
            </a:endParaRPr>
          </a:p>
        </p:txBody>
      </p:sp>
      <p:pic>
        <p:nvPicPr>
          <p:cNvPr id="8" name="Picture 18" descr="https://lh4.googleusercontent.com/1VooAJIDcuYCicFl-1sVRD4HoB7S0Ydp3zK_b5JEnvf5OpHK7KlZxKekwPt_MLRNjhhHM9EauQreG70u91bKCcbADJZeYmNyAfvd7Fpglc2cl0j7fN-2SbUeMiZH5-1-JjhUawEzwJAsMO6NF_5z3A=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183" y="764663"/>
            <a:ext cx="385971" cy="29600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48168" y="2380877"/>
            <a:ext cx="4428842" cy="2060920"/>
            <a:chOff x="775628" y="1310248"/>
            <a:chExt cx="7874757" cy="4055414"/>
          </a:xfrm>
        </p:grpSpPr>
        <p:sp>
          <p:nvSpPr>
            <p:cNvPr id="10" name="Cloud 9"/>
            <p:cNvSpPr/>
            <p:nvPr/>
          </p:nvSpPr>
          <p:spPr>
            <a:xfrm rot="345786">
              <a:off x="775628" y="1310248"/>
              <a:ext cx="7874757" cy="4055414"/>
            </a:xfrm>
            <a:prstGeom prst="cloud">
              <a:avLst/>
            </a:prstGeom>
            <a:solidFill>
              <a:srgbClr val="FCC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81140" y="2329946"/>
              <a:ext cx="6325048" cy="1886421"/>
            </a:xfrm>
            <a:prstGeom prst="rect">
              <a:avLst/>
            </a:prstGeom>
          </p:spPr>
          <p:txBody>
            <a:bodyPr wrap="square">
              <a:spAutoFit/>
            </a:bodyPr>
            <a:lstStyle/>
            <a:p>
              <a:pPr algn="ctr">
                <a:lnSpc>
                  <a:spcPct val="150000"/>
                </a:lnSpc>
              </a:pPr>
              <a:r>
                <a:rPr lang="vi-VN" sz="2000" i="1">
                  <a:ea typeface="Calibri" panose="020F0502020204030204" pitchFamily="34" charset="0"/>
                  <a:cs typeface="Times New Roman" panose="02020603050405020304" pitchFamily="18" charset="0"/>
                </a:rPr>
                <a:t>Em hãy cho biết chương trình ở Hình 2 thực hiện điều gì?</a:t>
              </a:r>
            </a:p>
          </p:txBody>
        </p:sp>
      </p:grpSp>
      <p:sp>
        <p:nvSpPr>
          <p:cNvPr id="12" name="TextBox 11"/>
          <p:cNvSpPr txBox="1"/>
          <p:nvPr/>
        </p:nvSpPr>
        <p:spPr>
          <a:xfrm>
            <a:off x="5814602" y="3769285"/>
            <a:ext cx="2523361" cy="1015663"/>
          </a:xfrm>
          <a:prstGeom prst="rect">
            <a:avLst/>
          </a:prstGeom>
          <a:noFill/>
        </p:spPr>
        <p:txBody>
          <a:bodyPr wrap="square" rtlCol="0">
            <a:spAutoFit/>
          </a:bodyPr>
          <a:lstStyle/>
          <a:p>
            <a:pPr algn="ctr">
              <a:lnSpc>
                <a:spcPct val="150000"/>
              </a:lnSpc>
            </a:pPr>
            <a:r>
              <a:rPr lang="en-US" sz="2000" i="1" smtClean="0">
                <a:latin typeface="Arial" panose="020B0604020202020204" pitchFamily="34" charset="0"/>
                <a:cs typeface="Arial" panose="020B0604020202020204" pitchFamily="34" charset="0"/>
              </a:rPr>
              <a:t>Hình 2. Một chương trình </a:t>
            </a:r>
            <a:r>
              <a:rPr lang="en-US" sz="2000" b="1" i="1" smtClean="0">
                <a:latin typeface="Arial" panose="020B0604020202020204" pitchFamily="34" charset="0"/>
                <a:cs typeface="Arial" panose="020B0604020202020204" pitchFamily="34" charset="0"/>
              </a:rPr>
              <a:t>Scratch</a:t>
            </a:r>
            <a:endParaRPr lang="en-US" sz="2000" b="1" i="1">
              <a:latin typeface="Arial" panose="020B0604020202020204" pitchFamily="34" charset="0"/>
              <a:cs typeface="Arial" panose="020B0604020202020204" pitchFamily="34" charset="0"/>
            </a:endParaRPr>
          </a:p>
        </p:txBody>
      </p:sp>
      <p:grpSp>
        <p:nvGrpSpPr>
          <p:cNvPr id="13" name="Group 12"/>
          <p:cNvGrpSpPr/>
          <p:nvPr/>
        </p:nvGrpSpPr>
        <p:grpSpPr>
          <a:xfrm>
            <a:off x="5905534" y="764663"/>
            <a:ext cx="2341498" cy="2966784"/>
            <a:chOff x="7415464" y="730461"/>
            <a:chExt cx="3352801" cy="424815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60312" t="4455" r="12188" b="7973"/>
            <a:stretch/>
          </p:blipFill>
          <p:spPr>
            <a:xfrm>
              <a:off x="7415464" y="730461"/>
              <a:ext cx="3352801" cy="4248150"/>
            </a:xfrm>
            <a:prstGeom prst="rect">
              <a:avLst/>
            </a:prstGeom>
          </p:spPr>
        </p:pic>
        <p:pic>
          <p:nvPicPr>
            <p:cNvPr id="15" name="Picture 14"/>
            <p:cNvPicPr>
              <a:picLocks noChangeAspect="1"/>
            </p:cNvPicPr>
            <p:nvPr/>
          </p:nvPicPr>
          <p:blipFill>
            <a:blip r:embed="rId4"/>
            <a:stretch>
              <a:fillRect/>
            </a:stretch>
          </p:blipFill>
          <p:spPr>
            <a:xfrm>
              <a:off x="9505951" y="2099253"/>
              <a:ext cx="1262314" cy="123300"/>
            </a:xfrm>
            <a:prstGeom prst="rect">
              <a:avLst/>
            </a:prstGeom>
          </p:spPr>
        </p:pic>
      </p:grpSp>
    </p:spTree>
    <p:extLst>
      <p:ext uri="{BB962C8B-B14F-4D97-AF65-F5344CB8AC3E}">
        <p14:creationId xmlns:p14="http://schemas.microsoft.com/office/powerpoint/2010/main" val="12443119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6721" y="607092"/>
            <a:ext cx="6556579"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Chương trình Hình 2 đã tính tổng 30 số tự nhiên đầu tiên (từ 1 đến 30 và thông báo kết quả tính được).</a:t>
            </a:r>
          </a:p>
        </p:txBody>
      </p:sp>
      <p:grpSp>
        <p:nvGrpSpPr>
          <p:cNvPr id="13" name="Group 12"/>
          <p:cNvGrpSpPr/>
          <p:nvPr/>
        </p:nvGrpSpPr>
        <p:grpSpPr>
          <a:xfrm>
            <a:off x="411125" y="1622755"/>
            <a:ext cx="2548776" cy="3229415"/>
            <a:chOff x="7415464" y="730461"/>
            <a:chExt cx="3352801" cy="424815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60312" t="4455" r="12188" b="7973"/>
            <a:stretch/>
          </p:blipFill>
          <p:spPr>
            <a:xfrm>
              <a:off x="7415464" y="730461"/>
              <a:ext cx="3352801" cy="4248150"/>
            </a:xfrm>
            <a:prstGeom prst="rect">
              <a:avLst/>
            </a:prstGeom>
          </p:spPr>
        </p:pic>
        <p:pic>
          <p:nvPicPr>
            <p:cNvPr id="15" name="Picture 14"/>
            <p:cNvPicPr>
              <a:picLocks noChangeAspect="1"/>
            </p:cNvPicPr>
            <p:nvPr/>
          </p:nvPicPr>
          <p:blipFill>
            <a:blip r:embed="rId3"/>
            <a:stretch>
              <a:fillRect/>
            </a:stretch>
          </p:blipFill>
          <p:spPr>
            <a:xfrm>
              <a:off x="9505951" y="2099253"/>
              <a:ext cx="1262314" cy="123300"/>
            </a:xfrm>
            <a:prstGeom prst="rect">
              <a:avLst/>
            </a:prstGeom>
          </p:spPr>
        </p:pic>
      </p:grpSp>
      <p:grpSp>
        <p:nvGrpSpPr>
          <p:cNvPr id="16" name="Group 15"/>
          <p:cNvGrpSpPr/>
          <p:nvPr/>
        </p:nvGrpSpPr>
        <p:grpSpPr>
          <a:xfrm>
            <a:off x="525599" y="718592"/>
            <a:ext cx="1690883" cy="500322"/>
            <a:chOff x="316479" y="403580"/>
            <a:chExt cx="1690883" cy="500322"/>
          </a:xfrm>
        </p:grpSpPr>
        <p:sp>
          <p:nvSpPr>
            <p:cNvPr id="17" name="TextBox 16">
              <a:extLst>
                <a:ext uri="{FF2B5EF4-FFF2-40B4-BE49-F238E27FC236}">
                  <a16:creationId xmlns:a16="http://schemas.microsoft.com/office/drawing/2014/main" id="{126B4565-CBF5-CE30-D63A-8DCCD48ED114}"/>
                </a:ext>
              </a:extLst>
            </p:cNvPr>
            <p:cNvSpPr txBox="1"/>
            <p:nvPr/>
          </p:nvSpPr>
          <p:spPr>
            <a:xfrm>
              <a:off x="839635" y="407110"/>
              <a:ext cx="1167727" cy="400110"/>
            </a:xfrm>
            <a:prstGeom prst="rect">
              <a:avLst/>
            </a:prstGeom>
            <a:noFill/>
          </p:spPr>
          <p:txBody>
            <a:bodyPr wrap="square">
              <a:spAutoFit/>
            </a:bodyPr>
            <a:lstStyle/>
            <a:p>
              <a:r>
                <a:rPr lang="en-US" sz="2000" b="1" u="sng">
                  <a:solidFill>
                    <a:srgbClr val="C00000"/>
                  </a:solidFill>
                </a:rPr>
                <a:t>T</a:t>
              </a:r>
              <a:r>
                <a:rPr lang="en-US" sz="2000" b="1" u="sng" smtClean="0">
                  <a:solidFill>
                    <a:srgbClr val="C00000"/>
                  </a:solidFill>
                </a:rPr>
                <a:t>rả lời:</a:t>
              </a:r>
              <a:endParaRPr lang="en-US" sz="2000" b="1" u="sng">
                <a:solidFill>
                  <a:srgbClr val="C00000"/>
                </a:solidFill>
              </a:endParaRPr>
            </a:p>
          </p:txBody>
        </p:sp>
        <p:pic>
          <p:nvPicPr>
            <p:cNvPr id="18" name="Picture 17" descr="Clip Art Take Note - Note Taking Png, Transparent Png , Transparent Png  Image - PNGitem"/>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ounded Rectangle 18"/>
          <p:cNvSpPr/>
          <p:nvPr/>
        </p:nvSpPr>
        <p:spPr>
          <a:xfrm>
            <a:off x="4685764" y="2066294"/>
            <a:ext cx="1743550" cy="856178"/>
          </a:xfrm>
          <a:prstGeom prst="roundRect">
            <a:avLst>
              <a:gd name="adj" fmla="val 16172"/>
            </a:avLst>
          </a:prstGeom>
          <a:solidFill>
            <a:schemeClr val="accent3">
              <a:lumMod val="20000"/>
              <a:lumOff val="80000"/>
            </a:schemeClr>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2000">
                <a:solidFill>
                  <a:srgbClr val="000000"/>
                </a:solidFill>
              </a:rPr>
              <a:t>Đặt </a:t>
            </a:r>
            <a:r>
              <a:rPr lang="pt-BR" sz="2000" b="1">
                <a:solidFill>
                  <a:srgbClr val="000000"/>
                </a:solidFill>
              </a:rPr>
              <a:t>num</a:t>
            </a:r>
            <a:r>
              <a:rPr lang="pt-BR" sz="2000">
                <a:solidFill>
                  <a:srgbClr val="000000"/>
                </a:solidFill>
              </a:rPr>
              <a:t> = 0</a:t>
            </a:r>
          </a:p>
          <a:p>
            <a:pPr algn="just">
              <a:lnSpc>
                <a:spcPct val="150000"/>
              </a:lnSpc>
            </a:pPr>
            <a:r>
              <a:rPr lang="pt-BR" sz="2000">
                <a:solidFill>
                  <a:srgbClr val="000000"/>
                </a:solidFill>
              </a:rPr>
              <a:t>Đặt </a:t>
            </a:r>
            <a:r>
              <a:rPr lang="pt-BR" sz="2000" b="1">
                <a:solidFill>
                  <a:srgbClr val="000000"/>
                </a:solidFill>
              </a:rPr>
              <a:t>sum</a:t>
            </a:r>
            <a:r>
              <a:rPr lang="pt-BR" sz="2000">
                <a:solidFill>
                  <a:srgbClr val="000000"/>
                </a:solidFill>
              </a:rPr>
              <a:t> = 0</a:t>
            </a:r>
          </a:p>
        </p:txBody>
      </p:sp>
      <p:sp>
        <p:nvSpPr>
          <p:cNvPr id="20" name="Rounded Rectangle 19"/>
          <p:cNvSpPr/>
          <p:nvPr/>
        </p:nvSpPr>
        <p:spPr>
          <a:xfrm>
            <a:off x="3257089" y="3222123"/>
            <a:ext cx="3359909" cy="404531"/>
          </a:xfrm>
          <a:prstGeom prst="roundRect">
            <a:avLst>
              <a:gd name="adj" fmla="val 16172"/>
            </a:avLst>
          </a:prstGeom>
          <a:solidFill>
            <a:schemeClr val="accent3">
              <a:lumMod val="20000"/>
              <a:lumOff val="80000"/>
            </a:schemeClr>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2000">
                <a:solidFill>
                  <a:srgbClr val="000000"/>
                </a:solidFill>
              </a:rPr>
              <a:t>Giá trị </a:t>
            </a:r>
            <a:r>
              <a:rPr lang="pt-BR" sz="2000" b="1">
                <a:solidFill>
                  <a:srgbClr val="000000"/>
                </a:solidFill>
              </a:rPr>
              <a:t>num</a:t>
            </a:r>
            <a:r>
              <a:rPr lang="pt-BR" sz="2000">
                <a:solidFill>
                  <a:srgbClr val="000000"/>
                </a:solidFill>
              </a:rPr>
              <a:t> tăng l</a:t>
            </a:r>
          </a:p>
        </p:txBody>
      </p:sp>
      <p:sp>
        <p:nvSpPr>
          <p:cNvPr id="21" name="Rounded Rectangle 20"/>
          <p:cNvSpPr/>
          <p:nvPr/>
        </p:nvSpPr>
        <p:spPr>
          <a:xfrm>
            <a:off x="3257089" y="3728476"/>
            <a:ext cx="3359909" cy="442075"/>
          </a:xfrm>
          <a:prstGeom prst="roundRect">
            <a:avLst>
              <a:gd name="adj" fmla="val 16172"/>
            </a:avLst>
          </a:prstGeom>
          <a:solidFill>
            <a:schemeClr val="accent3">
              <a:lumMod val="20000"/>
              <a:lumOff val="80000"/>
            </a:schemeClr>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2000">
                <a:solidFill>
                  <a:srgbClr val="000000"/>
                </a:solidFill>
              </a:rPr>
              <a:t>Giá trị </a:t>
            </a:r>
            <a:r>
              <a:rPr lang="pt-BR" sz="2000" b="1">
                <a:solidFill>
                  <a:srgbClr val="000000"/>
                </a:solidFill>
              </a:rPr>
              <a:t>sum</a:t>
            </a:r>
            <a:r>
              <a:rPr lang="pt-BR" sz="2000">
                <a:solidFill>
                  <a:srgbClr val="000000"/>
                </a:solidFill>
              </a:rPr>
              <a:t> </a:t>
            </a:r>
            <a:r>
              <a:rPr lang="pt-BR" sz="2000" smtClean="0">
                <a:solidFill>
                  <a:srgbClr val="000000"/>
                </a:solidFill>
              </a:rPr>
              <a:t>cộng </a:t>
            </a:r>
            <a:r>
              <a:rPr lang="pt-BR" sz="2000">
                <a:solidFill>
                  <a:srgbClr val="000000"/>
                </a:solidFill>
              </a:rPr>
              <a:t>thêm num</a:t>
            </a:r>
          </a:p>
        </p:txBody>
      </p:sp>
      <p:sp>
        <p:nvSpPr>
          <p:cNvPr id="22" name="Rounded Rectangle 21"/>
          <p:cNvSpPr/>
          <p:nvPr/>
        </p:nvSpPr>
        <p:spPr>
          <a:xfrm>
            <a:off x="6779624" y="2416629"/>
            <a:ext cx="1963926" cy="2370267"/>
          </a:xfrm>
          <a:prstGeom prst="roundRect">
            <a:avLst>
              <a:gd name="adj" fmla="val 8647"/>
            </a:avLst>
          </a:prstGeom>
          <a:solidFill>
            <a:schemeClr val="accent3">
              <a:lumMod val="20000"/>
              <a:lumOff val="80000"/>
            </a:schemeClr>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Lặp 30 lần tăng </a:t>
            </a:r>
            <a:r>
              <a:rPr lang="vi-VN" sz="2000" b="1">
                <a:solidFill>
                  <a:srgbClr val="000000"/>
                </a:solidFill>
              </a:rPr>
              <a:t>num</a:t>
            </a:r>
            <a:r>
              <a:rPr lang="vi-VN" sz="2000">
                <a:solidFill>
                  <a:srgbClr val="000000"/>
                </a:solidFill>
              </a:rPr>
              <a:t> 1 đơn vị và cộng giá trị mới của </a:t>
            </a:r>
            <a:r>
              <a:rPr lang="vi-VN" sz="2000" b="1">
                <a:solidFill>
                  <a:srgbClr val="000000"/>
                </a:solidFill>
              </a:rPr>
              <a:t>num</a:t>
            </a:r>
            <a:r>
              <a:rPr lang="vi-VN" sz="2000">
                <a:solidFill>
                  <a:srgbClr val="000000"/>
                </a:solidFill>
              </a:rPr>
              <a:t> vào </a:t>
            </a:r>
            <a:r>
              <a:rPr lang="vi-VN" sz="2000" b="1">
                <a:solidFill>
                  <a:srgbClr val="000000"/>
                </a:solidFill>
              </a:rPr>
              <a:t>sum</a:t>
            </a:r>
            <a:endParaRPr lang="pt-BR" sz="2000" b="1">
              <a:solidFill>
                <a:srgbClr val="000000"/>
              </a:solidFill>
            </a:endParaRPr>
          </a:p>
        </p:txBody>
      </p:sp>
      <p:cxnSp>
        <p:nvCxnSpPr>
          <p:cNvPr id="3" name="Straight Arrow Connector 2"/>
          <p:cNvCxnSpPr>
            <a:endCxn id="20" idx="1"/>
          </p:cNvCxnSpPr>
          <p:nvPr/>
        </p:nvCxnSpPr>
        <p:spPr>
          <a:xfrm flipV="1">
            <a:off x="2292350" y="3424389"/>
            <a:ext cx="964739" cy="138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V="1">
            <a:off x="2886075" y="3862539"/>
            <a:ext cx="371015" cy="143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V="1">
            <a:off x="1922535" y="2326937"/>
            <a:ext cx="2763229" cy="57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1936014" y="2709930"/>
            <a:ext cx="2763229" cy="57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37209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par>
                                <p:cTn id="29" presetID="14" presetClass="entr" presetSubtype="1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500"/>
                                        <p:tgtEl>
                                          <p:spTgt spid="32"/>
                                        </p:tgtEl>
                                      </p:cBhvr>
                                    </p:animEffect>
                                  </p:childTnLst>
                                </p:cTn>
                              </p:par>
                              <p:par>
                                <p:cTn id="32" presetID="14" presetClass="entr" presetSubtype="1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randombar(horizontal)">
                                      <p:cBhvr>
                                        <p:cTn id="34" dur="500"/>
                                        <p:tgtEl>
                                          <p:spTgt spid="35"/>
                                        </p:tgtEl>
                                      </p:cBhvr>
                                    </p:animEffect>
                                  </p:childTnLst>
                                </p:cTn>
                              </p:par>
                              <p:par>
                                <p:cTn id="35" presetID="14"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8"/>
          <p:cNvSpPr txBox="1">
            <a:spLocks noGrp="1"/>
          </p:cNvSpPr>
          <p:nvPr>
            <p:ph type="title"/>
          </p:nvPr>
        </p:nvSpPr>
        <p:spPr>
          <a:xfrm>
            <a:off x="0" y="2305044"/>
            <a:ext cx="9143999" cy="841800"/>
          </a:xfrm>
          <a:prstGeom prst="rect">
            <a:avLst/>
          </a:prstGeom>
        </p:spPr>
        <p:txBody>
          <a:bodyPr spcFirstLastPara="1" wrap="square" lIns="91425" tIns="91425" rIns="91425" bIns="91425" anchor="t" anchorCtr="0">
            <a:noAutofit/>
          </a:bodyPr>
          <a:lstStyle/>
          <a:p>
            <a:pPr lvl="0" algn="ctr">
              <a:lnSpc>
                <a:spcPct val="150000"/>
              </a:lnSpc>
            </a:pPr>
            <a:r>
              <a:rPr lang="vi-VN" sz="3500" b="1"/>
              <a:t>Thể hiện trong Scratch cấu trúc </a:t>
            </a:r>
            <a:r>
              <a:rPr lang="vi-VN" sz="3500" b="1" smtClean="0"/>
              <a:t>lặp</a:t>
            </a:r>
            <a:r>
              <a:rPr lang="en-US" sz="3500" b="1" smtClean="0"/>
              <a:t/>
            </a:r>
            <a:br>
              <a:rPr lang="en-US" sz="3500" b="1" smtClean="0"/>
            </a:br>
            <a:r>
              <a:rPr lang="vi-VN" sz="3500" b="1" smtClean="0"/>
              <a:t>khi </a:t>
            </a:r>
            <a:r>
              <a:rPr lang="vi-VN" sz="3500" b="1"/>
              <a:t>không biết trước số lần lặp</a:t>
            </a:r>
          </a:p>
        </p:txBody>
      </p:sp>
      <p:sp>
        <p:nvSpPr>
          <p:cNvPr id="337" name="Google Shape;337;p28"/>
          <p:cNvSpPr txBox="1">
            <a:spLocks noGrp="1"/>
          </p:cNvSpPr>
          <p:nvPr>
            <p:ph type="title" idx="2"/>
          </p:nvPr>
        </p:nvSpPr>
        <p:spPr>
          <a:xfrm>
            <a:off x="3706199" y="1193883"/>
            <a:ext cx="1731600" cy="1014000"/>
          </a:xfrm>
          <a:prstGeom prst="rect">
            <a:avLst/>
          </a:prstGeom>
          <a:solidFill>
            <a:srgbClr val="538786"/>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b="1" smtClean="0">
                <a:solidFill>
                  <a:schemeClr val="accent6"/>
                </a:solidFill>
              </a:rPr>
              <a:t>02</a:t>
            </a:r>
            <a:endParaRPr b="1">
              <a:solidFill>
                <a:schemeClr val="accent6"/>
              </a:solidFill>
            </a:endParaRPr>
          </a:p>
        </p:txBody>
      </p:sp>
      <p:grpSp>
        <p:nvGrpSpPr>
          <p:cNvPr id="339" name="Google Shape;339;p28"/>
          <p:cNvGrpSpPr/>
          <p:nvPr/>
        </p:nvGrpSpPr>
        <p:grpSpPr>
          <a:xfrm>
            <a:off x="1738925" y="4718600"/>
            <a:ext cx="5666144" cy="116400"/>
            <a:chOff x="1738925" y="4718600"/>
            <a:chExt cx="5666144" cy="116400"/>
          </a:xfrm>
        </p:grpSpPr>
        <p:sp>
          <p:nvSpPr>
            <p:cNvPr id="340" name="Google Shape;340;p28">
              <a:hlinkClick r:id="rId3" action="ppaction://hlinksldjump"/>
            </p:cNvPr>
            <p:cNvSpPr/>
            <p:nvPr/>
          </p:nvSpPr>
          <p:spPr>
            <a:xfrm>
              <a:off x="203101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1" name="Google Shape;341;p28">
              <a:hlinkClick r:id="rId4" action="ppaction://hlinksldjump"/>
            </p:cNvPr>
            <p:cNvSpPr/>
            <p:nvPr/>
          </p:nvSpPr>
          <p:spPr>
            <a:xfrm>
              <a:off x="232310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2" name="Google Shape;342;p28">
              <a:hlinkClick r:id="rId5" action="ppaction://hlinksldjump"/>
            </p:cNvPr>
            <p:cNvSpPr/>
            <p:nvPr/>
          </p:nvSpPr>
          <p:spPr>
            <a:xfrm>
              <a:off x="261520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3" name="Google Shape;343;p28">
              <a:hlinkClick r:id="rId6" action="ppaction://hlinksldjump"/>
            </p:cNvPr>
            <p:cNvSpPr/>
            <p:nvPr/>
          </p:nvSpPr>
          <p:spPr>
            <a:xfrm>
              <a:off x="2907292" y="4718600"/>
              <a:ext cx="116400" cy="116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4" name="Google Shape;344;p28">
              <a:hlinkClick r:id="rId3" action="ppaction://hlinksldjump"/>
            </p:cNvPr>
            <p:cNvSpPr/>
            <p:nvPr/>
          </p:nvSpPr>
          <p:spPr>
            <a:xfrm>
              <a:off x="319938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5" name="Google Shape;345;p28">
              <a:hlinkClick r:id="rId4" action="ppaction://hlinksldjump"/>
            </p:cNvPr>
            <p:cNvSpPr/>
            <p:nvPr/>
          </p:nvSpPr>
          <p:spPr>
            <a:xfrm>
              <a:off x="349147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6" name="Google Shape;346;p28">
              <a:hlinkClick r:id="rId7" action="ppaction://hlinksldjump"/>
            </p:cNvPr>
            <p:cNvSpPr/>
            <p:nvPr/>
          </p:nvSpPr>
          <p:spPr>
            <a:xfrm>
              <a:off x="378356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7" name="Google Shape;347;p28">
              <a:hlinkClick r:id="rId8" action="ppaction://hlinksldjump"/>
            </p:cNvPr>
            <p:cNvSpPr/>
            <p:nvPr/>
          </p:nvSpPr>
          <p:spPr>
            <a:xfrm>
              <a:off x="407565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8" name="Google Shape;348;p28">
              <a:hlinkClick r:id="rId9" action="ppaction://hlinksldjump"/>
            </p:cNvPr>
            <p:cNvSpPr/>
            <p:nvPr/>
          </p:nvSpPr>
          <p:spPr>
            <a:xfrm>
              <a:off x="4367751"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9" name="Google Shape;349;p28">
              <a:hlinkClick r:id="rId8" action="ppaction://hlinksldjump"/>
            </p:cNvPr>
            <p:cNvSpPr/>
            <p:nvPr/>
          </p:nvSpPr>
          <p:spPr>
            <a:xfrm>
              <a:off x="465984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0" name="Google Shape;350;p28">
              <a:hlinkClick r:id="rId10" action="ppaction://hlinksldjump"/>
            </p:cNvPr>
            <p:cNvSpPr/>
            <p:nvPr/>
          </p:nvSpPr>
          <p:spPr>
            <a:xfrm>
              <a:off x="495193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1" name="Google Shape;351;p28">
              <a:hlinkClick r:id="rId11" action="ppaction://hlinksldjump"/>
            </p:cNvPr>
            <p:cNvSpPr/>
            <p:nvPr/>
          </p:nvSpPr>
          <p:spPr>
            <a:xfrm>
              <a:off x="524402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2" name="Google Shape;352;p28">
              <a:hlinkClick r:id="" action="ppaction://noaction"/>
            </p:cNvPr>
            <p:cNvSpPr/>
            <p:nvPr/>
          </p:nvSpPr>
          <p:spPr>
            <a:xfrm>
              <a:off x="5536118"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3" name="Google Shape;353;p28">
              <a:hlinkClick r:id="rId12" action="ppaction://hlinksldjump"/>
            </p:cNvPr>
            <p:cNvSpPr/>
            <p:nvPr/>
          </p:nvSpPr>
          <p:spPr>
            <a:xfrm>
              <a:off x="582821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4" name="Google Shape;354;p28">
              <a:hlinkClick r:id="" action="ppaction://noaction"/>
            </p:cNvPr>
            <p:cNvSpPr/>
            <p:nvPr/>
          </p:nvSpPr>
          <p:spPr>
            <a:xfrm>
              <a:off x="6120302"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5" name="Google Shape;355;p28">
              <a:hlinkClick r:id="" action="ppaction://noaction"/>
            </p:cNvPr>
            <p:cNvSpPr/>
            <p:nvPr/>
          </p:nvSpPr>
          <p:spPr>
            <a:xfrm>
              <a:off x="641239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6" name="Google Shape;356;p28">
              <a:hlinkClick r:id="" action="ppaction://noaction"/>
            </p:cNvPr>
            <p:cNvSpPr/>
            <p:nvPr/>
          </p:nvSpPr>
          <p:spPr>
            <a:xfrm>
              <a:off x="6704485"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7" name="Google Shape;357;p28">
              <a:hlinkClick r:id="" action="ppaction://noaction"/>
            </p:cNvPr>
            <p:cNvSpPr/>
            <p:nvPr/>
          </p:nvSpPr>
          <p:spPr>
            <a:xfrm>
              <a:off x="699657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8" name="Google Shape;358;p28">
              <a:hlinkClick r:id="" action="ppaction://noaction"/>
            </p:cNvPr>
            <p:cNvSpPr/>
            <p:nvPr/>
          </p:nvSpPr>
          <p:spPr>
            <a:xfrm>
              <a:off x="728866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9" name="Google Shape;359;p28">
              <a:hlinkClick r:id="rId13" action="ppaction://hlinksldjump"/>
            </p:cNvPr>
            <p:cNvSpPr/>
            <p:nvPr/>
          </p:nvSpPr>
          <p:spPr>
            <a:xfrm>
              <a:off x="1738925"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Tree>
    <p:extLst>
      <p:ext uri="{BB962C8B-B14F-4D97-AF65-F5344CB8AC3E}">
        <p14:creationId xmlns:p14="http://schemas.microsoft.com/office/powerpoint/2010/main" val="366989680"/>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randombar(horizontal)">
                                      <p:cBhvr>
                                        <p:cTn id="7" dur="500"/>
                                        <p:tgtEl>
                                          <p:spTgt spid="3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36"/>
                                        </p:tgtEl>
                                        <p:attrNameLst>
                                          <p:attrName>style.visibility</p:attrName>
                                        </p:attrNameLst>
                                      </p:cBhvr>
                                      <p:to>
                                        <p:strVal val="visible"/>
                                      </p:to>
                                    </p:set>
                                    <p:animEffect transition="in" filter="randombar(horizontal)">
                                      <p:cBhvr>
                                        <p:cTn id="10"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8497" y="518244"/>
            <a:ext cx="5926555" cy="1015663"/>
            <a:chOff x="565405" y="1083294"/>
            <a:chExt cx="5926555" cy="1015663"/>
          </a:xfrm>
        </p:grpSpPr>
        <p:sp>
          <p:nvSpPr>
            <p:cNvPr id="5" name="TextBox 9"/>
            <p:cNvSpPr txBox="1"/>
            <p:nvPr/>
          </p:nvSpPr>
          <p:spPr>
            <a:xfrm>
              <a:off x="927099" y="1083294"/>
              <a:ext cx="5564861"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chemeClr val="accent2">
                      <a:lumMod val="75000"/>
                    </a:schemeClr>
                  </a:solidFill>
                  <a:latin typeface="Arial" panose="020B0604020202020204" pitchFamily="34" charset="0"/>
                  <a:cs typeface="Arial" panose="020B0604020202020204" pitchFamily="34" charset="0"/>
                </a:rPr>
                <a:t>Thể hiện trong Scratch cấu trúc lặp khi không biết </a:t>
              </a:r>
              <a:r>
                <a:rPr lang="en-US" sz="2000" b="1" smtClean="0">
                  <a:solidFill>
                    <a:schemeClr val="accent2">
                      <a:lumMod val="75000"/>
                    </a:schemeClr>
                  </a:solidFill>
                  <a:latin typeface="Arial" panose="020B0604020202020204" pitchFamily="34" charset="0"/>
                  <a:cs typeface="Arial" panose="020B0604020202020204" pitchFamily="34" charset="0"/>
                </a:rPr>
                <a:t>trước </a:t>
              </a:r>
              <a:r>
                <a:rPr lang="vi-VN" sz="2000" b="1" smtClean="0">
                  <a:solidFill>
                    <a:schemeClr val="accent2">
                      <a:lumMod val="75000"/>
                    </a:schemeClr>
                  </a:solidFill>
                  <a:latin typeface="Arial" panose="020B0604020202020204" pitchFamily="34" charset="0"/>
                  <a:cs typeface="Arial" panose="020B0604020202020204" pitchFamily="34" charset="0"/>
                </a:rPr>
                <a:t>số </a:t>
              </a:r>
              <a:r>
                <a:rPr lang="vi-VN" sz="2000" b="1">
                  <a:solidFill>
                    <a:schemeClr val="accent2">
                      <a:lumMod val="75000"/>
                    </a:schemeClr>
                  </a:solidFill>
                  <a:latin typeface="Arial" panose="020B0604020202020204" pitchFamily="34" charset="0"/>
                  <a:cs typeface="Arial" panose="020B0604020202020204" pitchFamily="34" charset="0"/>
                </a:rPr>
                <a:t>lần </a:t>
              </a:r>
              <a:r>
                <a:rPr lang="vi-VN" sz="2000" b="1" smtClean="0">
                  <a:solidFill>
                    <a:schemeClr val="accent2">
                      <a:lumMod val="75000"/>
                    </a:schemeClr>
                  </a:solidFill>
                  <a:latin typeface="Arial" panose="020B0604020202020204" pitchFamily="34" charset="0"/>
                  <a:cs typeface="Arial" panose="020B0604020202020204" pitchFamily="34" charset="0"/>
                </a:rPr>
                <a:t>lặ</a:t>
              </a:r>
              <a:r>
                <a:rPr lang="en-US" sz="2000" b="1" smtClean="0">
                  <a:solidFill>
                    <a:schemeClr val="accent2">
                      <a:lumMod val="75000"/>
                    </a:schemeClr>
                  </a:solidFill>
                  <a:latin typeface="Arial" panose="020B0604020202020204" pitchFamily="34" charset="0"/>
                  <a:cs typeface="Arial" panose="020B0604020202020204" pitchFamily="34" charset="0"/>
                </a:rPr>
                <a:t>p</a:t>
              </a:r>
              <a:endParaRPr lang="vi-VN" sz="2000" b="1">
                <a:solidFill>
                  <a:schemeClr val="accent2">
                    <a:lumMod val="75000"/>
                  </a:schemeClr>
                </a:solidFill>
                <a:latin typeface="Arial" panose="020B0604020202020204" pitchFamily="34" charset="0"/>
                <a:cs typeface="Arial" panose="020B0604020202020204" pitchFamily="34" charset="0"/>
              </a:endParaRPr>
            </a:p>
          </p:txBody>
        </p:sp>
        <p:pic>
          <p:nvPicPr>
            <p:cNvPr id="6" name="Picture 4" descr="https://cdn-icons-png.flaticon.com/512/3296/32961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405" y="1184331"/>
              <a:ext cx="361695" cy="36169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599126" y="1547063"/>
            <a:ext cx="7917857"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b="1">
                <a:latin typeface="+mn-lt"/>
                <a:cs typeface="Arial" panose="020B0604020202020204" pitchFamily="34" charset="0"/>
              </a:rPr>
              <a:t>Scratch</a:t>
            </a:r>
            <a:r>
              <a:rPr lang="vi-VN" sz="2000">
                <a:latin typeface="+mn-lt"/>
                <a:cs typeface="Arial" panose="020B0604020202020204" pitchFamily="34" charset="0"/>
              </a:rPr>
              <a:t> có khối lệnh thể hiện cấu trúc lặp khi không biết số lần lặp nhưng biết điều kiện dừng lặp</a:t>
            </a:r>
            <a:r>
              <a:rPr lang="vi-VN" sz="2000" smtClean="0">
                <a:latin typeface="+mn-lt"/>
                <a:cs typeface="Arial" panose="020B0604020202020204" pitchFamily="34" charset="0"/>
              </a:rPr>
              <a:t>.</a:t>
            </a:r>
            <a:endParaRPr lang="en-US" sz="2000" smtClean="0">
              <a:latin typeface="+mn-lt"/>
              <a:cs typeface="Arial" panose="020B0604020202020204" pitchFamily="34" charset="0"/>
            </a:endParaRP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595" y="4169793"/>
            <a:ext cx="1140772" cy="663850"/>
          </a:xfrm>
          <a:prstGeom prst="rect">
            <a:avLst/>
          </a:prstGeom>
        </p:spPr>
      </p:pic>
      <p:pic>
        <p:nvPicPr>
          <p:cNvPr id="9" name="Picture 8"/>
          <p:cNvPicPr>
            <a:picLocks noChangeAspect="1"/>
          </p:cNvPicPr>
          <p:nvPr/>
        </p:nvPicPr>
        <p:blipFill>
          <a:blip r:embed="rId4" cstate="print">
            <a:clrChange>
              <a:clrFrom>
                <a:srgbClr val="FFFDFC"/>
              </a:clrFrom>
              <a:clrTo>
                <a:srgbClr val="FFFDFC">
                  <a:alpha val="0"/>
                </a:srgbClr>
              </a:clrTo>
            </a:clrChange>
            <a:extLst>
              <a:ext uri="{28A0092B-C50C-407E-A947-70E740481C1C}">
                <a14:useLocalDpi xmlns:a14="http://schemas.microsoft.com/office/drawing/2010/main" val="0"/>
              </a:ext>
            </a:extLst>
          </a:blip>
          <a:stretch>
            <a:fillRect/>
          </a:stretch>
        </p:blipFill>
        <p:spPr>
          <a:xfrm>
            <a:off x="7791279" y="619281"/>
            <a:ext cx="938384" cy="794225"/>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0011" t="16384" r="58604" b="58305"/>
          <a:stretch/>
        </p:blipFill>
        <p:spPr>
          <a:xfrm>
            <a:off x="5815722" y="2296340"/>
            <a:ext cx="2714961" cy="2378690"/>
          </a:xfrm>
          <a:prstGeom prst="rect">
            <a:avLst/>
          </a:prstGeom>
        </p:spPr>
      </p:pic>
      <p:sp>
        <p:nvSpPr>
          <p:cNvPr id="12" name="TextBox 11"/>
          <p:cNvSpPr txBox="1"/>
          <p:nvPr/>
        </p:nvSpPr>
        <p:spPr>
          <a:xfrm>
            <a:off x="1431856" y="2562726"/>
            <a:ext cx="3963105" cy="193899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smtClean="0">
                <a:latin typeface="+mn-lt"/>
                <a:cs typeface="Arial" panose="020B0604020202020204" pitchFamily="34" charset="0"/>
              </a:rPr>
              <a:t>Điều </a:t>
            </a:r>
            <a:r>
              <a:rPr lang="vi-VN" sz="2000">
                <a:latin typeface="+mn-lt"/>
                <a:cs typeface="Arial" panose="020B0604020202020204" pitchFamily="34" charset="0"/>
              </a:rPr>
              <a:t>kiện dừng lặp được thể hiện bằng một biểu thức logic.</a:t>
            </a:r>
          </a:p>
          <a:p>
            <a:pPr marL="342900" indent="-342900" algn="just">
              <a:lnSpc>
                <a:spcPct val="150000"/>
              </a:lnSpc>
              <a:buFont typeface="Arial" panose="020B0604020202020204" pitchFamily="34" charset="0"/>
              <a:buChar char="•"/>
            </a:pPr>
            <a:r>
              <a:rPr lang="vi-VN" sz="2000" smtClean="0">
                <a:latin typeface="+mn-lt"/>
                <a:cs typeface="Arial" panose="020B0604020202020204" pitchFamily="34" charset="0"/>
              </a:rPr>
              <a:t>Khi </a:t>
            </a:r>
            <a:r>
              <a:rPr lang="vi-VN" sz="2000">
                <a:latin typeface="+mn-lt"/>
                <a:cs typeface="Arial" panose="020B0604020202020204" pitchFamily="34" charset="0"/>
              </a:rPr>
              <a:t>biểu thức này nhận giá trị </a:t>
            </a:r>
            <a:r>
              <a:rPr lang="vi-VN" sz="2000" b="1">
                <a:latin typeface="+mn-lt"/>
                <a:cs typeface="Arial" panose="020B0604020202020204" pitchFamily="34" charset="0"/>
              </a:rPr>
              <a:t>đúng</a:t>
            </a:r>
            <a:r>
              <a:rPr lang="vi-VN" sz="2000">
                <a:latin typeface="+mn-lt"/>
                <a:cs typeface="Arial" panose="020B0604020202020204" pitchFamily="34" charset="0"/>
              </a:rPr>
              <a:t> thì việc lặp lại sẽ dừng</a:t>
            </a:r>
            <a:r>
              <a:rPr lang="vi-VN" sz="2000" smtClean="0">
                <a:latin typeface="+mn-lt"/>
                <a:cs typeface="Arial" panose="020B0604020202020204" pitchFamily="34" charset="0"/>
              </a:rPr>
              <a:t>.</a:t>
            </a:r>
            <a:endParaRPr lang="vi-VN" sz="2000">
              <a:latin typeface="+mn-lt"/>
              <a:cs typeface="Arial" panose="020B0604020202020204" pitchFamily="34" charset="0"/>
            </a:endParaRPr>
          </a:p>
        </p:txBody>
      </p:sp>
      <p:pic>
        <p:nvPicPr>
          <p:cNvPr id="10" name="Picture 9"/>
          <p:cNvPicPr>
            <a:picLocks noChangeAspect="1"/>
          </p:cNvPicPr>
          <p:nvPr/>
        </p:nvPicPr>
        <p:blipFill>
          <a:blip r:embed="rId6">
            <a:clrChange>
              <a:clrFrom>
                <a:srgbClr val="FFFFFF"/>
              </a:clrFrom>
              <a:clrTo>
                <a:srgbClr val="FFFFFF">
                  <a:alpha val="0"/>
                </a:srgbClr>
              </a:clrTo>
            </a:clrChange>
          </a:blip>
          <a:stretch>
            <a:fillRect/>
          </a:stretch>
        </p:blipFill>
        <p:spPr>
          <a:xfrm rot="20009704">
            <a:off x="8446942" y="3877032"/>
            <a:ext cx="264602" cy="264602"/>
          </a:xfrm>
          <a:prstGeom prst="rect">
            <a:avLst/>
          </a:prstGeom>
        </p:spPr>
      </p:pic>
    </p:spTree>
    <p:extLst>
      <p:ext uri="{BB962C8B-B14F-4D97-AF65-F5344CB8AC3E}">
        <p14:creationId xmlns:p14="http://schemas.microsoft.com/office/powerpoint/2010/main" val="35554874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p:nvPr/>
        </p:nvSpPr>
        <p:spPr>
          <a:xfrm>
            <a:off x="501340" y="471714"/>
            <a:ext cx="8172397" cy="1005017"/>
          </a:xfrm>
          <a:prstGeom prst="roundRect">
            <a:avLst>
              <a:gd name="adj" fmla="val 8847"/>
            </a:avLst>
          </a:prstGeom>
          <a:noFill/>
          <a:ln w="19050">
            <a:noFill/>
            <a:prstDash val="lg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smtClean="0">
                <a:latin typeface="Arial" panose="020B0604020202020204" pitchFamily="34" charset="0"/>
                <a:cs typeface="Arial" panose="020B0604020202020204" pitchFamily="34" charset="0"/>
              </a:rPr>
              <a:t>Khối </a:t>
            </a:r>
            <a:r>
              <a:rPr lang="en-US" sz="2000" b="1">
                <a:latin typeface="Arial" panose="020B0604020202020204" pitchFamily="34" charset="0"/>
                <a:cs typeface="Arial" panose="020B0604020202020204" pitchFamily="34" charset="0"/>
              </a:rPr>
              <a:t>lệnh lặp </a:t>
            </a:r>
            <a:r>
              <a:rPr lang="en-US" sz="2000" b="1">
                <a:solidFill>
                  <a:srgbClr val="C00000"/>
                </a:solidFill>
                <a:latin typeface="Arial" panose="020B0604020202020204" pitchFamily="34" charset="0"/>
                <a:cs typeface="Arial" panose="020B0604020202020204" pitchFamily="34" charset="0"/>
              </a:rPr>
              <a:t>repeat until </a:t>
            </a:r>
            <a:r>
              <a:rPr lang="en-US" sz="2000" b="1" smtClean="0">
                <a:latin typeface="Arial" panose="020B0604020202020204" pitchFamily="34" charset="0"/>
                <a:cs typeface="Arial" panose="020B0604020202020204" pitchFamily="34" charset="0"/>
              </a:rPr>
              <a:t>(</a:t>
            </a:r>
            <a:r>
              <a:rPr lang="en-US" sz="2000" b="1">
                <a:latin typeface="Arial" panose="020B0604020202020204" pitchFamily="34" charset="0"/>
                <a:cs typeface="Arial" panose="020B0604020202020204" pitchFamily="34" charset="0"/>
              </a:rPr>
              <a:t>lặp cho đến khi </a:t>
            </a:r>
            <a:endParaRPr lang="en-US" sz="2000" b="1" smtClean="0">
              <a:latin typeface="Arial" panose="020B0604020202020204" pitchFamily="34" charset="0"/>
              <a:cs typeface="Arial" panose="020B0604020202020204" pitchFamily="34" charset="0"/>
            </a:endParaRPr>
          </a:p>
          <a:p>
            <a:pPr algn="ctr">
              <a:lnSpc>
                <a:spcPct val="150000"/>
              </a:lnSpc>
            </a:pPr>
            <a:r>
              <a:rPr lang="en-US" sz="2000" b="1" smtClean="0">
                <a:latin typeface="Arial" panose="020B0604020202020204" pitchFamily="34" charset="0"/>
                <a:cs typeface="Arial" panose="020B0604020202020204" pitchFamily="34" charset="0"/>
              </a:rPr>
              <a:t>biểu </a:t>
            </a:r>
            <a:r>
              <a:rPr lang="en-US" sz="2000" b="1">
                <a:latin typeface="Arial" panose="020B0604020202020204" pitchFamily="34" charset="0"/>
                <a:cs typeface="Arial" panose="020B0604020202020204" pitchFamily="34" charset="0"/>
              </a:rPr>
              <a:t>thức điều kiện đứng sau until đúng thì thôi lặp</a:t>
            </a:r>
            <a:r>
              <a:rPr lang="en-US" sz="2000" b="1" smtClean="0">
                <a:latin typeface="Arial" panose="020B0604020202020204" pitchFamily="34" charset="0"/>
                <a:cs typeface="Arial" panose="020B0604020202020204" pitchFamily="34" charset="0"/>
              </a:rPr>
              <a:t>)</a:t>
            </a:r>
          </a:p>
        </p:txBody>
      </p:sp>
      <p:grpSp>
        <p:nvGrpSpPr>
          <p:cNvPr id="12" name="Group 11"/>
          <p:cNvGrpSpPr/>
          <p:nvPr/>
        </p:nvGrpSpPr>
        <p:grpSpPr>
          <a:xfrm>
            <a:off x="446614" y="1536490"/>
            <a:ext cx="4031472" cy="3257579"/>
            <a:chOff x="446614" y="1536490"/>
            <a:chExt cx="4031472" cy="3257579"/>
          </a:xfrm>
        </p:grpSpPr>
        <p:sp>
          <p:nvSpPr>
            <p:cNvPr id="8" name="Rounded Rectangle 7"/>
            <p:cNvSpPr/>
            <p:nvPr/>
          </p:nvSpPr>
          <p:spPr>
            <a:xfrm>
              <a:off x="446614" y="1536490"/>
              <a:ext cx="4031472" cy="3257579"/>
            </a:xfrm>
            <a:prstGeom prst="roundRect">
              <a:avLst>
                <a:gd name="adj" fmla="val 8000"/>
              </a:avLst>
            </a:prstGeom>
            <a:solidFill>
              <a:schemeClr val="accent6"/>
            </a:solidFill>
            <a:ln w="28575">
              <a:solidFill>
                <a:schemeClr val="accent4">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2000">
                  <a:solidFill>
                    <a:schemeClr val="tx1"/>
                  </a:solidFill>
                  <a:latin typeface="Arial (Body)"/>
                </a:rPr>
                <a:t>Lặp yêu cầu nhập vào một số chia hết cho 5 đến khi số vừa nhập thỏa mãn điều kiện đó</a:t>
              </a:r>
              <a:r>
                <a:rPr lang="en-US" sz="2000" smtClean="0">
                  <a:solidFill>
                    <a:schemeClr val="tx1"/>
                  </a:solidFill>
                  <a:latin typeface="Arial (Body)"/>
                </a:rPr>
                <a:t>.</a:t>
              </a:r>
            </a:p>
            <a:p>
              <a:pPr algn="just">
                <a:lnSpc>
                  <a:spcPct val="150000"/>
                </a:lnSpc>
              </a:pPr>
              <a:endParaRPr lang="en-US" sz="2000">
                <a:solidFill>
                  <a:schemeClr val="tx1"/>
                </a:solidFill>
                <a:latin typeface="Arial (Body)"/>
              </a:endParaRPr>
            </a:p>
            <a:p>
              <a:pPr algn="just">
                <a:lnSpc>
                  <a:spcPct val="150000"/>
                </a:lnSpc>
              </a:pPr>
              <a:endParaRPr lang="en-US" sz="2000" smtClean="0">
                <a:solidFill>
                  <a:schemeClr val="tx1"/>
                </a:solidFill>
                <a:latin typeface="Arial (Body)"/>
              </a:endParaRPr>
            </a:p>
            <a:p>
              <a:pPr algn="just">
                <a:lnSpc>
                  <a:spcPct val="150000"/>
                </a:lnSpc>
              </a:pPr>
              <a:endParaRPr lang="en-US" sz="2000">
                <a:solidFill>
                  <a:schemeClr val="tx1"/>
                </a:solidFill>
                <a:latin typeface="Arial (Body)"/>
              </a:endParaRPr>
            </a:p>
            <a:p>
              <a:pPr algn="just">
                <a:lnSpc>
                  <a:spcPct val="150000"/>
                </a:lnSpc>
              </a:pPr>
              <a:endParaRPr lang="vi-VN" sz="2000">
                <a:solidFill>
                  <a:schemeClr val="tx1"/>
                </a:solidFill>
                <a:latin typeface="Arial (Body)"/>
              </a:endParaRPr>
            </a:p>
          </p:txBody>
        </p:sp>
        <p:pic>
          <p:nvPicPr>
            <p:cNvPr id="9" name="image59.png"/>
            <p:cNvPicPr/>
            <p:nvPr/>
          </p:nvPicPr>
          <p:blipFill>
            <a:blip r:embed="rId2"/>
            <a:srcRect/>
            <a:stretch>
              <a:fillRect/>
            </a:stretch>
          </p:blipFill>
          <p:spPr>
            <a:xfrm>
              <a:off x="1193850" y="2944040"/>
              <a:ext cx="2536999" cy="1706338"/>
            </a:xfrm>
            <a:prstGeom prst="rect">
              <a:avLst/>
            </a:prstGeom>
            <a:ln/>
          </p:spPr>
        </p:pic>
      </p:grpSp>
      <p:grpSp>
        <p:nvGrpSpPr>
          <p:cNvPr id="13" name="Group 12"/>
          <p:cNvGrpSpPr/>
          <p:nvPr/>
        </p:nvGrpSpPr>
        <p:grpSpPr>
          <a:xfrm>
            <a:off x="4696991" y="1536490"/>
            <a:ext cx="4031472" cy="3257580"/>
            <a:chOff x="4696991" y="1536490"/>
            <a:chExt cx="4031472" cy="3257580"/>
          </a:xfrm>
        </p:grpSpPr>
        <p:sp>
          <p:nvSpPr>
            <p:cNvPr id="10" name="Rounded Rectangle 9"/>
            <p:cNvSpPr/>
            <p:nvPr/>
          </p:nvSpPr>
          <p:spPr>
            <a:xfrm>
              <a:off x="4696991" y="1536490"/>
              <a:ext cx="4031472" cy="3257580"/>
            </a:xfrm>
            <a:prstGeom prst="roundRect">
              <a:avLst>
                <a:gd name="adj" fmla="val 8000"/>
              </a:avLst>
            </a:prstGeom>
            <a:solidFill>
              <a:schemeClr val="accent6"/>
            </a:solidFill>
            <a:ln w="28575">
              <a:solidFill>
                <a:schemeClr val="accent4">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a:solidFill>
                    <a:schemeClr val="tx1"/>
                  </a:solidFill>
                  <a:latin typeface="Arial (Body)"/>
                </a:rPr>
                <a:t>Lặp hai thao tác nhân vật Mèo di chuyển 5 bước rồi nghỉ 1 giây cho đến khi chạm vào một nhân vật khác (chẳng hạn Robot</a:t>
              </a:r>
              <a:r>
                <a:rPr lang="vi-VN" sz="2000" smtClean="0">
                  <a:solidFill>
                    <a:schemeClr val="tx1"/>
                  </a:solidFill>
                  <a:latin typeface="Arial (Body)"/>
                </a:rPr>
                <a:t>).</a:t>
              </a:r>
              <a:endParaRPr lang="en-US" sz="2000" smtClean="0">
                <a:solidFill>
                  <a:schemeClr val="tx1"/>
                </a:solidFill>
                <a:latin typeface="Arial (Body)"/>
              </a:endParaRPr>
            </a:p>
            <a:p>
              <a:pPr algn="just">
                <a:lnSpc>
                  <a:spcPct val="150000"/>
                </a:lnSpc>
              </a:pPr>
              <a:endParaRPr lang="en-US" sz="2000">
                <a:solidFill>
                  <a:schemeClr val="tx1"/>
                </a:solidFill>
                <a:latin typeface="Arial (Body)"/>
              </a:endParaRPr>
            </a:p>
            <a:p>
              <a:pPr algn="just">
                <a:lnSpc>
                  <a:spcPct val="150000"/>
                </a:lnSpc>
              </a:pPr>
              <a:endParaRPr lang="en-US" sz="2000">
                <a:solidFill>
                  <a:schemeClr val="tx1"/>
                </a:solidFill>
                <a:latin typeface="Arial (Body)"/>
              </a:endParaRPr>
            </a:p>
            <a:p>
              <a:pPr algn="just">
                <a:lnSpc>
                  <a:spcPct val="150000"/>
                </a:lnSpc>
              </a:pPr>
              <a:endParaRPr lang="vi-VN" sz="2000">
                <a:solidFill>
                  <a:schemeClr val="tx1"/>
                </a:solidFill>
                <a:latin typeface="Arial (Body)"/>
              </a:endParaRPr>
            </a:p>
          </p:txBody>
        </p:sp>
        <p:pic>
          <p:nvPicPr>
            <p:cNvPr id="11" name="image396.png"/>
            <p:cNvPicPr/>
            <p:nvPr/>
          </p:nvPicPr>
          <p:blipFill rotWithShape="1">
            <a:blip r:embed="rId3"/>
            <a:srcRect t="8371" b="5455"/>
            <a:stretch/>
          </p:blipFill>
          <p:spPr>
            <a:xfrm>
              <a:off x="5438360" y="3412128"/>
              <a:ext cx="2548733" cy="1238250"/>
            </a:xfrm>
            <a:prstGeom prst="rect">
              <a:avLst/>
            </a:prstGeom>
            <a:ln/>
          </p:spPr>
        </p:pic>
      </p:grpSp>
    </p:spTree>
    <p:extLst>
      <p:ext uri="{BB962C8B-B14F-4D97-AF65-F5344CB8AC3E}">
        <p14:creationId xmlns:p14="http://schemas.microsoft.com/office/powerpoint/2010/main" val="2166825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ular Callout 15"/>
          <p:cNvSpPr/>
          <p:nvPr/>
        </p:nvSpPr>
        <p:spPr>
          <a:xfrm>
            <a:off x="641442" y="1267097"/>
            <a:ext cx="4149505" cy="2677884"/>
          </a:xfrm>
          <a:prstGeom prst="wedgeRoundRectCallout">
            <a:avLst>
              <a:gd name="adj1" fmla="val -40511"/>
              <a:gd name="adj2" fmla="val 69038"/>
              <a:gd name="adj3" fmla="val 16667"/>
            </a:avLst>
          </a:prstGeom>
          <a:solidFill>
            <a:schemeClr val="accent6"/>
          </a:solidFill>
          <a:ln w="28575">
            <a:solidFill>
              <a:srgbClr val="D582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rgbClr val="002060"/>
                </a:solidFill>
                <a:latin typeface="Arial (Body)"/>
              </a:rPr>
              <a:t>YÊU CẦU</a:t>
            </a:r>
          </a:p>
          <a:p>
            <a:pPr algn="just">
              <a:lnSpc>
                <a:spcPct val="150000"/>
              </a:lnSpc>
            </a:pPr>
            <a:r>
              <a:rPr lang="vi-VN" sz="2000" smtClean="0">
                <a:solidFill>
                  <a:srgbClr val="000000"/>
                </a:solidFill>
                <a:latin typeface="Arial (Body)"/>
              </a:rPr>
              <a:t>Biểu </a:t>
            </a:r>
            <a:r>
              <a:rPr lang="vi-VN" sz="2000">
                <a:solidFill>
                  <a:srgbClr val="000000"/>
                </a:solidFill>
                <a:latin typeface="Arial (Body)"/>
              </a:rPr>
              <a:t>diễn bằng khối lệnh trong </a:t>
            </a:r>
            <a:r>
              <a:rPr lang="vi-VN" sz="2000" b="1">
                <a:solidFill>
                  <a:srgbClr val="000000"/>
                </a:solidFill>
                <a:latin typeface="Arial (Body)"/>
              </a:rPr>
              <a:t>Scratch</a:t>
            </a:r>
            <a:r>
              <a:rPr lang="vi-VN" sz="2000">
                <a:solidFill>
                  <a:srgbClr val="000000"/>
                </a:solidFill>
                <a:latin typeface="Arial (Body)"/>
              </a:rPr>
              <a:t> lặp lại hai thao tác (tăng biến số lần lên 1, tăng X lên gấp đôi) khi X còn nhỏ hơn 500.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947" y="984339"/>
            <a:ext cx="4179562" cy="3243399"/>
          </a:xfrm>
          <a:prstGeom prst="rect">
            <a:avLst/>
          </a:prstGeom>
        </p:spPr>
      </p:pic>
    </p:spTree>
    <p:extLst>
      <p:ext uri="{BB962C8B-B14F-4D97-AF65-F5344CB8AC3E}">
        <p14:creationId xmlns:p14="http://schemas.microsoft.com/office/powerpoint/2010/main" val="12474931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ular Callout 15"/>
          <p:cNvSpPr/>
          <p:nvPr/>
        </p:nvSpPr>
        <p:spPr>
          <a:xfrm>
            <a:off x="641442" y="1267097"/>
            <a:ext cx="4149505" cy="2677884"/>
          </a:xfrm>
          <a:prstGeom prst="wedgeRoundRectCallout">
            <a:avLst>
              <a:gd name="adj1" fmla="val -40511"/>
              <a:gd name="adj2" fmla="val 69038"/>
              <a:gd name="adj3" fmla="val 16667"/>
            </a:avLst>
          </a:prstGeom>
          <a:solidFill>
            <a:schemeClr val="accent6"/>
          </a:solidFill>
          <a:ln w="28575">
            <a:solidFill>
              <a:srgbClr val="D582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rgbClr val="002060"/>
                </a:solidFill>
                <a:latin typeface="Arial (Body)"/>
              </a:rPr>
              <a:t>YÊU CẦU</a:t>
            </a:r>
          </a:p>
          <a:p>
            <a:pPr algn="just">
              <a:lnSpc>
                <a:spcPct val="150000"/>
              </a:lnSpc>
            </a:pPr>
            <a:r>
              <a:rPr lang="vi-VN" sz="2000" smtClean="0">
                <a:solidFill>
                  <a:srgbClr val="000000"/>
                </a:solidFill>
                <a:latin typeface="Arial (Body)"/>
              </a:rPr>
              <a:t>Biểu </a:t>
            </a:r>
            <a:r>
              <a:rPr lang="vi-VN" sz="2000">
                <a:solidFill>
                  <a:srgbClr val="000000"/>
                </a:solidFill>
                <a:latin typeface="Arial (Body)"/>
              </a:rPr>
              <a:t>diễn bằng khối lệnh trong </a:t>
            </a:r>
            <a:r>
              <a:rPr lang="vi-VN" sz="2000" b="1">
                <a:solidFill>
                  <a:srgbClr val="000000"/>
                </a:solidFill>
                <a:latin typeface="Arial (Body)"/>
              </a:rPr>
              <a:t>Scratch</a:t>
            </a:r>
            <a:r>
              <a:rPr lang="vi-VN" sz="2000">
                <a:solidFill>
                  <a:srgbClr val="000000"/>
                </a:solidFill>
                <a:latin typeface="Arial (Body)"/>
              </a:rPr>
              <a:t> lặp lại hai thao tác (tăng biến số lần lên 1, tăng X lên gấp đôi) khi X còn nhỏ hơn 500.</a:t>
            </a:r>
          </a:p>
        </p:txBody>
      </p:sp>
      <p:pic>
        <p:nvPicPr>
          <p:cNvPr id="4" name="image389.png"/>
          <p:cNvPicPr/>
          <p:nvPr/>
        </p:nvPicPr>
        <p:blipFill>
          <a:blip r:embed="rId2"/>
          <a:srcRect/>
          <a:stretch>
            <a:fillRect/>
          </a:stretch>
        </p:blipFill>
        <p:spPr>
          <a:xfrm>
            <a:off x="5048885" y="1897197"/>
            <a:ext cx="3557270" cy="1728470"/>
          </a:xfrm>
          <a:prstGeom prst="rect">
            <a:avLst/>
          </a:prstGeom>
          <a:ln/>
        </p:spPr>
      </p:pic>
      <p:grpSp>
        <p:nvGrpSpPr>
          <p:cNvPr id="5" name="Group 4"/>
          <p:cNvGrpSpPr/>
          <p:nvPr/>
        </p:nvGrpSpPr>
        <p:grpSpPr>
          <a:xfrm>
            <a:off x="5969794" y="1396875"/>
            <a:ext cx="1461522" cy="500322"/>
            <a:chOff x="316479" y="403580"/>
            <a:chExt cx="1461522" cy="500322"/>
          </a:xfrm>
        </p:grpSpPr>
        <p:sp>
          <p:nvSpPr>
            <p:cNvPr id="6" name="TextBox 5">
              <a:extLst>
                <a:ext uri="{FF2B5EF4-FFF2-40B4-BE49-F238E27FC236}">
                  <a16:creationId xmlns:a16="http://schemas.microsoft.com/office/drawing/2014/main" id="{126B4565-CBF5-CE30-D63A-8DCCD48ED114}"/>
                </a:ext>
              </a:extLst>
            </p:cNvPr>
            <p:cNvSpPr txBox="1"/>
            <p:nvPr/>
          </p:nvSpPr>
          <p:spPr>
            <a:xfrm>
              <a:off x="839637" y="407110"/>
              <a:ext cx="938364" cy="400110"/>
            </a:xfrm>
            <a:prstGeom prst="rect">
              <a:avLst/>
            </a:prstGeom>
            <a:noFill/>
          </p:spPr>
          <p:txBody>
            <a:bodyPr wrap="square">
              <a:spAutoFit/>
            </a:bodyPr>
            <a:lstStyle/>
            <a:p>
              <a:r>
                <a:rPr lang="en-US" sz="2000" b="1" u="sng" smtClean="0">
                  <a:solidFill>
                    <a:srgbClr val="C00000"/>
                  </a:solidFill>
                </a:rPr>
                <a:t>Gợi ý:</a:t>
              </a:r>
              <a:endParaRPr lang="en-US" sz="2000" b="1" u="sng">
                <a:solidFill>
                  <a:srgbClr val="C00000"/>
                </a:solidFill>
              </a:endParaRPr>
            </a:p>
          </p:txBody>
        </p:sp>
        <p:pic>
          <p:nvPicPr>
            <p:cNvPr id="7" name="Picture 6" descr="Clip Art Take Note - Note Taking Png, Transparent Png , Transparent Png  Image - PNGitem"/>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923710">
            <a:off x="4514011" y="3442051"/>
            <a:ext cx="1671893" cy="786097"/>
          </a:xfrm>
          <a:prstGeom prst="rect">
            <a:avLst/>
          </a:prstGeom>
        </p:spPr>
      </p:pic>
    </p:spTree>
    <p:extLst>
      <p:ext uri="{BB962C8B-B14F-4D97-AF65-F5344CB8AC3E}">
        <p14:creationId xmlns:p14="http://schemas.microsoft.com/office/powerpoint/2010/main" val="18021290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8497" y="518244"/>
            <a:ext cx="5926555" cy="1015663"/>
            <a:chOff x="565405" y="1083294"/>
            <a:chExt cx="5926555" cy="1015663"/>
          </a:xfrm>
        </p:grpSpPr>
        <p:sp>
          <p:nvSpPr>
            <p:cNvPr id="5" name="TextBox 9"/>
            <p:cNvSpPr txBox="1"/>
            <p:nvPr/>
          </p:nvSpPr>
          <p:spPr>
            <a:xfrm>
              <a:off x="927099" y="1083294"/>
              <a:ext cx="5564861"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chemeClr val="accent2">
                      <a:lumMod val="75000"/>
                    </a:schemeClr>
                  </a:solidFill>
                  <a:latin typeface="Arial" panose="020B0604020202020204" pitchFamily="34" charset="0"/>
                  <a:cs typeface="Arial" panose="020B0604020202020204" pitchFamily="34" charset="0"/>
                </a:rPr>
                <a:t>Thể hiện trong Scratch cấu trúc lặp khi không biết </a:t>
              </a:r>
              <a:r>
                <a:rPr lang="en-US" sz="2000" b="1" smtClean="0">
                  <a:solidFill>
                    <a:schemeClr val="accent2">
                      <a:lumMod val="75000"/>
                    </a:schemeClr>
                  </a:solidFill>
                  <a:latin typeface="Arial" panose="020B0604020202020204" pitchFamily="34" charset="0"/>
                  <a:cs typeface="Arial" panose="020B0604020202020204" pitchFamily="34" charset="0"/>
                </a:rPr>
                <a:t>trước </a:t>
              </a:r>
              <a:r>
                <a:rPr lang="vi-VN" sz="2000" b="1" smtClean="0">
                  <a:solidFill>
                    <a:schemeClr val="accent2">
                      <a:lumMod val="75000"/>
                    </a:schemeClr>
                  </a:solidFill>
                  <a:latin typeface="Arial" panose="020B0604020202020204" pitchFamily="34" charset="0"/>
                  <a:cs typeface="Arial" panose="020B0604020202020204" pitchFamily="34" charset="0"/>
                </a:rPr>
                <a:t>số </a:t>
              </a:r>
              <a:r>
                <a:rPr lang="vi-VN" sz="2000" b="1">
                  <a:solidFill>
                    <a:schemeClr val="accent2">
                      <a:lumMod val="75000"/>
                    </a:schemeClr>
                  </a:solidFill>
                  <a:latin typeface="Arial" panose="020B0604020202020204" pitchFamily="34" charset="0"/>
                  <a:cs typeface="Arial" panose="020B0604020202020204" pitchFamily="34" charset="0"/>
                </a:rPr>
                <a:t>lần </a:t>
              </a:r>
              <a:r>
                <a:rPr lang="vi-VN" sz="2000" b="1" smtClean="0">
                  <a:solidFill>
                    <a:schemeClr val="accent2">
                      <a:lumMod val="75000"/>
                    </a:schemeClr>
                  </a:solidFill>
                  <a:latin typeface="Arial" panose="020B0604020202020204" pitchFamily="34" charset="0"/>
                  <a:cs typeface="Arial" panose="020B0604020202020204" pitchFamily="34" charset="0"/>
                </a:rPr>
                <a:t>lặ</a:t>
              </a:r>
              <a:r>
                <a:rPr lang="en-US" sz="2000" b="1" smtClean="0">
                  <a:solidFill>
                    <a:schemeClr val="accent2">
                      <a:lumMod val="75000"/>
                    </a:schemeClr>
                  </a:solidFill>
                  <a:latin typeface="Arial" panose="020B0604020202020204" pitchFamily="34" charset="0"/>
                  <a:cs typeface="Arial" panose="020B0604020202020204" pitchFamily="34" charset="0"/>
                </a:rPr>
                <a:t>p</a:t>
              </a:r>
              <a:endParaRPr lang="vi-VN" sz="2000" b="1">
                <a:solidFill>
                  <a:schemeClr val="accent2">
                    <a:lumMod val="75000"/>
                  </a:schemeClr>
                </a:solidFill>
                <a:latin typeface="Arial" panose="020B0604020202020204" pitchFamily="34" charset="0"/>
                <a:cs typeface="Arial" panose="020B0604020202020204" pitchFamily="34" charset="0"/>
              </a:endParaRPr>
            </a:p>
          </p:txBody>
        </p:sp>
        <p:pic>
          <p:nvPicPr>
            <p:cNvPr id="6" name="Picture 4" descr="https://cdn-icons-png.flaticon.com/512/3296/32961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405" y="1184331"/>
              <a:ext cx="361695" cy="36169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468497" y="1606751"/>
            <a:ext cx="8122324"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mn-lt"/>
                <a:cs typeface="Arial" panose="020B0604020202020204" pitchFamily="34" charset="0"/>
              </a:rPr>
              <a:t>Trong </a:t>
            </a:r>
            <a:r>
              <a:rPr lang="vi-VN" sz="2000" b="1">
                <a:latin typeface="+mn-lt"/>
                <a:cs typeface="Arial" panose="020B0604020202020204" pitchFamily="34" charset="0"/>
              </a:rPr>
              <a:t>Scratch</a:t>
            </a:r>
            <a:r>
              <a:rPr lang="vi-VN" sz="2000">
                <a:latin typeface="+mn-lt"/>
                <a:cs typeface="Arial" panose="020B0604020202020204" pitchFamily="34" charset="0"/>
              </a:rPr>
              <a:t> có khối lệnh trong khung lặp lại mãi mãi, muốn dừng vòng lặp này phải dùng lệnh </a:t>
            </a:r>
            <a:r>
              <a:rPr lang="vi-VN" sz="2000" b="1">
                <a:latin typeface="+mn-lt"/>
                <a:cs typeface="Arial" panose="020B0604020202020204" pitchFamily="34" charset="0"/>
              </a:rPr>
              <a:t>stop this script  </a:t>
            </a:r>
            <a:r>
              <a:rPr lang="en-US" sz="2000" b="1" smtClean="0">
                <a:latin typeface="+mn-lt"/>
                <a:cs typeface="Arial" panose="020B0604020202020204" pitchFamily="34" charset="0"/>
              </a:rPr>
              <a:t>             </a:t>
            </a:r>
            <a:r>
              <a:rPr lang="vi-VN" sz="2000" smtClean="0">
                <a:latin typeface="+mn-lt"/>
                <a:cs typeface="Arial" panose="020B0604020202020204" pitchFamily="34" charset="0"/>
              </a:rPr>
              <a:t>trong </a:t>
            </a:r>
            <a:r>
              <a:rPr lang="vi-VN" sz="2000">
                <a:latin typeface="+mn-lt"/>
                <a:cs typeface="Arial" panose="020B0604020202020204" pitchFamily="34" charset="0"/>
              </a:rPr>
              <a:t>nhóm </a:t>
            </a:r>
            <a:r>
              <a:rPr lang="vi-VN" sz="2000" b="1">
                <a:latin typeface="+mn-lt"/>
                <a:cs typeface="Arial" panose="020B0604020202020204" pitchFamily="34" charset="0"/>
              </a:rPr>
              <a:t>Control</a:t>
            </a:r>
            <a:r>
              <a:rPr lang="vi-VN" sz="2000">
                <a:latin typeface="+mn-lt"/>
                <a:cs typeface="Arial" panose="020B0604020202020204" pitchFamily="34" charset="0"/>
              </a:rPr>
              <a:t>.</a:t>
            </a:r>
            <a:endParaRPr lang="en-US" sz="2000" smtClean="0">
              <a:latin typeface="+mn-lt"/>
              <a:cs typeface="Arial" panose="020B0604020202020204" pitchFamily="34" charset="0"/>
            </a:endParaRP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9344" y="3923820"/>
            <a:ext cx="1334903" cy="776821"/>
          </a:xfrm>
          <a:prstGeom prst="rect">
            <a:avLst/>
          </a:prstGeom>
        </p:spPr>
      </p:pic>
      <p:pic>
        <p:nvPicPr>
          <p:cNvPr id="9" name="Picture 8"/>
          <p:cNvPicPr>
            <a:picLocks noChangeAspect="1"/>
          </p:cNvPicPr>
          <p:nvPr/>
        </p:nvPicPr>
        <p:blipFill>
          <a:blip r:embed="rId4" cstate="print">
            <a:clrChange>
              <a:clrFrom>
                <a:srgbClr val="FFFDFC"/>
              </a:clrFrom>
              <a:clrTo>
                <a:srgbClr val="FFFDFC">
                  <a:alpha val="0"/>
                </a:srgbClr>
              </a:clrTo>
            </a:clrChange>
            <a:extLst>
              <a:ext uri="{28A0092B-C50C-407E-A947-70E740481C1C}">
                <a14:useLocalDpi xmlns:a14="http://schemas.microsoft.com/office/drawing/2010/main" val="0"/>
              </a:ext>
            </a:extLst>
          </a:blip>
          <a:stretch>
            <a:fillRect/>
          </a:stretch>
        </p:blipFill>
        <p:spPr>
          <a:xfrm>
            <a:off x="7750942" y="636254"/>
            <a:ext cx="938384" cy="794225"/>
          </a:xfrm>
          <a:prstGeom prst="rect">
            <a:avLst/>
          </a:prstGeom>
        </p:spPr>
      </p:pic>
      <p:pic>
        <p:nvPicPr>
          <p:cNvPr id="13" name="image369.png"/>
          <p:cNvPicPr/>
          <p:nvPr/>
        </p:nvPicPr>
        <p:blipFill>
          <a:blip r:embed="rId5"/>
          <a:srcRect/>
          <a:stretch>
            <a:fillRect/>
          </a:stretch>
        </p:blipFill>
        <p:spPr>
          <a:xfrm>
            <a:off x="6805934" y="2143669"/>
            <a:ext cx="1031937" cy="367026"/>
          </a:xfrm>
          <a:prstGeom prst="rect">
            <a:avLst/>
          </a:prstGeom>
          <a:ln/>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10709" t="59065" r="58057" b="25046"/>
          <a:stretch/>
        </p:blipFill>
        <p:spPr>
          <a:xfrm>
            <a:off x="3918615" y="2719066"/>
            <a:ext cx="3585540" cy="1981575"/>
          </a:xfrm>
          <a:prstGeom prst="rect">
            <a:avLst/>
          </a:prstGeom>
        </p:spPr>
      </p:pic>
    </p:spTree>
    <p:extLst>
      <p:ext uri="{BB962C8B-B14F-4D97-AF65-F5344CB8AC3E}">
        <p14:creationId xmlns:p14="http://schemas.microsoft.com/office/powerpoint/2010/main" val="39117387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7535" y="795819"/>
            <a:ext cx="3940802" cy="3076447"/>
            <a:chOff x="597535" y="795819"/>
            <a:chExt cx="3940802" cy="3076447"/>
          </a:xfrm>
        </p:grpSpPr>
        <p:sp>
          <p:nvSpPr>
            <p:cNvPr id="4" name="TextBox 9"/>
            <p:cNvSpPr txBox="1"/>
            <p:nvPr/>
          </p:nvSpPr>
          <p:spPr>
            <a:xfrm>
              <a:off x="1234196" y="795819"/>
              <a:ext cx="3181774" cy="586145"/>
            </a:xfrm>
            <a:prstGeom prst="roundRect">
              <a:avLst>
                <a:gd name="adj" fmla="val 9841"/>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Quan sát ví dụ ở Hình 4b:</a:t>
              </a:r>
              <a:endParaRPr lang="vi-VN" sz="200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1211" t="75965" r="8501" b="1528"/>
            <a:stretch/>
          </p:blipFill>
          <p:spPr>
            <a:xfrm>
              <a:off x="597535" y="1480515"/>
              <a:ext cx="3940802" cy="2391751"/>
            </a:xfrm>
            <a:prstGeom prst="rect">
              <a:avLst/>
            </a:prstGeom>
          </p:spPr>
        </p:pic>
        <p:pic>
          <p:nvPicPr>
            <p:cNvPr id="6" name="Picture 10" descr="https://lh5.googleusercontent.com/hl1BGups3EED96ATAnaMaM26PJ6ckBurR5VDQJ_y7eQIyq_avgEqDkIKTUniEtiiSlLCmypghKZc8L5pHod5nYOq2GuOwm2tcugYF5GcRcLTtdRRgYWXgWUf5LvFPWyacO910Egd1ktsFinbpWKigA=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95250">
              <a:off x="630524" y="831630"/>
              <a:ext cx="659583" cy="6130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4750695" y="1088891"/>
            <a:ext cx="3725648" cy="2973050"/>
            <a:chOff x="4750695" y="1088891"/>
            <a:chExt cx="3725648" cy="2973050"/>
          </a:xfrm>
        </p:grpSpPr>
        <p:sp>
          <p:nvSpPr>
            <p:cNvPr id="7" name="TextBox 9"/>
            <p:cNvSpPr txBox="1"/>
            <p:nvPr/>
          </p:nvSpPr>
          <p:spPr>
            <a:xfrm>
              <a:off x="5400975" y="1088891"/>
              <a:ext cx="3075368" cy="2973050"/>
            </a:xfrm>
            <a:prstGeom prst="roundRect">
              <a:avLst>
                <a:gd name="adj" fmla="val 6661"/>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T</a:t>
              </a:r>
              <a:r>
                <a:rPr lang="vi-VN" sz="2000" smtClean="0">
                  <a:latin typeface="Arial" panose="020B0604020202020204" pitchFamily="34" charset="0"/>
                  <a:cs typeface="Arial" panose="020B0604020202020204" pitchFamily="34" charset="0"/>
                </a:rPr>
                <a:t>rong </a:t>
              </a:r>
              <a:r>
                <a:rPr lang="vi-VN" sz="2000">
                  <a:latin typeface="Arial" panose="020B0604020202020204" pitchFamily="34" charset="0"/>
                  <a:cs typeface="Arial" panose="020B0604020202020204" pitchFamily="34" charset="0"/>
                </a:rPr>
                <a:t>trường hợp không có </a:t>
              </a:r>
              <a:r>
                <a:rPr lang="vi-VN" sz="2000" b="1">
                  <a:latin typeface="Arial" panose="020B0604020202020204" pitchFamily="34" charset="0"/>
                  <a:cs typeface="Arial" panose="020B0604020202020204" pitchFamily="34" charset="0"/>
                </a:rPr>
                <a:t>stop this </a:t>
              </a:r>
              <a:r>
                <a:rPr lang="vi-VN" sz="2000" b="1" smtClean="0">
                  <a:latin typeface="Arial" panose="020B0604020202020204" pitchFamily="34" charset="0"/>
                  <a:cs typeface="Arial" panose="020B0604020202020204" pitchFamily="34" charset="0"/>
                </a:rPr>
                <a:t>script</a:t>
              </a:r>
              <a:r>
                <a:rPr lang="en-US" sz="2000" b="1"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vòng lặp không dừng, buộc ta phải nháy chuột vào nút màu đỏ dừng chương trình.</a:t>
              </a:r>
            </a:p>
          </p:txBody>
        </p:sp>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750695" y="2276946"/>
              <a:ext cx="596940" cy="596940"/>
            </a:xfrm>
            <a:prstGeom prst="rect">
              <a:avLst/>
            </a:prstGeom>
          </p:spPr>
        </p:pic>
      </p:grpSp>
      <p:pic>
        <p:nvPicPr>
          <p:cNvPr id="9" name="Picture 8"/>
          <p:cNvPicPr>
            <a:picLocks noChangeAspect="1"/>
          </p:cNvPicPr>
          <p:nvPr/>
        </p:nvPicPr>
        <p:blipFill>
          <a:blip r:embed="rId5"/>
          <a:stretch>
            <a:fillRect/>
          </a:stretch>
        </p:blipFill>
        <p:spPr>
          <a:xfrm>
            <a:off x="7547048" y="3576639"/>
            <a:ext cx="1140605" cy="1192451"/>
          </a:xfrm>
          <a:prstGeom prst="rect">
            <a:avLst/>
          </a:prstGeom>
        </p:spPr>
      </p:pic>
    </p:spTree>
    <p:extLst>
      <p:ext uri="{BB962C8B-B14F-4D97-AF65-F5344CB8AC3E}">
        <p14:creationId xmlns:p14="http://schemas.microsoft.com/office/powerpoint/2010/main" val="41046336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p:nvPr/>
        </p:nvSpPr>
        <p:spPr>
          <a:xfrm>
            <a:off x="377853" y="418448"/>
            <a:ext cx="986490" cy="586145"/>
          </a:xfrm>
          <a:prstGeom prst="roundRect">
            <a:avLst>
              <a:gd name="adj" fmla="val 9841"/>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u="sng" smtClean="0">
                <a:solidFill>
                  <a:srgbClr val="C00000"/>
                </a:solidFill>
                <a:latin typeface="Arial" panose="020B0604020202020204" pitchFamily="34" charset="0"/>
                <a:cs typeface="Arial" panose="020B0604020202020204" pitchFamily="34" charset="0"/>
              </a:rPr>
              <a:t>Ví dụ:</a:t>
            </a:r>
            <a:endParaRPr lang="vi-VN" sz="2000" b="1" u="sng">
              <a:solidFill>
                <a:srgbClr val="C00000"/>
              </a:solidFill>
              <a:latin typeface="Arial" panose="020B0604020202020204" pitchFamily="34" charset="0"/>
              <a:cs typeface="Arial" panose="020B0604020202020204" pitchFamily="34" charset="0"/>
            </a:endParaRPr>
          </a:p>
        </p:txBody>
      </p:sp>
      <p:pic>
        <p:nvPicPr>
          <p:cNvPr id="10" name="image97.png"/>
          <p:cNvPicPr/>
          <p:nvPr/>
        </p:nvPicPr>
        <p:blipFill>
          <a:blip r:embed="rId2"/>
          <a:srcRect/>
          <a:stretch>
            <a:fillRect/>
          </a:stretch>
        </p:blipFill>
        <p:spPr>
          <a:xfrm>
            <a:off x="1364343" y="549827"/>
            <a:ext cx="1988457" cy="1988457"/>
          </a:xfrm>
          <a:prstGeom prst="rect">
            <a:avLst/>
          </a:prstGeom>
          <a:ln/>
        </p:spPr>
      </p:pic>
      <p:grpSp>
        <p:nvGrpSpPr>
          <p:cNvPr id="2" name="Group 1"/>
          <p:cNvGrpSpPr/>
          <p:nvPr/>
        </p:nvGrpSpPr>
        <p:grpSpPr>
          <a:xfrm>
            <a:off x="3232483" y="726981"/>
            <a:ext cx="5435266" cy="1806043"/>
            <a:chOff x="3232483" y="726981"/>
            <a:chExt cx="5435266" cy="1806043"/>
          </a:xfrm>
        </p:grpSpPr>
        <p:sp>
          <p:nvSpPr>
            <p:cNvPr id="7" name="TextBox 9"/>
            <p:cNvSpPr txBox="1"/>
            <p:nvPr/>
          </p:nvSpPr>
          <p:spPr>
            <a:xfrm>
              <a:off x="4240786" y="726981"/>
              <a:ext cx="4426963" cy="1534478"/>
            </a:xfrm>
            <a:prstGeom prst="roundRect">
              <a:avLst>
                <a:gd name="adj" fmla="val 6661"/>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C</a:t>
              </a:r>
              <a:r>
                <a:rPr lang="vi-VN" sz="2000" smtClean="0">
                  <a:latin typeface="Arial" panose="020B0604020202020204" pitchFamily="34" charset="0"/>
                  <a:cs typeface="Arial" panose="020B0604020202020204" pitchFamily="34" charset="0"/>
                </a:rPr>
                <a:t>ạnh </a:t>
              </a:r>
              <a:r>
                <a:rPr lang="vi-VN" sz="2000">
                  <a:latin typeface="Arial" panose="020B0604020202020204" pitchFamily="34" charset="0"/>
                  <a:cs typeface="Arial" panose="020B0604020202020204" pitchFamily="34" charset="0"/>
                </a:rPr>
                <a:t>dưới của khối lệnh này là đường thẳng không cho ghép thêm lệnh nào khác vào nữa.</a:t>
              </a:r>
            </a:p>
          </p:txBody>
        </p:sp>
        <p:pic>
          <p:nvPicPr>
            <p:cNvPr id="11"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9676234" flipV="1">
              <a:off x="3232483" y="2026496"/>
              <a:ext cx="1121364" cy="506528"/>
            </a:xfrm>
            <a:prstGeom prst="rect">
              <a:avLst/>
            </a:prstGeom>
          </p:spPr>
        </p:pic>
      </p:grpSp>
      <p:grpSp>
        <p:nvGrpSpPr>
          <p:cNvPr id="3" name="Group 2"/>
          <p:cNvGrpSpPr/>
          <p:nvPr/>
        </p:nvGrpSpPr>
        <p:grpSpPr>
          <a:xfrm>
            <a:off x="358383" y="2748946"/>
            <a:ext cx="6974372" cy="2014002"/>
            <a:chOff x="358383" y="2748946"/>
            <a:chExt cx="6974372" cy="2014002"/>
          </a:xfrm>
        </p:grpSpPr>
        <p:sp>
          <p:nvSpPr>
            <p:cNvPr id="13" name="TextBox 9"/>
            <p:cNvSpPr txBox="1"/>
            <p:nvPr/>
          </p:nvSpPr>
          <p:spPr>
            <a:xfrm>
              <a:off x="888413" y="2748946"/>
              <a:ext cx="6444342" cy="2014002"/>
            </a:xfrm>
            <a:prstGeom prst="roundRect">
              <a:avLst>
                <a:gd name="adj" fmla="val 6661"/>
              </a:avLst>
            </a:prstGeom>
            <a:solidFill>
              <a:schemeClr val="accent1">
                <a:lumMod val="60000"/>
                <a:lumOff val="40000"/>
              </a:schemeClr>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Arial" panose="020B0604020202020204" pitchFamily="34" charset="0"/>
                  <a:cs typeface="Arial" panose="020B0604020202020204" pitchFamily="34" charset="0"/>
                </a:rPr>
                <a:t>C</a:t>
              </a:r>
              <a:r>
                <a:rPr lang="vi-VN" sz="2000" smtClean="0">
                  <a:latin typeface="Arial" panose="020B0604020202020204" pitchFamily="34" charset="0"/>
                  <a:cs typeface="Arial" panose="020B0604020202020204" pitchFamily="34" charset="0"/>
                </a:rPr>
                <a:t>ách </a:t>
              </a:r>
              <a:r>
                <a:rPr lang="vi-VN" sz="2000">
                  <a:latin typeface="Arial" panose="020B0604020202020204" pitchFamily="34" charset="0"/>
                  <a:cs typeface="Arial" panose="020B0604020202020204" pitchFamily="34" charset="0"/>
                </a:rPr>
                <a:t>duy nhất thoát khỏi vòng </a:t>
              </a:r>
              <a:r>
                <a:rPr lang="vi-VN" sz="2000" smtClean="0">
                  <a:latin typeface="Arial" panose="020B0604020202020204" pitchFamily="34" charset="0"/>
                  <a:cs typeface="Arial" panose="020B0604020202020204" pitchFamily="34" charset="0"/>
                </a:rPr>
                <a:t>lặp</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 có </a:t>
              </a:r>
              <a:r>
                <a:rPr lang="vi-VN" sz="2000">
                  <a:latin typeface="Arial" panose="020B0604020202020204" pitchFamily="34" charset="0"/>
                  <a:cs typeface="Arial" panose="020B0604020202020204" pitchFamily="34" charset="0"/>
                </a:rPr>
                <a:t>lệnh </a:t>
              </a:r>
              <a:r>
                <a:rPr lang="vi-VN" sz="2000" b="1">
                  <a:latin typeface="Arial" panose="020B0604020202020204" pitchFamily="34" charset="0"/>
                  <a:cs typeface="Arial" panose="020B0604020202020204" pitchFamily="34" charset="0"/>
                </a:rPr>
                <a:t>stop this script</a:t>
              </a:r>
              <a:r>
                <a:rPr lang="vi-VN" sz="2000">
                  <a:latin typeface="Arial" panose="020B0604020202020204" pitchFamily="34" charset="0"/>
                  <a:cs typeface="Arial" panose="020B0604020202020204" pitchFamily="34" charset="0"/>
                </a:rPr>
                <a:t> trong quá trình thực hiện vòng lặp này. </a:t>
              </a:r>
              <a:r>
                <a:rPr lang="en-US" sz="2000">
                  <a:latin typeface="Arial" panose="020B0604020202020204" pitchFamily="34" charset="0"/>
                  <a:cs typeface="Arial" panose="020B0604020202020204" pitchFamily="34" charset="0"/>
                </a:rPr>
                <a:t>L</a:t>
              </a:r>
              <a:r>
                <a:rPr lang="vi-VN" sz="2000" smtClean="0">
                  <a:latin typeface="Arial" panose="020B0604020202020204" pitchFamily="34" charset="0"/>
                  <a:cs typeface="Arial" panose="020B0604020202020204" pitchFamily="34" charset="0"/>
                </a:rPr>
                <a:t>ệnh </a:t>
              </a:r>
              <a:r>
                <a:rPr lang="vi-VN" sz="2000">
                  <a:latin typeface="Arial" panose="020B0604020202020204" pitchFamily="34" charset="0"/>
                  <a:cs typeface="Arial" panose="020B0604020202020204" pitchFamily="34" charset="0"/>
                </a:rPr>
                <a:t>thoát giữa lúc thực hiện vòng lặp vô hạn này xảy ra khi một điều kiện nào đó được thỏa mãn.</a:t>
              </a:r>
            </a:p>
          </p:txBody>
        </p:sp>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58383" y="2959471"/>
              <a:ext cx="721943" cy="721943"/>
            </a:xfrm>
            <a:prstGeom prst="rect">
              <a:avLst/>
            </a:prstGeom>
          </p:spPr>
        </p:pic>
      </p:grpSp>
      <p:pic>
        <p:nvPicPr>
          <p:cNvPr id="14" name="Picture 13"/>
          <p:cNvPicPr>
            <a:picLocks noChangeAspect="1"/>
          </p:cNvPicPr>
          <p:nvPr/>
        </p:nvPicPr>
        <p:blipFill>
          <a:blip r:embed="rId6"/>
          <a:stretch>
            <a:fillRect/>
          </a:stretch>
        </p:blipFill>
        <p:spPr>
          <a:xfrm>
            <a:off x="7547048" y="3576639"/>
            <a:ext cx="1140605" cy="1192451"/>
          </a:xfrm>
          <a:prstGeom prst="rect">
            <a:avLst/>
          </a:prstGeom>
        </p:spPr>
      </p:pic>
    </p:spTree>
    <p:extLst>
      <p:ext uri="{BB962C8B-B14F-4D97-AF65-F5344CB8AC3E}">
        <p14:creationId xmlns:p14="http://schemas.microsoft.com/office/powerpoint/2010/main" val="10132285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04;p31"/>
          <p:cNvSpPr txBox="1">
            <a:spLocks noGrp="1"/>
          </p:cNvSpPr>
          <p:nvPr>
            <p:ph type="title" idx="4294967295"/>
          </p:nvPr>
        </p:nvSpPr>
        <p:spPr>
          <a:xfrm>
            <a:off x="0" y="482144"/>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KHỞI ĐỘNG</a:t>
            </a:r>
            <a:endParaRPr sz="3400" b="1">
              <a:latin typeface="+mj-lt"/>
            </a:endParaRPr>
          </a:p>
        </p:txBody>
      </p:sp>
      <p:sp>
        <p:nvSpPr>
          <p:cNvPr id="12" name="TextBox 9"/>
          <p:cNvSpPr txBox="1"/>
          <p:nvPr/>
        </p:nvSpPr>
        <p:spPr>
          <a:xfrm>
            <a:off x="1123406" y="2098502"/>
            <a:ext cx="4515032" cy="193899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Khi nào mô tả thuật toán ta cần dùng cấu trúc lặp? Nếu em đã từng tạo chương trình </a:t>
            </a:r>
            <a:r>
              <a:rPr lang="vi-VN" sz="2000" b="1" smtClean="0">
                <a:latin typeface="Arial" panose="020B0604020202020204" pitchFamily="34" charset="0"/>
                <a:cs typeface="Arial" panose="020B0604020202020204" pitchFamily="34" charset="0"/>
              </a:rPr>
              <a:t>Scratch</a:t>
            </a:r>
            <a:r>
              <a:rPr lang="vi-VN" sz="2000" smtClean="0">
                <a:latin typeface="Arial" panose="020B0604020202020204" pitchFamily="34" charset="0"/>
                <a:cs typeface="Arial" panose="020B0604020202020204" pitchFamily="34" charset="0"/>
              </a:rPr>
              <a:t> có thể hiện cấu trúc lặp thì đó là tình huống nào?</a:t>
            </a:r>
            <a:endParaRPr lang="vi-VN" sz="200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2791520" y="1458835"/>
            <a:ext cx="1178804" cy="639667"/>
          </a:xfrm>
          <a:prstGeom prst="rect">
            <a:avLst/>
          </a:prstGeom>
        </p:spPr>
      </p:pic>
      <p:pic>
        <p:nvPicPr>
          <p:cNvPr id="7" name="Picture 15"/>
          <p:cNvPicPr>
            <a:picLocks noChangeAspect="1"/>
          </p:cNvPicPr>
          <p:nvPr/>
        </p:nvPicPr>
        <p:blipFill>
          <a:blip r:embed="rId3"/>
          <a:srcRect/>
          <a:stretch>
            <a:fillRect/>
          </a:stretch>
        </p:blipFill>
        <p:spPr>
          <a:xfrm>
            <a:off x="6154508" y="1036390"/>
            <a:ext cx="1680290" cy="3291996"/>
          </a:xfrm>
          <a:prstGeom prst="rect">
            <a:avLst/>
          </a:prstGeom>
        </p:spPr>
      </p:pic>
    </p:spTree>
    <p:extLst>
      <p:ext uri="{BB962C8B-B14F-4D97-AF65-F5344CB8AC3E}">
        <p14:creationId xmlns:p14="http://schemas.microsoft.com/office/powerpoint/2010/main" val="114215504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p:nvPr/>
        </p:nvSpPr>
        <p:spPr>
          <a:xfrm>
            <a:off x="377853" y="418448"/>
            <a:ext cx="986490" cy="586145"/>
          </a:xfrm>
          <a:prstGeom prst="roundRect">
            <a:avLst>
              <a:gd name="adj" fmla="val 9841"/>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u="sng" smtClean="0">
                <a:solidFill>
                  <a:srgbClr val="C00000"/>
                </a:solidFill>
                <a:latin typeface="Arial" panose="020B0604020202020204" pitchFamily="34" charset="0"/>
                <a:cs typeface="Arial" panose="020B0604020202020204" pitchFamily="34" charset="0"/>
              </a:rPr>
              <a:t>Ví dụ:</a:t>
            </a:r>
            <a:endParaRPr lang="vi-VN" sz="2000" b="1" u="sng">
              <a:solidFill>
                <a:srgbClr val="C00000"/>
              </a:solidFill>
              <a:latin typeface="Arial" panose="020B0604020202020204" pitchFamily="34" charset="0"/>
              <a:cs typeface="Arial" panose="020B0604020202020204" pitchFamily="34" charset="0"/>
            </a:endParaRPr>
          </a:p>
        </p:txBody>
      </p:sp>
      <p:sp>
        <p:nvSpPr>
          <p:cNvPr id="7" name="TextBox 9"/>
          <p:cNvSpPr txBox="1"/>
          <p:nvPr/>
        </p:nvSpPr>
        <p:spPr>
          <a:xfrm>
            <a:off x="4240786" y="726981"/>
            <a:ext cx="4426963" cy="1534478"/>
          </a:xfrm>
          <a:prstGeom prst="roundRect">
            <a:avLst>
              <a:gd name="adj" fmla="val 6661"/>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C</a:t>
            </a:r>
            <a:r>
              <a:rPr lang="vi-VN" sz="2000" smtClean="0">
                <a:latin typeface="Arial" panose="020B0604020202020204" pitchFamily="34" charset="0"/>
                <a:cs typeface="Arial" panose="020B0604020202020204" pitchFamily="34" charset="0"/>
              </a:rPr>
              <a:t>ạnh </a:t>
            </a:r>
            <a:r>
              <a:rPr lang="vi-VN" sz="2000">
                <a:latin typeface="Arial" panose="020B0604020202020204" pitchFamily="34" charset="0"/>
                <a:cs typeface="Arial" panose="020B0604020202020204" pitchFamily="34" charset="0"/>
              </a:rPr>
              <a:t>dưới của khối lệnh này là đường thẳng không cho ghép thêm lệnh nào khác vào nữa.</a:t>
            </a:r>
          </a:p>
        </p:txBody>
      </p:sp>
      <p:pic>
        <p:nvPicPr>
          <p:cNvPr id="10" name="image97.png"/>
          <p:cNvPicPr/>
          <p:nvPr/>
        </p:nvPicPr>
        <p:blipFill>
          <a:blip r:embed="rId2"/>
          <a:srcRect/>
          <a:stretch>
            <a:fillRect/>
          </a:stretch>
        </p:blipFill>
        <p:spPr>
          <a:xfrm>
            <a:off x="1364343" y="549827"/>
            <a:ext cx="1988457" cy="1988457"/>
          </a:xfrm>
          <a:prstGeom prst="rect">
            <a:avLst/>
          </a:prstGeom>
          <a:ln/>
        </p:spPr>
      </p:pic>
      <p:pic>
        <p:nvPicPr>
          <p:cNvPr id="11"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9676234" flipV="1">
            <a:off x="3232483" y="2026496"/>
            <a:ext cx="1121364" cy="506528"/>
          </a:xfrm>
          <a:prstGeom prst="rect">
            <a:avLst/>
          </a:prstGeom>
        </p:spPr>
      </p:pic>
      <p:grpSp>
        <p:nvGrpSpPr>
          <p:cNvPr id="2" name="Group 1"/>
          <p:cNvGrpSpPr/>
          <p:nvPr/>
        </p:nvGrpSpPr>
        <p:grpSpPr>
          <a:xfrm>
            <a:off x="751296" y="2762929"/>
            <a:ext cx="6389732" cy="1940467"/>
            <a:chOff x="751296" y="2762929"/>
            <a:chExt cx="6389732" cy="1940467"/>
          </a:xfrm>
        </p:grpSpPr>
        <p:sp>
          <p:nvSpPr>
            <p:cNvPr id="14" name="Rounded Rectangle 13"/>
            <p:cNvSpPr/>
            <p:nvPr/>
          </p:nvSpPr>
          <p:spPr>
            <a:xfrm>
              <a:off x="751296" y="2961682"/>
              <a:ext cx="6389732" cy="1741714"/>
            </a:xfrm>
            <a:prstGeom prst="roundRect">
              <a:avLst>
                <a:gd name="adj" fmla="val 14427"/>
              </a:avLst>
            </a:prstGeom>
            <a:solidFill>
              <a:schemeClr val="accent6"/>
            </a:solidFill>
            <a:ln w="28575">
              <a:solidFill>
                <a:schemeClr val="accent4">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2000" b="1" u="sng" smtClean="0">
                  <a:solidFill>
                    <a:srgbClr val="C00000"/>
                  </a:solidFill>
                  <a:latin typeface="Arial (Body)"/>
                </a:rPr>
                <a:t>Lưu ý:</a:t>
              </a:r>
            </a:p>
            <a:p>
              <a:pPr algn="just">
                <a:lnSpc>
                  <a:spcPct val="150000"/>
                </a:lnSpc>
              </a:pPr>
              <a:r>
                <a:rPr lang="vi-VN" sz="2000" smtClean="0">
                  <a:solidFill>
                    <a:schemeClr val="tx1"/>
                  </a:solidFill>
                  <a:latin typeface="Arial (Body)"/>
                </a:rPr>
                <a:t>Trong </a:t>
              </a:r>
              <a:r>
                <a:rPr lang="vi-VN" sz="2000">
                  <a:solidFill>
                    <a:schemeClr val="tx1"/>
                  </a:solidFill>
                  <a:latin typeface="Arial (Body)"/>
                </a:rPr>
                <a:t>các thao tác cần lặp (ở các loại khối lệnh lặp) có thể chứa cấu trúc rẽ nhánh hoặc lặp khác</a:t>
              </a:r>
              <a:r>
                <a:rPr lang="vi-VN" sz="2000" smtClean="0">
                  <a:solidFill>
                    <a:schemeClr val="tx1"/>
                  </a:solidFill>
                  <a:latin typeface="Arial (Body)"/>
                </a:rPr>
                <a:t>.</a:t>
              </a:r>
              <a:endParaRPr lang="en-US" sz="2000" smtClean="0">
                <a:solidFill>
                  <a:schemeClr val="tx1"/>
                </a:solidFill>
                <a:latin typeface="Arial (Body)"/>
              </a:endParaRPr>
            </a:p>
          </p:txBody>
        </p:sp>
        <p:pic>
          <p:nvPicPr>
            <p:cNvPr id="15" name="Picture 14">
              <a:extLst>
                <a:ext uri="{FF2B5EF4-FFF2-40B4-BE49-F238E27FC236}">
                  <a16:creationId xmlns:a16="http://schemas.microsoft.com/office/drawing/2014/main" id="{99F2CF33-BD32-103D-D3AC-F6099F5C40DD}"/>
                </a:ext>
              </a:extLst>
            </p:cNvPr>
            <p:cNvPicPr>
              <a:picLocks noChangeAspect="1"/>
            </p:cNvPicPr>
            <p:nvPr/>
          </p:nvPicPr>
          <p:blipFill>
            <a:blip r:embed="rId5"/>
            <a:stretch>
              <a:fillRect/>
            </a:stretch>
          </p:blipFill>
          <p:spPr>
            <a:xfrm>
              <a:off x="6300788" y="2762929"/>
              <a:ext cx="532801" cy="532801"/>
            </a:xfrm>
            <a:prstGeom prst="rect">
              <a:avLst/>
            </a:prstGeom>
          </p:spPr>
        </p:pic>
      </p:grpSp>
      <p:pic>
        <p:nvPicPr>
          <p:cNvPr id="16" name="Picture 15"/>
          <p:cNvPicPr>
            <a:picLocks noChangeAspect="1"/>
          </p:cNvPicPr>
          <p:nvPr/>
        </p:nvPicPr>
        <p:blipFill>
          <a:blip r:embed="rId6"/>
          <a:stretch>
            <a:fillRect/>
          </a:stretch>
        </p:blipFill>
        <p:spPr>
          <a:xfrm>
            <a:off x="7547048" y="3576639"/>
            <a:ext cx="1140605" cy="1192451"/>
          </a:xfrm>
          <a:prstGeom prst="rect">
            <a:avLst/>
          </a:prstGeom>
        </p:spPr>
      </p:pic>
    </p:spTree>
    <p:extLst>
      <p:ext uri="{BB962C8B-B14F-4D97-AF65-F5344CB8AC3E}">
        <p14:creationId xmlns:p14="http://schemas.microsoft.com/office/powerpoint/2010/main" val="5439893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p:nvPr/>
        </p:nvSpPr>
        <p:spPr>
          <a:xfrm>
            <a:off x="1" y="465993"/>
            <a:ext cx="3962400"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u="sng" smtClean="0">
                <a:solidFill>
                  <a:schemeClr val="accent1">
                    <a:lumMod val="75000"/>
                  </a:schemeClr>
                </a:solidFill>
                <a:latin typeface="+mn-lt"/>
                <a:cs typeface="Arial" panose="020B0604020202020204" pitchFamily="34" charset="0"/>
              </a:rPr>
              <a:t>Câu hỏi củng cố:</a:t>
            </a:r>
            <a:endParaRPr lang="vi-VN" sz="2000" b="1" i="1" u="sng">
              <a:solidFill>
                <a:schemeClr val="accent1">
                  <a:lumMod val="75000"/>
                </a:schemeClr>
              </a:solidFill>
              <a:latin typeface="+mn-lt"/>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11" y="579568"/>
            <a:ext cx="448218" cy="392711"/>
          </a:xfrm>
          <a:prstGeom prst="rect">
            <a:avLst/>
          </a:prstGeom>
        </p:spPr>
      </p:pic>
      <p:sp>
        <p:nvSpPr>
          <p:cNvPr id="7" name="TextBox 6">
            <a:extLst>
              <a:ext uri="{FF2B5EF4-FFF2-40B4-BE49-F238E27FC236}">
                <a16:creationId xmlns:a16="http://schemas.microsoft.com/office/drawing/2014/main" id="{3A06DEAF-8EBD-BB2C-86E3-F9D0B9856831}"/>
              </a:ext>
            </a:extLst>
          </p:cNvPr>
          <p:cNvSpPr txBox="1"/>
          <p:nvPr/>
        </p:nvSpPr>
        <p:spPr>
          <a:xfrm>
            <a:off x="0" y="934546"/>
            <a:ext cx="9143999" cy="496996"/>
          </a:xfrm>
          <a:prstGeom prst="rect">
            <a:avLst/>
          </a:prstGeom>
          <a:noFill/>
        </p:spPr>
        <p:txBody>
          <a:bodyPr wrap="square">
            <a:spAutoFit/>
          </a:bodyPr>
          <a:lstStyle/>
          <a:p>
            <a:pPr algn="ctr">
              <a:lnSpc>
                <a:spcPct val="150000"/>
              </a:lnSpc>
            </a:pPr>
            <a:r>
              <a:rPr lang="vi-VN" sz="2000"/>
              <a:t>Trong các câu sau những câu nào </a:t>
            </a:r>
            <a:r>
              <a:rPr lang="vi-VN" sz="2000" b="1"/>
              <a:t>đúng</a:t>
            </a:r>
            <a:r>
              <a:rPr lang="vi-VN" sz="2000"/>
              <a:t> trong </a:t>
            </a:r>
            <a:r>
              <a:rPr lang="vi-VN" sz="2000" b="1"/>
              <a:t>Scratch</a:t>
            </a:r>
            <a:r>
              <a:rPr lang="vi-VN" sz="2000"/>
              <a:t>?</a:t>
            </a:r>
            <a:endParaRPr lang="en-US" sz="2000"/>
          </a:p>
        </p:txBody>
      </p:sp>
      <p:sp>
        <p:nvSpPr>
          <p:cNvPr id="8" name="Rounded Rectangle 7">
            <a:extLst>
              <a:ext uri="{FF2B5EF4-FFF2-40B4-BE49-F238E27FC236}">
                <a16:creationId xmlns:a16="http://schemas.microsoft.com/office/drawing/2014/main" id="{F8F2F0A6-F1CF-0111-C5BD-F8733B7B5351}"/>
              </a:ext>
            </a:extLst>
          </p:cNvPr>
          <p:cNvSpPr/>
          <p:nvPr/>
        </p:nvSpPr>
        <p:spPr>
          <a:xfrm>
            <a:off x="388257" y="1556128"/>
            <a:ext cx="8367486" cy="721575"/>
          </a:xfrm>
          <a:prstGeom prst="roundRect">
            <a:avLst/>
          </a:prstGeom>
          <a:solidFill>
            <a:schemeClr val="accent6"/>
          </a:solidFill>
          <a:ln w="28575">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rgbClr val="000000"/>
                </a:solidFill>
              </a:rPr>
              <a:t>1) Có ba khối lệnh khác nhau để thể hiện cấu trúc lặp trong thuật toán.</a:t>
            </a:r>
            <a:endParaRPr lang="en-US" sz="2000">
              <a:solidFill>
                <a:srgbClr val="000000"/>
              </a:solidFill>
            </a:endParaRPr>
          </a:p>
        </p:txBody>
      </p:sp>
      <p:sp>
        <p:nvSpPr>
          <p:cNvPr id="14" name="Rounded Rectangle 13">
            <a:extLst>
              <a:ext uri="{FF2B5EF4-FFF2-40B4-BE49-F238E27FC236}">
                <a16:creationId xmlns:a16="http://schemas.microsoft.com/office/drawing/2014/main" id="{F8F2F0A6-F1CF-0111-C5BD-F8733B7B5351}"/>
              </a:ext>
            </a:extLst>
          </p:cNvPr>
          <p:cNvSpPr/>
          <p:nvPr/>
        </p:nvSpPr>
        <p:spPr>
          <a:xfrm>
            <a:off x="388257" y="2388181"/>
            <a:ext cx="8367486" cy="721575"/>
          </a:xfrm>
          <a:prstGeom prst="roundRect">
            <a:avLst/>
          </a:prstGeom>
          <a:solidFill>
            <a:schemeClr val="accent6"/>
          </a:solidFill>
          <a:ln w="28575">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rgbClr val="000000"/>
                </a:solidFill>
              </a:rPr>
              <a:t>2) Chỉ có thể sử dụng cấu trúc lặp khi biết trước số lần lặp.</a:t>
            </a:r>
            <a:endParaRPr lang="en-US" sz="2000">
              <a:solidFill>
                <a:srgbClr val="000000"/>
              </a:solidFill>
            </a:endParaRPr>
          </a:p>
        </p:txBody>
      </p:sp>
      <p:sp>
        <p:nvSpPr>
          <p:cNvPr id="15" name="Rounded Rectangle 14">
            <a:extLst>
              <a:ext uri="{FF2B5EF4-FFF2-40B4-BE49-F238E27FC236}">
                <a16:creationId xmlns:a16="http://schemas.microsoft.com/office/drawing/2014/main" id="{F8F2F0A6-F1CF-0111-C5BD-F8733B7B5351}"/>
              </a:ext>
            </a:extLst>
          </p:cNvPr>
          <p:cNvSpPr/>
          <p:nvPr/>
        </p:nvSpPr>
        <p:spPr>
          <a:xfrm>
            <a:off x="388257" y="3224804"/>
            <a:ext cx="8367486" cy="721575"/>
          </a:xfrm>
          <a:prstGeom prst="roundRect">
            <a:avLst/>
          </a:prstGeom>
          <a:solidFill>
            <a:schemeClr val="accent6"/>
          </a:solidFill>
          <a:ln w="28575">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rgbClr val="000000"/>
                </a:solidFill>
              </a:rPr>
              <a:t>3) Chỉ có thể sử dụng cấu trúc lặp để lặp đi lặp lại một lệnh.</a:t>
            </a:r>
            <a:endParaRPr lang="en-US" sz="2000">
              <a:solidFill>
                <a:srgbClr val="000000"/>
              </a:solidFill>
            </a:endParaRPr>
          </a:p>
        </p:txBody>
      </p:sp>
      <p:sp>
        <p:nvSpPr>
          <p:cNvPr id="16" name="Rounded Rectangle 15">
            <a:extLst>
              <a:ext uri="{FF2B5EF4-FFF2-40B4-BE49-F238E27FC236}">
                <a16:creationId xmlns:a16="http://schemas.microsoft.com/office/drawing/2014/main" id="{F8F2F0A6-F1CF-0111-C5BD-F8733B7B5351}"/>
              </a:ext>
            </a:extLst>
          </p:cNvPr>
          <p:cNvSpPr/>
          <p:nvPr/>
        </p:nvSpPr>
        <p:spPr>
          <a:xfrm>
            <a:off x="388257" y="4067551"/>
            <a:ext cx="8367486" cy="721575"/>
          </a:xfrm>
          <a:prstGeom prst="roundRect">
            <a:avLst/>
          </a:prstGeom>
          <a:solidFill>
            <a:schemeClr val="accent6"/>
          </a:solidFill>
          <a:ln w="28575">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rgbClr val="000000"/>
                </a:solidFill>
              </a:rPr>
              <a:t>4) Điều kiện dừng lặp phải là một biểu thức logic.</a:t>
            </a:r>
            <a:endParaRPr lang="en-US" sz="2000">
              <a:solidFill>
                <a:srgbClr val="000000"/>
              </a:solidFill>
            </a:endParaRPr>
          </a:p>
        </p:txBody>
      </p:sp>
      <p:sp>
        <p:nvSpPr>
          <p:cNvPr id="17" name="Rounded Rectangle 16">
            <a:extLst>
              <a:ext uri="{FF2B5EF4-FFF2-40B4-BE49-F238E27FC236}">
                <a16:creationId xmlns:a16="http://schemas.microsoft.com/office/drawing/2014/main" id="{F8F2F0A6-F1CF-0111-C5BD-F8733B7B5351}"/>
              </a:ext>
            </a:extLst>
          </p:cNvPr>
          <p:cNvSpPr/>
          <p:nvPr/>
        </p:nvSpPr>
        <p:spPr>
          <a:xfrm>
            <a:off x="388256" y="1552920"/>
            <a:ext cx="8367486" cy="721575"/>
          </a:xfrm>
          <a:prstGeom prst="roundRect">
            <a:avLst/>
          </a:prstGeom>
          <a:solidFill>
            <a:srgbClr val="95321D"/>
          </a:solidFill>
          <a:ln w="28575">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accent6"/>
                </a:solidFill>
              </a:rPr>
              <a:t>1) Có ba khối lệnh khác nhau để thể hiện cấu trúc lặp trong thuật toán.</a:t>
            </a:r>
            <a:endParaRPr lang="en-US" sz="2000">
              <a:solidFill>
                <a:schemeClr val="accent6"/>
              </a:solidFill>
            </a:endParaRPr>
          </a:p>
        </p:txBody>
      </p:sp>
      <p:sp>
        <p:nvSpPr>
          <p:cNvPr id="18" name="Rounded Rectangle 17">
            <a:extLst>
              <a:ext uri="{FF2B5EF4-FFF2-40B4-BE49-F238E27FC236}">
                <a16:creationId xmlns:a16="http://schemas.microsoft.com/office/drawing/2014/main" id="{F8F2F0A6-F1CF-0111-C5BD-F8733B7B5351}"/>
              </a:ext>
            </a:extLst>
          </p:cNvPr>
          <p:cNvSpPr/>
          <p:nvPr/>
        </p:nvSpPr>
        <p:spPr>
          <a:xfrm>
            <a:off x="388256" y="4061427"/>
            <a:ext cx="8367486" cy="721575"/>
          </a:xfrm>
          <a:prstGeom prst="roundRect">
            <a:avLst/>
          </a:prstGeom>
          <a:solidFill>
            <a:srgbClr val="95321D"/>
          </a:solidFill>
          <a:ln w="28575">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accent6"/>
                </a:solidFill>
              </a:rPr>
              <a:t>4) Điều kiện dừng lặp phải là một biểu thức logic.</a:t>
            </a:r>
          </a:p>
        </p:txBody>
      </p:sp>
    </p:spTree>
    <p:extLst>
      <p:ext uri="{BB962C8B-B14F-4D97-AF65-F5344CB8AC3E}">
        <p14:creationId xmlns:p14="http://schemas.microsoft.com/office/powerpoint/2010/main" val="22094332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4"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3659083" y="772477"/>
            <a:ext cx="1784100" cy="58874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400" b="1" smtClean="0">
                <a:solidFill>
                  <a:schemeClr val="accent6"/>
                </a:solidFill>
              </a:rPr>
              <a:t>GHI NHỚ</a:t>
            </a:r>
            <a:endParaRPr lang="nn-NO" sz="2400" b="1">
              <a:solidFill>
                <a:schemeClr val="accent6"/>
              </a:solidFill>
            </a:endParaRPr>
          </a:p>
        </p:txBody>
      </p:sp>
      <p:sp>
        <p:nvSpPr>
          <p:cNvPr id="17" name="Horizontal Scroll 16"/>
          <p:cNvSpPr/>
          <p:nvPr/>
        </p:nvSpPr>
        <p:spPr>
          <a:xfrm>
            <a:off x="787398" y="1361223"/>
            <a:ext cx="7527471" cy="2949520"/>
          </a:xfrm>
          <a:prstGeom prst="horizontalScroll">
            <a:avLst>
              <a:gd name="adj" fmla="val 9561"/>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anose="020B0604020202020204" pitchFamily="34" charset="0"/>
              <a:buChar char="•"/>
            </a:pPr>
            <a:r>
              <a:rPr lang="en-US" sz="1800" b="1" smtClean="0">
                <a:solidFill>
                  <a:schemeClr val="tx1"/>
                </a:solidFill>
              </a:rPr>
              <a:t>Scratch</a:t>
            </a:r>
            <a:r>
              <a:rPr lang="en-US" sz="1800" smtClean="0">
                <a:solidFill>
                  <a:schemeClr val="tx1"/>
                </a:solidFill>
              </a:rPr>
              <a:t> cung cấp ba khối lệnh khác nhau để thể hiện các cấu trúc lặp: lặp với số lần biết trước, lặp cho đến khi điều kiện dừng lặp được thỏa mãn, lặp vô hạn</a:t>
            </a:r>
            <a:r>
              <a:rPr lang="vi-VN" sz="1800" smtClean="0">
                <a:solidFill>
                  <a:schemeClr val="tx1"/>
                </a:solidFill>
              </a:rPr>
              <a:t>.</a:t>
            </a:r>
            <a:endParaRPr lang="en-US" sz="1800" smtClean="0">
              <a:solidFill>
                <a:schemeClr val="tx1"/>
              </a:solidFill>
            </a:endParaRPr>
          </a:p>
          <a:p>
            <a:pPr marL="285750" indent="-285750" algn="just">
              <a:lnSpc>
                <a:spcPct val="150000"/>
              </a:lnSpc>
              <a:buFont typeface="Arial" panose="020B0604020202020204" pitchFamily="34" charset="0"/>
              <a:buChar char="•"/>
            </a:pPr>
            <a:r>
              <a:rPr lang="en-US" sz="1800" smtClean="0">
                <a:solidFill>
                  <a:schemeClr val="tx1"/>
                </a:solidFill>
              </a:rPr>
              <a:t>Điều kiện dừng lặp phải là một biểu thức logic.</a:t>
            </a:r>
            <a:endParaRPr lang="vi-VN" sz="1800">
              <a:solidFill>
                <a:schemeClr val="tx1"/>
              </a:solidFill>
            </a:endParaRPr>
          </a:p>
        </p:txBody>
      </p:sp>
      <p:pic>
        <p:nvPicPr>
          <p:cNvPr id="24" name="Picture 23"/>
          <p:cNvPicPr>
            <a:picLocks noChangeAspect="1"/>
          </p:cNvPicPr>
          <p:nvPr/>
        </p:nvPicPr>
        <p:blipFill>
          <a:blip r:embed="rId2"/>
          <a:stretch>
            <a:fillRect/>
          </a:stretch>
        </p:blipFill>
        <p:spPr>
          <a:xfrm>
            <a:off x="6476123" y="3161425"/>
            <a:ext cx="2184049" cy="1559321"/>
          </a:xfrm>
          <a:prstGeom prst="rect">
            <a:avLst/>
          </a:prstGeom>
        </p:spPr>
      </p:pic>
      <p:pic>
        <p:nvPicPr>
          <p:cNvPr id="26" name="Picture 25"/>
          <p:cNvPicPr>
            <a:picLocks noChangeAspect="1"/>
          </p:cNvPicPr>
          <p:nvPr/>
        </p:nvPicPr>
        <p:blipFill>
          <a:blip r:embed="rId3"/>
          <a:stretch>
            <a:fillRect/>
          </a:stretch>
        </p:blipFill>
        <p:spPr>
          <a:xfrm rot="424838">
            <a:off x="1283" y="2004583"/>
            <a:ext cx="1407131" cy="1217586"/>
          </a:xfrm>
          <a:prstGeom prst="rect">
            <a:avLst/>
          </a:prstGeom>
        </p:spPr>
      </p:pic>
    </p:spTree>
    <p:extLst>
      <p:ext uri="{BB962C8B-B14F-4D97-AF65-F5344CB8AC3E}">
        <p14:creationId xmlns:p14="http://schemas.microsoft.com/office/powerpoint/2010/main" val="15210663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par>
                                <p:cTn id="11" presetID="14"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6B4565-CBF5-CE30-D63A-8DCCD48ED114}"/>
              </a:ext>
            </a:extLst>
          </p:cNvPr>
          <p:cNvSpPr txBox="1"/>
          <p:nvPr/>
        </p:nvSpPr>
        <p:spPr>
          <a:xfrm>
            <a:off x="-1" y="1395898"/>
            <a:ext cx="9143999" cy="400110"/>
          </a:xfrm>
          <a:prstGeom prst="rect">
            <a:avLst/>
          </a:prstGeom>
          <a:noFill/>
        </p:spPr>
        <p:txBody>
          <a:bodyPr wrap="square">
            <a:spAutoFit/>
          </a:bodyPr>
          <a:lstStyle/>
          <a:p>
            <a:pPr algn="ctr"/>
            <a:r>
              <a:rPr lang="en-US" sz="2000" b="1" smtClean="0">
                <a:solidFill>
                  <a:srgbClr val="32797E"/>
                </a:solidFill>
              </a:rPr>
              <a:t>Trò chơi trắc nghiệm</a:t>
            </a:r>
            <a:endParaRPr lang="en-US" sz="2000" b="1">
              <a:solidFill>
                <a:srgbClr val="32797E"/>
              </a:solidFill>
            </a:endParaRPr>
          </a:p>
        </p:txBody>
      </p:sp>
      <p:sp>
        <p:nvSpPr>
          <p:cNvPr id="7" name="Pentagon 6"/>
          <p:cNvSpPr/>
          <p:nvPr/>
        </p:nvSpPr>
        <p:spPr>
          <a:xfrm>
            <a:off x="0" y="1344133"/>
            <a:ext cx="1872343" cy="503640"/>
          </a:xfrm>
          <a:prstGeom prst="homePlate">
            <a:avLst>
              <a:gd name="adj" fmla="val 44901"/>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4" name="Google Shape;504;p31"/>
          <p:cNvSpPr txBox="1">
            <a:spLocks noGrp="1"/>
          </p:cNvSpPr>
          <p:nvPr>
            <p:ph type="title" idx="4294967295"/>
          </p:nvPr>
        </p:nvSpPr>
        <p:spPr>
          <a:xfrm>
            <a:off x="-1" y="602269"/>
            <a:ext cx="9144000"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LUYỆN TẬP</a:t>
            </a:r>
            <a:endParaRPr sz="3400" b="1">
              <a:latin typeface="+mj-lt"/>
            </a:endParaRPr>
          </a:p>
        </p:txBody>
      </p:sp>
      <p:sp>
        <p:nvSpPr>
          <p:cNvPr id="15" name="TextBox 14">
            <a:extLst>
              <a:ext uri="{FF2B5EF4-FFF2-40B4-BE49-F238E27FC236}">
                <a16:creationId xmlns:a16="http://schemas.microsoft.com/office/drawing/2014/main" id="{3A06DEAF-8EBD-BB2C-86E3-F9D0B9856831}"/>
              </a:ext>
            </a:extLst>
          </p:cNvPr>
          <p:cNvSpPr txBox="1"/>
          <p:nvPr/>
        </p:nvSpPr>
        <p:spPr>
          <a:xfrm>
            <a:off x="0" y="1899538"/>
            <a:ext cx="9144000" cy="496996"/>
          </a:xfrm>
          <a:prstGeom prst="rect">
            <a:avLst/>
          </a:prstGeom>
          <a:noFill/>
        </p:spPr>
        <p:txBody>
          <a:bodyPr wrap="square">
            <a:spAutoFit/>
          </a:bodyPr>
          <a:lstStyle/>
          <a:p>
            <a:pPr algn="ctr">
              <a:lnSpc>
                <a:spcPct val="150000"/>
              </a:lnSpc>
            </a:pPr>
            <a:r>
              <a:rPr lang="vi-VN" sz="2000" b="1"/>
              <a:t>Câu 1. </a:t>
            </a:r>
            <a:r>
              <a:rPr lang="vi-VN" sz="2000"/>
              <a:t>Cấu trúc lặp nằm trong nhóm</a:t>
            </a:r>
            <a:endParaRPr lang="en-US" sz="2000"/>
          </a:p>
        </p:txBody>
      </p:sp>
      <p:sp>
        <p:nvSpPr>
          <p:cNvPr id="16" name="Rounded Rectangle 15">
            <a:extLst>
              <a:ext uri="{FF2B5EF4-FFF2-40B4-BE49-F238E27FC236}">
                <a16:creationId xmlns:a16="http://schemas.microsoft.com/office/drawing/2014/main" id="{F8F2F0A6-F1CF-0111-C5BD-F8733B7B5351}"/>
              </a:ext>
            </a:extLst>
          </p:cNvPr>
          <p:cNvSpPr/>
          <p:nvPr/>
        </p:nvSpPr>
        <p:spPr>
          <a:xfrm>
            <a:off x="446836" y="2619810"/>
            <a:ext cx="4038077" cy="972398"/>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a:t>
            </a:r>
            <a:r>
              <a:rPr lang="en-US" sz="2000" b="1" smtClean="0">
                <a:solidFill>
                  <a:schemeClr val="tx1"/>
                </a:solidFill>
              </a:rPr>
              <a:t>Motions</a:t>
            </a:r>
            <a:r>
              <a:rPr lang="en-US" sz="2000" smtClean="0">
                <a:solidFill>
                  <a:schemeClr val="tx1"/>
                </a:solidFill>
              </a:rPr>
              <a:t>.</a:t>
            </a:r>
            <a:endParaRPr lang="en-US" sz="2000">
              <a:solidFill>
                <a:schemeClr val="tx1"/>
              </a:solidFill>
            </a:endParaRPr>
          </a:p>
        </p:txBody>
      </p:sp>
      <p:sp>
        <p:nvSpPr>
          <p:cNvPr id="17" name="Rounded Rectangle 16">
            <a:extLst>
              <a:ext uri="{FF2B5EF4-FFF2-40B4-BE49-F238E27FC236}">
                <a16:creationId xmlns:a16="http://schemas.microsoft.com/office/drawing/2014/main" id="{0EB8EB02-8EFF-91C0-A975-61E68A9234DE}"/>
              </a:ext>
            </a:extLst>
          </p:cNvPr>
          <p:cNvSpPr/>
          <p:nvPr/>
        </p:nvSpPr>
        <p:spPr>
          <a:xfrm>
            <a:off x="4691983" y="2619810"/>
            <a:ext cx="4038077" cy="972398"/>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de-DE" sz="2000">
                <a:solidFill>
                  <a:schemeClr val="tx1"/>
                </a:solidFill>
              </a:rPr>
              <a:t>B. </a:t>
            </a:r>
            <a:r>
              <a:rPr lang="de-DE" sz="2000" b="1" smtClean="0">
                <a:solidFill>
                  <a:schemeClr val="tx1"/>
                </a:solidFill>
              </a:rPr>
              <a:t>Controls</a:t>
            </a:r>
            <a:r>
              <a:rPr lang="de-DE" sz="2000" smtClean="0">
                <a:solidFill>
                  <a:schemeClr val="tx1"/>
                </a:solidFill>
              </a:rPr>
              <a:t>.</a:t>
            </a:r>
            <a:endParaRPr lang="en-US" sz="2000">
              <a:solidFill>
                <a:schemeClr val="tx1"/>
              </a:solidFill>
            </a:endParaRPr>
          </a:p>
        </p:txBody>
      </p:sp>
      <p:sp>
        <p:nvSpPr>
          <p:cNvPr id="18" name="Rounded Rectangle 17">
            <a:extLst>
              <a:ext uri="{FF2B5EF4-FFF2-40B4-BE49-F238E27FC236}">
                <a16:creationId xmlns:a16="http://schemas.microsoft.com/office/drawing/2014/main" id="{D4F02CC3-CDDD-9E0B-5AF7-4E3A2AD06CA5}"/>
              </a:ext>
            </a:extLst>
          </p:cNvPr>
          <p:cNvSpPr/>
          <p:nvPr/>
        </p:nvSpPr>
        <p:spPr>
          <a:xfrm>
            <a:off x="446837" y="3822760"/>
            <a:ext cx="4038077" cy="972398"/>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a:t>
            </a:r>
            <a:r>
              <a:rPr lang="vi-VN" sz="2000" b="1" smtClean="0">
                <a:solidFill>
                  <a:schemeClr val="tx1"/>
                </a:solidFill>
              </a:rPr>
              <a:t>Events</a:t>
            </a:r>
            <a:r>
              <a:rPr lang="en-US" sz="2000" smtClean="0">
                <a:solidFill>
                  <a:schemeClr val="tx1"/>
                </a:solidFill>
              </a:rPr>
              <a:t>.</a:t>
            </a:r>
            <a:endParaRPr lang="en-US" sz="2000">
              <a:solidFill>
                <a:schemeClr val="tx1"/>
              </a:solidFill>
            </a:endParaRPr>
          </a:p>
        </p:txBody>
      </p:sp>
      <p:sp>
        <p:nvSpPr>
          <p:cNvPr id="19" name="Rounded Rectangle 18">
            <a:extLst>
              <a:ext uri="{FF2B5EF4-FFF2-40B4-BE49-F238E27FC236}">
                <a16:creationId xmlns:a16="http://schemas.microsoft.com/office/drawing/2014/main" id="{15BF237F-1D39-26EB-8C52-BA1687F3CDFC}"/>
              </a:ext>
            </a:extLst>
          </p:cNvPr>
          <p:cNvSpPr/>
          <p:nvPr/>
        </p:nvSpPr>
        <p:spPr>
          <a:xfrm>
            <a:off x="4691984" y="3822760"/>
            <a:ext cx="4038077" cy="972398"/>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a:t>
            </a:r>
            <a:r>
              <a:rPr lang="vi-VN" sz="2000" b="1" smtClean="0">
                <a:solidFill>
                  <a:schemeClr val="tx1"/>
                </a:solidFill>
              </a:rPr>
              <a:t>Variables</a:t>
            </a:r>
            <a:r>
              <a:rPr lang="en-US" sz="2000" smtClean="0">
                <a:solidFill>
                  <a:schemeClr val="tx1"/>
                </a:solidFill>
              </a:rPr>
              <a:t>.</a:t>
            </a:r>
            <a:endParaRPr lang="en-US" sz="2000">
              <a:solidFill>
                <a:schemeClr val="tx1"/>
              </a:solidFill>
            </a:endParaRPr>
          </a:p>
        </p:txBody>
      </p:sp>
      <p:sp>
        <p:nvSpPr>
          <p:cNvPr id="20" name="Rounded Rectangle 19">
            <a:extLst>
              <a:ext uri="{FF2B5EF4-FFF2-40B4-BE49-F238E27FC236}">
                <a16:creationId xmlns:a16="http://schemas.microsoft.com/office/drawing/2014/main" id="{7CE7A210-918B-CD89-B9AB-4209CCA249B2}"/>
              </a:ext>
            </a:extLst>
          </p:cNvPr>
          <p:cNvSpPr/>
          <p:nvPr/>
        </p:nvSpPr>
        <p:spPr>
          <a:xfrm>
            <a:off x="4691983" y="2619810"/>
            <a:ext cx="4038077" cy="972398"/>
          </a:xfrm>
          <a:prstGeom prst="roundRect">
            <a:avLst/>
          </a:prstGeom>
          <a:solidFill>
            <a:srgbClr val="32797E"/>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B. </a:t>
            </a:r>
            <a:r>
              <a:rPr lang="vi-VN" sz="2000" b="1">
                <a:solidFill>
                  <a:schemeClr val="accent6"/>
                </a:solidFill>
              </a:rPr>
              <a:t>Controls</a:t>
            </a:r>
            <a:r>
              <a:rPr lang="vi-VN" sz="2000">
                <a:solidFill>
                  <a:schemeClr val="accent6"/>
                </a:solidFill>
              </a:rPr>
              <a:t>.</a:t>
            </a:r>
          </a:p>
        </p:txBody>
      </p:sp>
    </p:spTree>
    <p:extLst>
      <p:ext uri="{BB962C8B-B14F-4D97-AF65-F5344CB8AC3E}">
        <p14:creationId xmlns:p14="http://schemas.microsoft.com/office/powerpoint/2010/main" val="16771299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6B4565-CBF5-CE30-D63A-8DCCD48ED114}"/>
              </a:ext>
            </a:extLst>
          </p:cNvPr>
          <p:cNvSpPr txBox="1"/>
          <p:nvPr/>
        </p:nvSpPr>
        <p:spPr>
          <a:xfrm>
            <a:off x="0" y="654786"/>
            <a:ext cx="9144000" cy="400110"/>
          </a:xfrm>
          <a:prstGeom prst="rect">
            <a:avLst/>
          </a:prstGeom>
          <a:noFill/>
        </p:spPr>
        <p:txBody>
          <a:bodyPr wrap="square">
            <a:spAutoFit/>
          </a:bodyPr>
          <a:lstStyle/>
          <a:p>
            <a:pPr algn="ctr"/>
            <a:r>
              <a:rPr lang="en-US" sz="2000" b="1" smtClean="0">
                <a:solidFill>
                  <a:srgbClr val="32797E"/>
                </a:solidFill>
              </a:rPr>
              <a:t>Trò chơi trắc nghiệm</a:t>
            </a:r>
            <a:endParaRPr lang="en-US" sz="2000" b="1">
              <a:solidFill>
                <a:srgbClr val="32797E"/>
              </a:solidFill>
            </a:endParaRPr>
          </a:p>
        </p:txBody>
      </p:sp>
      <p:sp>
        <p:nvSpPr>
          <p:cNvPr id="7" name="Pentagon 6"/>
          <p:cNvSpPr/>
          <p:nvPr/>
        </p:nvSpPr>
        <p:spPr>
          <a:xfrm>
            <a:off x="-1" y="605714"/>
            <a:ext cx="1872343" cy="503640"/>
          </a:xfrm>
          <a:prstGeom prst="homePlate">
            <a:avLst>
              <a:gd name="adj" fmla="val 44901"/>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5" name="TextBox 14">
            <a:extLst>
              <a:ext uri="{FF2B5EF4-FFF2-40B4-BE49-F238E27FC236}">
                <a16:creationId xmlns:a16="http://schemas.microsoft.com/office/drawing/2014/main" id="{3A06DEAF-8EBD-BB2C-86E3-F9D0B9856831}"/>
              </a:ext>
            </a:extLst>
          </p:cNvPr>
          <p:cNvSpPr txBox="1"/>
          <p:nvPr/>
        </p:nvSpPr>
        <p:spPr>
          <a:xfrm>
            <a:off x="0" y="1217345"/>
            <a:ext cx="9144000" cy="496996"/>
          </a:xfrm>
          <a:prstGeom prst="rect">
            <a:avLst/>
          </a:prstGeom>
          <a:noFill/>
        </p:spPr>
        <p:txBody>
          <a:bodyPr wrap="square">
            <a:spAutoFit/>
          </a:bodyPr>
          <a:lstStyle/>
          <a:p>
            <a:pPr algn="ctr">
              <a:lnSpc>
                <a:spcPct val="150000"/>
              </a:lnSpc>
            </a:pPr>
            <a:r>
              <a:rPr lang="vi-VN" sz="2000" b="1"/>
              <a:t>Câu 2. </a:t>
            </a:r>
            <a:r>
              <a:rPr lang="vi-VN" sz="2000"/>
              <a:t>Để dừng vòng lặp </a:t>
            </a:r>
            <a:r>
              <a:rPr lang="vi-VN" sz="2000" b="1"/>
              <a:t>forever…</a:t>
            </a:r>
            <a:r>
              <a:rPr lang="vi-VN" sz="2000"/>
              <a:t> phải dùng lệnh</a:t>
            </a:r>
            <a:endParaRPr lang="en-US" sz="2000"/>
          </a:p>
        </p:txBody>
      </p:sp>
      <p:sp>
        <p:nvSpPr>
          <p:cNvPr id="16" name="Rounded Rectangle 15">
            <a:extLst>
              <a:ext uri="{FF2B5EF4-FFF2-40B4-BE49-F238E27FC236}">
                <a16:creationId xmlns:a16="http://schemas.microsoft.com/office/drawing/2014/main" id="{F8F2F0A6-F1CF-0111-C5BD-F8733B7B5351}"/>
              </a:ext>
            </a:extLst>
          </p:cNvPr>
          <p:cNvSpPr/>
          <p:nvPr/>
        </p:nvSpPr>
        <p:spPr>
          <a:xfrm>
            <a:off x="446837" y="1937674"/>
            <a:ext cx="4038077" cy="129895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a:t>
            </a:r>
            <a:r>
              <a:rPr lang="en-US" sz="2000" b="1">
                <a:solidFill>
                  <a:schemeClr val="tx1"/>
                </a:solidFill>
              </a:rPr>
              <a:t>wait </a:t>
            </a:r>
            <a:r>
              <a:rPr lang="en-US" sz="2000" b="1" smtClean="0">
                <a:solidFill>
                  <a:schemeClr val="tx1"/>
                </a:solidFill>
              </a:rPr>
              <a:t>until</a:t>
            </a:r>
            <a:r>
              <a:rPr lang="en-US" sz="2000" smtClean="0">
                <a:solidFill>
                  <a:schemeClr val="tx1"/>
                </a:solidFill>
              </a:rPr>
              <a:t>.</a:t>
            </a:r>
            <a:endParaRPr lang="en-US" sz="2000">
              <a:solidFill>
                <a:schemeClr val="tx1"/>
              </a:solidFill>
            </a:endParaRPr>
          </a:p>
        </p:txBody>
      </p:sp>
      <p:sp>
        <p:nvSpPr>
          <p:cNvPr id="17" name="Rounded Rectangle 16">
            <a:extLst>
              <a:ext uri="{FF2B5EF4-FFF2-40B4-BE49-F238E27FC236}">
                <a16:creationId xmlns:a16="http://schemas.microsoft.com/office/drawing/2014/main" id="{0EB8EB02-8EFF-91C0-A975-61E68A9234DE}"/>
              </a:ext>
            </a:extLst>
          </p:cNvPr>
          <p:cNvSpPr/>
          <p:nvPr/>
        </p:nvSpPr>
        <p:spPr>
          <a:xfrm>
            <a:off x="4691984" y="1937674"/>
            <a:ext cx="4038077" cy="129895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de-DE" sz="2000">
                <a:solidFill>
                  <a:schemeClr val="tx1"/>
                </a:solidFill>
              </a:rPr>
              <a:t>B. </a:t>
            </a:r>
            <a:r>
              <a:rPr lang="de-DE" sz="2000" b="1">
                <a:solidFill>
                  <a:schemeClr val="tx1"/>
                </a:solidFill>
              </a:rPr>
              <a:t>wait 1 </a:t>
            </a:r>
            <a:r>
              <a:rPr lang="de-DE" sz="2000" b="1" smtClean="0">
                <a:solidFill>
                  <a:schemeClr val="tx1"/>
                </a:solidFill>
              </a:rPr>
              <a:t>seconds</a:t>
            </a:r>
            <a:r>
              <a:rPr lang="de-DE" sz="2000" smtClean="0">
                <a:solidFill>
                  <a:schemeClr val="tx1"/>
                </a:solidFill>
              </a:rPr>
              <a:t>.</a:t>
            </a:r>
            <a:endParaRPr lang="en-US" sz="2000">
              <a:solidFill>
                <a:schemeClr val="tx1"/>
              </a:solidFill>
            </a:endParaRPr>
          </a:p>
        </p:txBody>
      </p:sp>
      <p:sp>
        <p:nvSpPr>
          <p:cNvPr id="18" name="Rounded Rectangle 17">
            <a:extLst>
              <a:ext uri="{FF2B5EF4-FFF2-40B4-BE49-F238E27FC236}">
                <a16:creationId xmlns:a16="http://schemas.microsoft.com/office/drawing/2014/main" id="{D4F02CC3-CDDD-9E0B-5AF7-4E3A2AD06CA5}"/>
              </a:ext>
            </a:extLst>
          </p:cNvPr>
          <p:cNvSpPr/>
          <p:nvPr/>
        </p:nvSpPr>
        <p:spPr>
          <a:xfrm>
            <a:off x="446837" y="3451002"/>
            <a:ext cx="4038077" cy="129895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a:t>
            </a:r>
            <a:r>
              <a:rPr lang="vi-VN" sz="2000" b="1">
                <a:solidFill>
                  <a:schemeClr val="tx1"/>
                </a:solidFill>
              </a:rPr>
              <a:t>stop this </a:t>
            </a:r>
            <a:r>
              <a:rPr lang="vi-VN" sz="2000" b="1" smtClean="0">
                <a:solidFill>
                  <a:schemeClr val="tx1"/>
                </a:solidFill>
              </a:rPr>
              <a:t>script</a:t>
            </a:r>
            <a:r>
              <a:rPr lang="en-US" sz="2000" smtClean="0">
                <a:solidFill>
                  <a:schemeClr val="tx1"/>
                </a:solidFill>
              </a:rPr>
              <a:t>.</a:t>
            </a:r>
            <a:endParaRPr lang="en-US" sz="2000">
              <a:solidFill>
                <a:schemeClr val="tx1"/>
              </a:solidFill>
            </a:endParaRPr>
          </a:p>
        </p:txBody>
      </p:sp>
      <p:sp>
        <p:nvSpPr>
          <p:cNvPr id="19" name="Rounded Rectangle 18">
            <a:extLst>
              <a:ext uri="{FF2B5EF4-FFF2-40B4-BE49-F238E27FC236}">
                <a16:creationId xmlns:a16="http://schemas.microsoft.com/office/drawing/2014/main" id="{15BF237F-1D39-26EB-8C52-BA1687F3CDFC}"/>
              </a:ext>
            </a:extLst>
          </p:cNvPr>
          <p:cNvSpPr/>
          <p:nvPr/>
        </p:nvSpPr>
        <p:spPr>
          <a:xfrm>
            <a:off x="4691984" y="3451002"/>
            <a:ext cx="4038077" cy="129895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D. </a:t>
            </a:r>
            <a:r>
              <a:rPr lang="en-US" sz="2000" b="1">
                <a:solidFill>
                  <a:schemeClr val="tx1"/>
                </a:solidFill>
              </a:rPr>
              <a:t>When this sprite </a:t>
            </a:r>
            <a:r>
              <a:rPr lang="en-US" sz="2000" b="1" smtClean="0">
                <a:solidFill>
                  <a:schemeClr val="tx1"/>
                </a:solidFill>
              </a:rPr>
              <a:t>clicked</a:t>
            </a:r>
            <a:r>
              <a:rPr lang="en-US" sz="2000" smtClean="0">
                <a:solidFill>
                  <a:schemeClr val="tx1"/>
                </a:solidFill>
              </a:rPr>
              <a:t>.</a:t>
            </a:r>
            <a:endParaRPr lang="en-US" sz="2000">
              <a:solidFill>
                <a:schemeClr val="tx1"/>
              </a:solidFill>
            </a:endParaRPr>
          </a:p>
        </p:txBody>
      </p:sp>
      <p:sp>
        <p:nvSpPr>
          <p:cNvPr id="20" name="Rounded Rectangle 19">
            <a:extLst>
              <a:ext uri="{FF2B5EF4-FFF2-40B4-BE49-F238E27FC236}">
                <a16:creationId xmlns:a16="http://schemas.microsoft.com/office/drawing/2014/main" id="{7CE7A210-918B-CD89-B9AB-4209CCA249B2}"/>
              </a:ext>
            </a:extLst>
          </p:cNvPr>
          <p:cNvSpPr/>
          <p:nvPr/>
        </p:nvSpPr>
        <p:spPr>
          <a:xfrm>
            <a:off x="446836" y="3451001"/>
            <a:ext cx="4038077" cy="1298951"/>
          </a:xfrm>
          <a:prstGeom prst="roundRect">
            <a:avLst/>
          </a:prstGeom>
          <a:solidFill>
            <a:srgbClr val="32797E"/>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C. </a:t>
            </a:r>
            <a:r>
              <a:rPr lang="vi-VN" sz="2000" b="1">
                <a:solidFill>
                  <a:schemeClr val="accent6"/>
                </a:solidFill>
              </a:rPr>
              <a:t>stop this script</a:t>
            </a:r>
            <a:r>
              <a:rPr lang="vi-VN" sz="2000">
                <a:solidFill>
                  <a:schemeClr val="accent6"/>
                </a:solidFill>
              </a:rPr>
              <a:t>.</a:t>
            </a:r>
          </a:p>
        </p:txBody>
      </p:sp>
    </p:spTree>
    <p:extLst>
      <p:ext uri="{BB962C8B-B14F-4D97-AF65-F5344CB8AC3E}">
        <p14:creationId xmlns:p14="http://schemas.microsoft.com/office/powerpoint/2010/main" val="33246829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6B4565-CBF5-CE30-D63A-8DCCD48ED114}"/>
              </a:ext>
            </a:extLst>
          </p:cNvPr>
          <p:cNvSpPr txBox="1"/>
          <p:nvPr/>
        </p:nvSpPr>
        <p:spPr>
          <a:xfrm>
            <a:off x="0" y="654786"/>
            <a:ext cx="9144000" cy="400110"/>
          </a:xfrm>
          <a:prstGeom prst="rect">
            <a:avLst/>
          </a:prstGeom>
          <a:noFill/>
        </p:spPr>
        <p:txBody>
          <a:bodyPr wrap="square">
            <a:spAutoFit/>
          </a:bodyPr>
          <a:lstStyle/>
          <a:p>
            <a:pPr algn="ctr"/>
            <a:r>
              <a:rPr lang="en-US" sz="2000" b="1" smtClean="0">
                <a:solidFill>
                  <a:srgbClr val="32797E"/>
                </a:solidFill>
              </a:rPr>
              <a:t>Trò chơi trắc nghiệm</a:t>
            </a:r>
            <a:endParaRPr lang="en-US" sz="2000" b="1">
              <a:solidFill>
                <a:srgbClr val="32797E"/>
              </a:solidFill>
            </a:endParaRPr>
          </a:p>
        </p:txBody>
      </p:sp>
      <p:sp>
        <p:nvSpPr>
          <p:cNvPr id="7" name="Pentagon 6"/>
          <p:cNvSpPr/>
          <p:nvPr/>
        </p:nvSpPr>
        <p:spPr>
          <a:xfrm>
            <a:off x="-1" y="605714"/>
            <a:ext cx="1872343" cy="503640"/>
          </a:xfrm>
          <a:prstGeom prst="homePlate">
            <a:avLst>
              <a:gd name="adj" fmla="val 44901"/>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5" name="TextBox 14">
            <a:extLst>
              <a:ext uri="{FF2B5EF4-FFF2-40B4-BE49-F238E27FC236}">
                <a16:creationId xmlns:a16="http://schemas.microsoft.com/office/drawing/2014/main" id="{3A06DEAF-8EBD-BB2C-86E3-F9D0B9856831}"/>
              </a:ext>
            </a:extLst>
          </p:cNvPr>
          <p:cNvSpPr txBox="1"/>
          <p:nvPr/>
        </p:nvSpPr>
        <p:spPr>
          <a:xfrm>
            <a:off x="0" y="1217345"/>
            <a:ext cx="9144000" cy="496996"/>
          </a:xfrm>
          <a:prstGeom prst="rect">
            <a:avLst/>
          </a:prstGeom>
          <a:noFill/>
        </p:spPr>
        <p:txBody>
          <a:bodyPr wrap="square">
            <a:spAutoFit/>
          </a:bodyPr>
          <a:lstStyle/>
          <a:p>
            <a:pPr algn="ctr">
              <a:lnSpc>
                <a:spcPct val="150000"/>
              </a:lnSpc>
            </a:pPr>
            <a:r>
              <a:rPr lang="vi-VN" sz="2000" b="1"/>
              <a:t>Câu 3. </a:t>
            </a:r>
            <a:r>
              <a:rPr lang="vi-VN" sz="2000"/>
              <a:t>Điều kiện dừng lặp là</a:t>
            </a:r>
            <a:endParaRPr lang="en-US" sz="2000"/>
          </a:p>
        </p:txBody>
      </p:sp>
      <p:sp>
        <p:nvSpPr>
          <p:cNvPr id="16" name="Rounded Rectangle 15">
            <a:extLst>
              <a:ext uri="{FF2B5EF4-FFF2-40B4-BE49-F238E27FC236}">
                <a16:creationId xmlns:a16="http://schemas.microsoft.com/office/drawing/2014/main" id="{F8F2F0A6-F1CF-0111-C5BD-F8733B7B5351}"/>
              </a:ext>
            </a:extLst>
          </p:cNvPr>
          <p:cNvSpPr/>
          <p:nvPr/>
        </p:nvSpPr>
        <p:spPr>
          <a:xfrm>
            <a:off x="446837" y="1937674"/>
            <a:ext cx="4038077" cy="129895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một biểu thức số</a:t>
            </a:r>
            <a:r>
              <a:rPr lang="en-US" sz="2000" smtClean="0">
                <a:solidFill>
                  <a:schemeClr val="tx1"/>
                </a:solidFill>
              </a:rPr>
              <a:t>.</a:t>
            </a:r>
            <a:endParaRPr lang="en-US" sz="2000">
              <a:solidFill>
                <a:schemeClr val="tx1"/>
              </a:solidFill>
            </a:endParaRPr>
          </a:p>
        </p:txBody>
      </p:sp>
      <p:sp>
        <p:nvSpPr>
          <p:cNvPr id="17" name="Rounded Rectangle 16">
            <a:extLst>
              <a:ext uri="{FF2B5EF4-FFF2-40B4-BE49-F238E27FC236}">
                <a16:creationId xmlns:a16="http://schemas.microsoft.com/office/drawing/2014/main" id="{0EB8EB02-8EFF-91C0-A975-61E68A9234DE}"/>
              </a:ext>
            </a:extLst>
          </p:cNvPr>
          <p:cNvSpPr/>
          <p:nvPr/>
        </p:nvSpPr>
        <p:spPr>
          <a:xfrm>
            <a:off x="4691984" y="1937674"/>
            <a:ext cx="4038077" cy="129895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de-DE" sz="2000">
                <a:solidFill>
                  <a:schemeClr val="tx1"/>
                </a:solidFill>
              </a:rPr>
              <a:t>B</a:t>
            </a:r>
            <a:r>
              <a:rPr lang="de-DE" sz="2000" smtClean="0">
                <a:solidFill>
                  <a:schemeClr val="tx1"/>
                </a:solidFill>
              </a:rPr>
              <a:t>. </a:t>
            </a:r>
            <a:r>
              <a:rPr lang="de-DE" sz="2000">
                <a:solidFill>
                  <a:schemeClr val="tx1"/>
                </a:solidFill>
              </a:rPr>
              <a:t>một biểu thức xâu kí tự.</a:t>
            </a:r>
            <a:endParaRPr lang="en-US" sz="2000">
              <a:solidFill>
                <a:schemeClr val="tx1"/>
              </a:solidFill>
            </a:endParaRPr>
          </a:p>
        </p:txBody>
      </p:sp>
      <p:sp>
        <p:nvSpPr>
          <p:cNvPr id="18" name="Rounded Rectangle 17">
            <a:extLst>
              <a:ext uri="{FF2B5EF4-FFF2-40B4-BE49-F238E27FC236}">
                <a16:creationId xmlns:a16="http://schemas.microsoft.com/office/drawing/2014/main" id="{D4F02CC3-CDDD-9E0B-5AF7-4E3A2AD06CA5}"/>
              </a:ext>
            </a:extLst>
          </p:cNvPr>
          <p:cNvSpPr/>
          <p:nvPr/>
        </p:nvSpPr>
        <p:spPr>
          <a:xfrm>
            <a:off x="446837" y="3451002"/>
            <a:ext cx="4038077" cy="129895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một biểu thức </a:t>
            </a:r>
            <a:r>
              <a:rPr lang="vi-VN" sz="2000" smtClean="0">
                <a:solidFill>
                  <a:schemeClr val="tx1"/>
                </a:solidFill>
              </a:rPr>
              <a:t>toán</a:t>
            </a:r>
            <a:r>
              <a:rPr lang="en-US" sz="2000">
                <a:solidFill>
                  <a:schemeClr val="tx1"/>
                </a:solidFill>
              </a:rPr>
              <a:t>.</a:t>
            </a:r>
          </a:p>
        </p:txBody>
      </p:sp>
      <p:sp>
        <p:nvSpPr>
          <p:cNvPr id="19" name="Rounded Rectangle 18">
            <a:extLst>
              <a:ext uri="{FF2B5EF4-FFF2-40B4-BE49-F238E27FC236}">
                <a16:creationId xmlns:a16="http://schemas.microsoft.com/office/drawing/2014/main" id="{15BF237F-1D39-26EB-8C52-BA1687F3CDFC}"/>
              </a:ext>
            </a:extLst>
          </p:cNvPr>
          <p:cNvSpPr/>
          <p:nvPr/>
        </p:nvSpPr>
        <p:spPr>
          <a:xfrm>
            <a:off x="4691984" y="3451002"/>
            <a:ext cx="4038077" cy="129895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D. một biểu thức </a:t>
            </a:r>
            <a:r>
              <a:rPr lang="en-US" sz="2000" smtClean="0">
                <a:solidFill>
                  <a:schemeClr val="tx1"/>
                </a:solidFill>
              </a:rPr>
              <a:t>logic.</a:t>
            </a:r>
            <a:endParaRPr lang="en-US" sz="2000">
              <a:solidFill>
                <a:schemeClr val="tx1"/>
              </a:solidFill>
            </a:endParaRPr>
          </a:p>
        </p:txBody>
      </p:sp>
      <p:sp>
        <p:nvSpPr>
          <p:cNvPr id="20" name="Rounded Rectangle 19">
            <a:extLst>
              <a:ext uri="{FF2B5EF4-FFF2-40B4-BE49-F238E27FC236}">
                <a16:creationId xmlns:a16="http://schemas.microsoft.com/office/drawing/2014/main" id="{7CE7A210-918B-CD89-B9AB-4209CCA249B2}"/>
              </a:ext>
            </a:extLst>
          </p:cNvPr>
          <p:cNvSpPr/>
          <p:nvPr/>
        </p:nvSpPr>
        <p:spPr>
          <a:xfrm>
            <a:off x="4691984" y="3451001"/>
            <a:ext cx="4038077" cy="1298951"/>
          </a:xfrm>
          <a:prstGeom prst="roundRect">
            <a:avLst/>
          </a:prstGeom>
          <a:solidFill>
            <a:srgbClr val="32797E"/>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D. một biểu thức logic.</a:t>
            </a:r>
          </a:p>
        </p:txBody>
      </p:sp>
    </p:spTree>
    <p:extLst>
      <p:ext uri="{BB962C8B-B14F-4D97-AF65-F5344CB8AC3E}">
        <p14:creationId xmlns:p14="http://schemas.microsoft.com/office/powerpoint/2010/main" val="17428540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6B4565-CBF5-CE30-D63A-8DCCD48ED114}"/>
              </a:ext>
            </a:extLst>
          </p:cNvPr>
          <p:cNvSpPr txBox="1"/>
          <p:nvPr/>
        </p:nvSpPr>
        <p:spPr>
          <a:xfrm>
            <a:off x="0" y="654786"/>
            <a:ext cx="9144000" cy="400110"/>
          </a:xfrm>
          <a:prstGeom prst="rect">
            <a:avLst/>
          </a:prstGeom>
          <a:noFill/>
        </p:spPr>
        <p:txBody>
          <a:bodyPr wrap="square">
            <a:spAutoFit/>
          </a:bodyPr>
          <a:lstStyle/>
          <a:p>
            <a:pPr algn="ctr"/>
            <a:r>
              <a:rPr lang="en-US" sz="2000" b="1" smtClean="0">
                <a:solidFill>
                  <a:srgbClr val="32797E"/>
                </a:solidFill>
              </a:rPr>
              <a:t>Trò chơi trắc nghiệm</a:t>
            </a:r>
            <a:endParaRPr lang="en-US" sz="2000" b="1">
              <a:solidFill>
                <a:srgbClr val="32797E"/>
              </a:solidFill>
            </a:endParaRPr>
          </a:p>
        </p:txBody>
      </p:sp>
      <p:sp>
        <p:nvSpPr>
          <p:cNvPr id="7" name="Pentagon 6"/>
          <p:cNvSpPr/>
          <p:nvPr/>
        </p:nvSpPr>
        <p:spPr>
          <a:xfrm>
            <a:off x="-1" y="605714"/>
            <a:ext cx="1872343" cy="503640"/>
          </a:xfrm>
          <a:prstGeom prst="homePlate">
            <a:avLst>
              <a:gd name="adj" fmla="val 44901"/>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6" name="Rounded Rectangle 15">
            <a:extLst>
              <a:ext uri="{FF2B5EF4-FFF2-40B4-BE49-F238E27FC236}">
                <a16:creationId xmlns:a16="http://schemas.microsoft.com/office/drawing/2014/main" id="{F8F2F0A6-F1CF-0111-C5BD-F8733B7B5351}"/>
              </a:ext>
            </a:extLst>
          </p:cNvPr>
          <p:cNvSpPr/>
          <p:nvPr/>
        </p:nvSpPr>
        <p:spPr>
          <a:xfrm>
            <a:off x="4905830" y="1926702"/>
            <a:ext cx="3491524" cy="535854"/>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10</a:t>
            </a:r>
            <a:r>
              <a:rPr lang="en-US" sz="2000" smtClean="0">
                <a:solidFill>
                  <a:schemeClr val="tx1"/>
                </a:solidFill>
              </a:rPr>
              <a:t>.</a:t>
            </a:r>
            <a:endParaRPr lang="en-US" sz="2000">
              <a:solidFill>
                <a:schemeClr val="tx1"/>
              </a:solidFill>
            </a:endParaRPr>
          </a:p>
        </p:txBody>
      </p:sp>
      <p:sp>
        <p:nvSpPr>
          <p:cNvPr id="17" name="Rounded Rectangle 16">
            <a:extLst>
              <a:ext uri="{FF2B5EF4-FFF2-40B4-BE49-F238E27FC236}">
                <a16:creationId xmlns:a16="http://schemas.microsoft.com/office/drawing/2014/main" id="{0EB8EB02-8EFF-91C0-A975-61E68A9234DE}"/>
              </a:ext>
            </a:extLst>
          </p:cNvPr>
          <p:cNvSpPr/>
          <p:nvPr/>
        </p:nvSpPr>
        <p:spPr>
          <a:xfrm>
            <a:off x="4905830" y="2661763"/>
            <a:ext cx="3491524" cy="535854"/>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de-DE" sz="2000">
                <a:solidFill>
                  <a:schemeClr val="tx1"/>
                </a:solidFill>
              </a:rPr>
              <a:t>B. 11</a:t>
            </a:r>
            <a:r>
              <a:rPr lang="de-DE" sz="2000" smtClean="0">
                <a:solidFill>
                  <a:schemeClr val="tx1"/>
                </a:solidFill>
              </a:rPr>
              <a:t>.</a:t>
            </a:r>
            <a:endParaRPr lang="en-US" sz="2000">
              <a:solidFill>
                <a:schemeClr val="tx1"/>
              </a:solidFill>
            </a:endParaRPr>
          </a:p>
        </p:txBody>
      </p:sp>
      <p:sp>
        <p:nvSpPr>
          <p:cNvPr id="18" name="Rounded Rectangle 17">
            <a:extLst>
              <a:ext uri="{FF2B5EF4-FFF2-40B4-BE49-F238E27FC236}">
                <a16:creationId xmlns:a16="http://schemas.microsoft.com/office/drawing/2014/main" id="{D4F02CC3-CDDD-9E0B-5AF7-4E3A2AD06CA5}"/>
              </a:ext>
            </a:extLst>
          </p:cNvPr>
          <p:cNvSpPr/>
          <p:nvPr/>
        </p:nvSpPr>
        <p:spPr>
          <a:xfrm>
            <a:off x="4905830" y="3396824"/>
            <a:ext cx="3491524" cy="535854"/>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20</a:t>
            </a:r>
            <a:r>
              <a:rPr lang="vi-VN" sz="2000" smtClean="0">
                <a:solidFill>
                  <a:schemeClr val="tx1"/>
                </a:solidFill>
              </a:rPr>
              <a:t>.</a:t>
            </a:r>
            <a:endParaRPr lang="en-US" sz="2000">
              <a:solidFill>
                <a:schemeClr val="tx1"/>
              </a:solidFill>
            </a:endParaRPr>
          </a:p>
        </p:txBody>
      </p:sp>
      <p:sp>
        <p:nvSpPr>
          <p:cNvPr id="19" name="Rounded Rectangle 18">
            <a:extLst>
              <a:ext uri="{FF2B5EF4-FFF2-40B4-BE49-F238E27FC236}">
                <a16:creationId xmlns:a16="http://schemas.microsoft.com/office/drawing/2014/main" id="{15BF237F-1D39-26EB-8C52-BA1687F3CDFC}"/>
              </a:ext>
            </a:extLst>
          </p:cNvPr>
          <p:cNvSpPr/>
          <p:nvPr/>
        </p:nvSpPr>
        <p:spPr>
          <a:xfrm>
            <a:off x="4905830" y="4131885"/>
            <a:ext cx="3491524" cy="535854"/>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D. 21.</a:t>
            </a:r>
          </a:p>
        </p:txBody>
      </p:sp>
      <p:sp>
        <p:nvSpPr>
          <p:cNvPr id="20" name="Rounded Rectangle 19">
            <a:extLst>
              <a:ext uri="{FF2B5EF4-FFF2-40B4-BE49-F238E27FC236}">
                <a16:creationId xmlns:a16="http://schemas.microsoft.com/office/drawing/2014/main" id="{7CE7A210-918B-CD89-B9AB-4209CCA249B2}"/>
              </a:ext>
            </a:extLst>
          </p:cNvPr>
          <p:cNvSpPr/>
          <p:nvPr/>
        </p:nvSpPr>
        <p:spPr>
          <a:xfrm>
            <a:off x="4905830" y="1926702"/>
            <a:ext cx="3491524" cy="535854"/>
          </a:xfrm>
          <a:prstGeom prst="roundRect">
            <a:avLst/>
          </a:prstGeom>
          <a:solidFill>
            <a:srgbClr val="32797E"/>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A. 10.</a:t>
            </a:r>
          </a:p>
        </p:txBody>
      </p:sp>
      <p:grpSp>
        <p:nvGrpSpPr>
          <p:cNvPr id="2" name="Group 1"/>
          <p:cNvGrpSpPr/>
          <p:nvPr/>
        </p:nvGrpSpPr>
        <p:grpSpPr>
          <a:xfrm>
            <a:off x="466220" y="1116931"/>
            <a:ext cx="8211560" cy="3662332"/>
            <a:chOff x="466220" y="1116931"/>
            <a:chExt cx="8211560" cy="3662332"/>
          </a:xfrm>
        </p:grpSpPr>
        <p:sp>
          <p:nvSpPr>
            <p:cNvPr id="15" name="TextBox 14">
              <a:extLst>
                <a:ext uri="{FF2B5EF4-FFF2-40B4-BE49-F238E27FC236}">
                  <a16:creationId xmlns:a16="http://schemas.microsoft.com/office/drawing/2014/main" id="{3A06DEAF-8EBD-BB2C-86E3-F9D0B9856831}"/>
                </a:ext>
              </a:extLst>
            </p:cNvPr>
            <p:cNvSpPr txBox="1"/>
            <p:nvPr/>
          </p:nvSpPr>
          <p:spPr>
            <a:xfrm>
              <a:off x="466220" y="1116931"/>
              <a:ext cx="8211560" cy="1015663"/>
            </a:xfrm>
            <a:prstGeom prst="rect">
              <a:avLst/>
            </a:prstGeom>
            <a:noFill/>
          </p:spPr>
          <p:txBody>
            <a:bodyPr wrap="square">
              <a:spAutoFit/>
            </a:bodyPr>
            <a:lstStyle/>
            <a:p>
              <a:pPr algn="just">
                <a:lnSpc>
                  <a:spcPct val="150000"/>
                </a:lnSpc>
              </a:pPr>
              <a:r>
                <a:rPr lang="vi-VN" sz="2000" b="1"/>
                <a:t>Câu 4. </a:t>
              </a:r>
              <a:r>
                <a:rPr lang="vi-VN" sz="2000"/>
                <a:t>Viết chương trình đầy đủ và chạy thử cho khối lệnh dưới đây thì kết quả của biến </a:t>
              </a:r>
              <a:r>
                <a:rPr lang="vi-VN" sz="2000" b="1"/>
                <a:t>đếm</a:t>
              </a:r>
              <a:r>
                <a:rPr lang="vi-VN" sz="2000"/>
                <a:t> sẽ là</a:t>
              </a:r>
              <a:endParaRPr lang="en-US" sz="2000"/>
            </a:p>
          </p:txBody>
        </p:sp>
        <p:pic>
          <p:nvPicPr>
            <p:cNvPr id="10" name="image63.png"/>
            <p:cNvPicPr/>
            <p:nvPr/>
          </p:nvPicPr>
          <p:blipFill>
            <a:blip r:embed="rId2"/>
            <a:srcRect/>
            <a:stretch>
              <a:fillRect/>
            </a:stretch>
          </p:blipFill>
          <p:spPr>
            <a:xfrm>
              <a:off x="1469566" y="2112017"/>
              <a:ext cx="2612218" cy="2667246"/>
            </a:xfrm>
            <a:prstGeom prst="rect">
              <a:avLst/>
            </a:prstGeom>
            <a:ln/>
          </p:spPr>
        </p:pic>
      </p:grpSp>
    </p:spTree>
    <p:extLst>
      <p:ext uri="{BB962C8B-B14F-4D97-AF65-F5344CB8AC3E}">
        <p14:creationId xmlns:p14="http://schemas.microsoft.com/office/powerpoint/2010/main" val="39385754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6B4565-CBF5-CE30-D63A-8DCCD48ED114}"/>
              </a:ext>
            </a:extLst>
          </p:cNvPr>
          <p:cNvSpPr txBox="1"/>
          <p:nvPr/>
        </p:nvSpPr>
        <p:spPr>
          <a:xfrm>
            <a:off x="0" y="654786"/>
            <a:ext cx="9144000" cy="400110"/>
          </a:xfrm>
          <a:prstGeom prst="rect">
            <a:avLst/>
          </a:prstGeom>
          <a:noFill/>
        </p:spPr>
        <p:txBody>
          <a:bodyPr wrap="square">
            <a:spAutoFit/>
          </a:bodyPr>
          <a:lstStyle/>
          <a:p>
            <a:pPr algn="ctr"/>
            <a:r>
              <a:rPr lang="en-US" sz="2000" b="1" smtClean="0">
                <a:solidFill>
                  <a:srgbClr val="32797E"/>
                </a:solidFill>
              </a:rPr>
              <a:t>Trò chơi trắc nghiệm</a:t>
            </a:r>
            <a:endParaRPr lang="en-US" sz="2000" b="1">
              <a:solidFill>
                <a:srgbClr val="32797E"/>
              </a:solidFill>
            </a:endParaRPr>
          </a:p>
        </p:txBody>
      </p:sp>
      <p:sp>
        <p:nvSpPr>
          <p:cNvPr id="7" name="Pentagon 6"/>
          <p:cNvSpPr/>
          <p:nvPr/>
        </p:nvSpPr>
        <p:spPr>
          <a:xfrm>
            <a:off x="-1" y="605714"/>
            <a:ext cx="1872343" cy="503640"/>
          </a:xfrm>
          <a:prstGeom prst="homePlate">
            <a:avLst>
              <a:gd name="adj" fmla="val 44901"/>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6" name="Rounded Rectangle 15">
            <a:extLst>
              <a:ext uri="{FF2B5EF4-FFF2-40B4-BE49-F238E27FC236}">
                <a16:creationId xmlns:a16="http://schemas.microsoft.com/office/drawing/2014/main" id="{F8F2F0A6-F1CF-0111-C5BD-F8733B7B5351}"/>
              </a:ext>
            </a:extLst>
          </p:cNvPr>
          <p:cNvSpPr/>
          <p:nvPr/>
        </p:nvSpPr>
        <p:spPr>
          <a:xfrm>
            <a:off x="4352020" y="1878517"/>
            <a:ext cx="3730170" cy="535854"/>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HOAN HÔ</a:t>
            </a:r>
            <a:r>
              <a:rPr lang="en-US" sz="2000" smtClean="0">
                <a:solidFill>
                  <a:schemeClr val="tx1"/>
                </a:solidFill>
              </a:rPr>
              <a:t>!</a:t>
            </a:r>
            <a:endParaRPr lang="en-US" sz="2000">
              <a:solidFill>
                <a:schemeClr val="tx1"/>
              </a:solidFill>
            </a:endParaRPr>
          </a:p>
        </p:txBody>
      </p:sp>
      <p:sp>
        <p:nvSpPr>
          <p:cNvPr id="17" name="Rounded Rectangle 16">
            <a:extLst>
              <a:ext uri="{FF2B5EF4-FFF2-40B4-BE49-F238E27FC236}">
                <a16:creationId xmlns:a16="http://schemas.microsoft.com/office/drawing/2014/main" id="{0EB8EB02-8EFF-91C0-A975-61E68A9234DE}"/>
              </a:ext>
            </a:extLst>
          </p:cNvPr>
          <p:cNvSpPr/>
          <p:nvPr/>
        </p:nvSpPr>
        <p:spPr>
          <a:xfrm>
            <a:off x="4352020" y="2613578"/>
            <a:ext cx="3730170" cy="535854"/>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de-DE" sz="2000">
                <a:solidFill>
                  <a:schemeClr val="tx1"/>
                </a:solidFill>
              </a:rPr>
              <a:t>B. Quá cao!</a:t>
            </a:r>
            <a:endParaRPr lang="en-US" sz="2000">
              <a:solidFill>
                <a:schemeClr val="tx1"/>
              </a:solidFill>
            </a:endParaRPr>
          </a:p>
        </p:txBody>
      </p:sp>
      <p:sp>
        <p:nvSpPr>
          <p:cNvPr id="18" name="Rounded Rectangle 17">
            <a:extLst>
              <a:ext uri="{FF2B5EF4-FFF2-40B4-BE49-F238E27FC236}">
                <a16:creationId xmlns:a16="http://schemas.microsoft.com/office/drawing/2014/main" id="{D4F02CC3-CDDD-9E0B-5AF7-4E3A2AD06CA5}"/>
              </a:ext>
            </a:extLst>
          </p:cNvPr>
          <p:cNvSpPr/>
          <p:nvPr/>
        </p:nvSpPr>
        <p:spPr>
          <a:xfrm>
            <a:off x="4352020" y="3348639"/>
            <a:ext cx="3730170" cy="535854"/>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Quá thấp</a:t>
            </a:r>
            <a:r>
              <a:rPr lang="vi-VN" sz="2000" smtClean="0">
                <a:solidFill>
                  <a:schemeClr val="tx1"/>
                </a:solidFill>
              </a:rPr>
              <a:t>!</a:t>
            </a:r>
            <a:endParaRPr lang="en-US" sz="2000">
              <a:solidFill>
                <a:schemeClr val="tx1"/>
              </a:solidFill>
            </a:endParaRPr>
          </a:p>
        </p:txBody>
      </p:sp>
      <p:sp>
        <p:nvSpPr>
          <p:cNvPr id="19" name="Rounded Rectangle 18">
            <a:extLst>
              <a:ext uri="{FF2B5EF4-FFF2-40B4-BE49-F238E27FC236}">
                <a16:creationId xmlns:a16="http://schemas.microsoft.com/office/drawing/2014/main" id="{15BF237F-1D39-26EB-8C52-BA1687F3CDFC}"/>
              </a:ext>
            </a:extLst>
          </p:cNvPr>
          <p:cNvSpPr/>
          <p:nvPr/>
        </p:nvSpPr>
        <p:spPr>
          <a:xfrm>
            <a:off x="4352020" y="4083700"/>
            <a:ext cx="3730170" cy="535854"/>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Không xác định được.</a:t>
            </a:r>
            <a:endParaRPr lang="en-US" sz="2000">
              <a:solidFill>
                <a:schemeClr val="tx1"/>
              </a:solidFill>
            </a:endParaRPr>
          </a:p>
        </p:txBody>
      </p:sp>
      <p:sp>
        <p:nvSpPr>
          <p:cNvPr id="20" name="Rounded Rectangle 19">
            <a:extLst>
              <a:ext uri="{FF2B5EF4-FFF2-40B4-BE49-F238E27FC236}">
                <a16:creationId xmlns:a16="http://schemas.microsoft.com/office/drawing/2014/main" id="{7CE7A210-918B-CD89-B9AB-4209CCA249B2}"/>
              </a:ext>
            </a:extLst>
          </p:cNvPr>
          <p:cNvSpPr/>
          <p:nvPr/>
        </p:nvSpPr>
        <p:spPr>
          <a:xfrm>
            <a:off x="4352020" y="2613578"/>
            <a:ext cx="3730170" cy="535854"/>
          </a:xfrm>
          <a:prstGeom prst="roundRect">
            <a:avLst/>
          </a:prstGeom>
          <a:solidFill>
            <a:srgbClr val="32797E"/>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B. Quá cao!</a:t>
            </a:r>
          </a:p>
        </p:txBody>
      </p:sp>
      <p:grpSp>
        <p:nvGrpSpPr>
          <p:cNvPr id="2" name="Group 1"/>
          <p:cNvGrpSpPr/>
          <p:nvPr/>
        </p:nvGrpSpPr>
        <p:grpSpPr>
          <a:xfrm>
            <a:off x="466220" y="1116931"/>
            <a:ext cx="8211560" cy="3566123"/>
            <a:chOff x="466220" y="1116931"/>
            <a:chExt cx="8211560" cy="3566123"/>
          </a:xfrm>
        </p:grpSpPr>
        <p:sp>
          <p:nvSpPr>
            <p:cNvPr id="15" name="TextBox 14">
              <a:extLst>
                <a:ext uri="{FF2B5EF4-FFF2-40B4-BE49-F238E27FC236}">
                  <a16:creationId xmlns:a16="http://schemas.microsoft.com/office/drawing/2014/main" id="{3A06DEAF-8EBD-BB2C-86E3-F9D0B9856831}"/>
                </a:ext>
              </a:extLst>
            </p:cNvPr>
            <p:cNvSpPr txBox="1"/>
            <p:nvPr/>
          </p:nvSpPr>
          <p:spPr>
            <a:xfrm>
              <a:off x="466220" y="1116931"/>
              <a:ext cx="8211560" cy="496996"/>
            </a:xfrm>
            <a:prstGeom prst="rect">
              <a:avLst/>
            </a:prstGeom>
            <a:noFill/>
          </p:spPr>
          <p:txBody>
            <a:bodyPr wrap="square">
              <a:spAutoFit/>
            </a:bodyPr>
            <a:lstStyle/>
            <a:p>
              <a:pPr algn="ctr">
                <a:lnSpc>
                  <a:spcPct val="150000"/>
                </a:lnSpc>
              </a:pPr>
              <a:r>
                <a:rPr lang="vi-VN" sz="2000" b="1"/>
                <a:t>Câu 5. </a:t>
              </a:r>
              <a:r>
                <a:rPr lang="vi-VN" sz="2000"/>
                <a:t>Nếu số bí mật là 58, bạn An đoán số 64 thì kết quả hiển thị là</a:t>
              </a:r>
              <a:endParaRPr lang="en-US" sz="2000"/>
            </a:p>
          </p:txBody>
        </p:sp>
        <p:pic>
          <p:nvPicPr>
            <p:cNvPr id="11" name="image8.png"/>
            <p:cNvPicPr/>
            <p:nvPr/>
          </p:nvPicPr>
          <p:blipFill>
            <a:blip r:embed="rId2"/>
            <a:srcRect/>
            <a:stretch>
              <a:fillRect/>
            </a:stretch>
          </p:blipFill>
          <p:spPr>
            <a:xfrm>
              <a:off x="1322163" y="1712179"/>
              <a:ext cx="2329543" cy="2970875"/>
            </a:xfrm>
            <a:prstGeom prst="rect">
              <a:avLst/>
            </a:prstGeom>
            <a:ln/>
          </p:spPr>
        </p:pic>
      </p:grpSp>
    </p:spTree>
    <p:extLst>
      <p:ext uri="{BB962C8B-B14F-4D97-AF65-F5344CB8AC3E}">
        <p14:creationId xmlns:p14="http://schemas.microsoft.com/office/powerpoint/2010/main" val="26570704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6B4565-CBF5-CE30-D63A-8DCCD48ED114}"/>
              </a:ext>
            </a:extLst>
          </p:cNvPr>
          <p:cNvSpPr txBox="1"/>
          <p:nvPr/>
        </p:nvSpPr>
        <p:spPr>
          <a:xfrm>
            <a:off x="0" y="626542"/>
            <a:ext cx="9143999" cy="400110"/>
          </a:xfrm>
          <a:prstGeom prst="rect">
            <a:avLst/>
          </a:prstGeom>
          <a:noFill/>
        </p:spPr>
        <p:txBody>
          <a:bodyPr wrap="square">
            <a:spAutoFit/>
          </a:bodyPr>
          <a:lstStyle/>
          <a:p>
            <a:pPr algn="ctr"/>
            <a:r>
              <a:rPr lang="en-US" sz="2000" b="1">
                <a:solidFill>
                  <a:srgbClr val="A65A19"/>
                </a:solidFill>
              </a:rPr>
              <a:t>Trả lời câu hỏi phần Luyện tập </a:t>
            </a:r>
            <a:r>
              <a:rPr lang="en-US" sz="2000" b="1" smtClean="0">
                <a:solidFill>
                  <a:srgbClr val="A65A19"/>
                </a:solidFill>
              </a:rPr>
              <a:t>SGK</a:t>
            </a:r>
            <a:endParaRPr lang="en-US" sz="2000" b="1">
              <a:solidFill>
                <a:srgbClr val="A65A19"/>
              </a:solidFill>
            </a:endParaRPr>
          </a:p>
        </p:txBody>
      </p:sp>
      <p:sp>
        <p:nvSpPr>
          <p:cNvPr id="7" name="Pentagon 6"/>
          <p:cNvSpPr/>
          <p:nvPr/>
        </p:nvSpPr>
        <p:spPr>
          <a:xfrm>
            <a:off x="0" y="574641"/>
            <a:ext cx="1872343" cy="503640"/>
          </a:xfrm>
          <a:prstGeom prst="homePlate">
            <a:avLst>
              <a:gd name="adj" fmla="val 4490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a:t>
            </a:r>
            <a:r>
              <a:rPr lang="en-US" sz="2000" b="1" smtClean="0">
                <a:solidFill>
                  <a:schemeClr val="accent6"/>
                </a:solidFill>
              </a:rPr>
              <a:t>2</a:t>
            </a:r>
            <a:endParaRPr lang="en-US" sz="2000" b="1">
              <a:solidFill>
                <a:schemeClr val="accent6"/>
              </a:solidFill>
            </a:endParaRPr>
          </a:p>
        </p:txBody>
      </p:sp>
      <p:sp>
        <p:nvSpPr>
          <p:cNvPr id="14" name="TextBox 9"/>
          <p:cNvSpPr txBox="1"/>
          <p:nvPr/>
        </p:nvSpPr>
        <p:spPr>
          <a:xfrm>
            <a:off x="634482" y="1355939"/>
            <a:ext cx="4837402"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latin typeface="+mn-lt"/>
                <a:cs typeface="Arial" panose="020B0604020202020204" pitchFamily="34" charset="0"/>
              </a:rPr>
              <a:t>Bài </a:t>
            </a:r>
            <a:r>
              <a:rPr lang="en-US" sz="2000" b="1">
                <a:latin typeface="+mn-lt"/>
                <a:cs typeface="Arial" panose="020B0604020202020204" pitchFamily="34" charset="0"/>
              </a:rPr>
              <a:t>1. </a:t>
            </a:r>
            <a:r>
              <a:rPr lang="vi-VN" sz="2000">
                <a:latin typeface="+mn-lt"/>
                <a:cs typeface="Arial" panose="020B0604020202020204" pitchFamily="34" charset="0"/>
              </a:rPr>
              <a:t>Sử dụng cấu trúc lặp và rẽ nhánh, em hãy viết nhóm lệnh điều khiển nhân vật </a:t>
            </a:r>
            <a:r>
              <a:rPr lang="vi-VN" sz="2000" b="1">
                <a:latin typeface="+mn-lt"/>
                <a:cs typeface="Arial" panose="020B0604020202020204" pitchFamily="34" charset="0"/>
              </a:rPr>
              <a:t>Robot</a:t>
            </a:r>
            <a:r>
              <a:rPr lang="vi-VN" sz="2000">
                <a:latin typeface="+mn-lt"/>
                <a:cs typeface="Arial" panose="020B0604020202020204" pitchFamily="34" charset="0"/>
              </a:rPr>
              <a:t> đi trong mê cung bằng các phím mũi tên và khi </a:t>
            </a:r>
            <a:r>
              <a:rPr lang="vi-VN" sz="2000" b="1">
                <a:latin typeface="+mn-lt"/>
                <a:cs typeface="Arial" panose="020B0604020202020204" pitchFamily="34" charset="0"/>
              </a:rPr>
              <a:t>Robot </a:t>
            </a:r>
            <a:r>
              <a:rPr lang="vi-VN" sz="2000">
                <a:latin typeface="+mn-lt"/>
                <a:cs typeface="Arial" panose="020B0604020202020204" pitchFamily="34" charset="0"/>
              </a:rPr>
              <a:t>chạm phải tường của mê cung thì sẽ xuất hiện thông báo “Bạn không thể đi được”.</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826461"/>
            <a:ext cx="5273154" cy="3515436"/>
          </a:xfrm>
          <a:prstGeom prst="rect">
            <a:avLst/>
          </a:prstGeom>
        </p:spPr>
      </p:pic>
    </p:spTree>
    <p:extLst>
      <p:ext uri="{BB962C8B-B14F-4D97-AF65-F5344CB8AC3E}">
        <p14:creationId xmlns:p14="http://schemas.microsoft.com/office/powerpoint/2010/main" val="26563811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9"/>
          <p:cNvSpPr txBox="1"/>
          <p:nvPr/>
        </p:nvSpPr>
        <p:spPr>
          <a:xfrm>
            <a:off x="461011" y="613823"/>
            <a:ext cx="6268402"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latin typeface="+mn-lt"/>
                <a:cs typeface="Arial" panose="020B0604020202020204" pitchFamily="34" charset="0"/>
              </a:rPr>
              <a:t>Bài </a:t>
            </a:r>
            <a:r>
              <a:rPr lang="en-US" sz="2000" b="1">
                <a:latin typeface="+mn-lt"/>
                <a:cs typeface="Arial" panose="020B0604020202020204" pitchFamily="34" charset="0"/>
              </a:rPr>
              <a:t>2</a:t>
            </a:r>
            <a:r>
              <a:rPr lang="en-US" sz="2000" b="1" smtClean="0">
                <a:latin typeface="+mn-lt"/>
                <a:cs typeface="Arial" panose="020B0604020202020204" pitchFamily="34" charset="0"/>
              </a:rPr>
              <a:t>. </a:t>
            </a:r>
            <a:r>
              <a:rPr lang="vi-VN" sz="2000">
                <a:latin typeface="+mn-lt"/>
                <a:cs typeface="Arial" panose="020B0604020202020204" pitchFamily="34" charset="0"/>
              </a:rPr>
              <a:t>Vòng lặp ở Hình 5 sẽ làm nhân vật vẽ một hình vuông với các cạnh có màu khác nhau. Em hãy tạo chương trình vẽ Hình 6.</a:t>
            </a:r>
          </a:p>
        </p:txBody>
      </p:sp>
      <p:sp>
        <p:nvSpPr>
          <p:cNvPr id="9" name="Rounded Rectangle 8"/>
          <p:cNvSpPr/>
          <p:nvPr/>
        </p:nvSpPr>
        <p:spPr>
          <a:xfrm>
            <a:off x="461011" y="2292351"/>
            <a:ext cx="6268403" cy="2236788"/>
          </a:xfrm>
          <a:prstGeom prst="roundRect">
            <a:avLst>
              <a:gd name="adj" fmla="val 10960"/>
            </a:avLst>
          </a:prstGeom>
          <a:solidFill>
            <a:schemeClr val="accent6"/>
          </a:solidFill>
          <a:ln w="28575">
            <a:solidFill>
              <a:schemeClr val="accent4">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2000" b="1" u="sng" smtClean="0">
                <a:solidFill>
                  <a:srgbClr val="C00000"/>
                </a:solidFill>
                <a:latin typeface="Arial (Body)"/>
              </a:rPr>
              <a:t>Gợi ý:</a:t>
            </a:r>
          </a:p>
          <a:p>
            <a:pPr algn="just">
              <a:lnSpc>
                <a:spcPct val="150000"/>
              </a:lnSpc>
            </a:pPr>
            <a:r>
              <a:rPr lang="vi-VN" sz="2000">
                <a:solidFill>
                  <a:schemeClr val="tx1"/>
                </a:solidFill>
                <a:latin typeface="Arial (Body)"/>
              </a:rPr>
              <a:t>Hãy lặp lại việc vẽ hình vuông 12 lần, nhưng sau mỗi lần vẽ xong một hình vuông thì xoay hướng nhân vật vẽ 30 độ trước khi vẽ hình vuông tiếp theo.</a:t>
            </a:r>
            <a:endParaRPr lang="en-US" sz="2000" smtClean="0">
              <a:solidFill>
                <a:schemeClr val="tx1"/>
              </a:solidFill>
              <a:latin typeface="Arial (Body)"/>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68008" t="30975" r="9364" b="11885"/>
          <a:stretch/>
        </p:blipFill>
        <p:spPr>
          <a:xfrm>
            <a:off x="7060558" y="2841672"/>
            <a:ext cx="1579080" cy="1951671"/>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7267" t="13617" r="33496" b="12102"/>
          <a:stretch/>
        </p:blipFill>
        <p:spPr>
          <a:xfrm>
            <a:off x="7037553" y="613823"/>
            <a:ext cx="1602085" cy="1992158"/>
          </a:xfrm>
          <a:prstGeom prst="rect">
            <a:avLst/>
          </a:prstGeom>
        </p:spPr>
      </p:pic>
    </p:spTree>
    <p:extLst>
      <p:ext uri="{BB962C8B-B14F-4D97-AF65-F5344CB8AC3E}">
        <p14:creationId xmlns:p14="http://schemas.microsoft.com/office/powerpoint/2010/main" val="10221356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450" decel="100000" fill="hold"/>
                                        <p:tgtEl>
                                          <p:spTgt spid="10"/>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450" decel="100000" fill="hold"/>
                                        <p:tgtEl>
                                          <p:spTgt spid="11"/>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04;p31"/>
          <p:cNvSpPr txBox="1">
            <a:spLocks noGrp="1"/>
          </p:cNvSpPr>
          <p:nvPr>
            <p:ph type="title" idx="4294967295"/>
          </p:nvPr>
        </p:nvSpPr>
        <p:spPr>
          <a:xfrm>
            <a:off x="0" y="482144"/>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KHỞI ĐỘNG</a:t>
            </a:r>
            <a:endParaRPr sz="3400" b="1">
              <a:latin typeface="+mj-lt"/>
            </a:endParaRPr>
          </a:p>
        </p:txBody>
      </p:sp>
      <p:pic>
        <p:nvPicPr>
          <p:cNvPr id="10" name="Picture 9"/>
          <p:cNvPicPr>
            <a:picLocks noChangeAspect="1"/>
          </p:cNvPicPr>
          <p:nvPr/>
        </p:nvPicPr>
        <p:blipFill>
          <a:blip r:embed="rId2"/>
          <a:stretch>
            <a:fillRect/>
          </a:stretch>
        </p:blipFill>
        <p:spPr>
          <a:xfrm>
            <a:off x="6480686" y="3606799"/>
            <a:ext cx="1853248" cy="1360383"/>
          </a:xfrm>
          <a:prstGeom prst="rect">
            <a:avLst/>
          </a:prstGeom>
        </p:spPr>
      </p:pic>
      <p:grpSp>
        <p:nvGrpSpPr>
          <p:cNvPr id="3" name="Group 2"/>
          <p:cNvGrpSpPr/>
          <p:nvPr/>
        </p:nvGrpSpPr>
        <p:grpSpPr>
          <a:xfrm>
            <a:off x="359643" y="1266326"/>
            <a:ext cx="8286881" cy="2014002"/>
            <a:chOff x="359643" y="1266326"/>
            <a:chExt cx="8286881" cy="2014002"/>
          </a:xfrm>
        </p:grpSpPr>
        <p:sp>
          <p:nvSpPr>
            <p:cNvPr id="8" name="TextBox 9"/>
            <p:cNvSpPr txBox="1"/>
            <p:nvPr/>
          </p:nvSpPr>
          <p:spPr>
            <a:xfrm>
              <a:off x="985158" y="1266326"/>
              <a:ext cx="7661366" cy="2014002"/>
            </a:xfrm>
            <a:prstGeom prst="roundRect">
              <a:avLst>
                <a:gd name="adj" fmla="val 6661"/>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Khi có những thao tác cần được lặp đi lặp lại trong một thuật toán thì ta có thể dùng cấu trúc lặp để mô tả. Có hai loại lặp: lặp với số lần lặp biết trước </a:t>
              </a: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VD: </a:t>
              </a:r>
              <a:r>
                <a:rPr lang="vi-VN" sz="2000" smtClean="0">
                  <a:latin typeface="Arial" panose="020B0604020202020204" pitchFamily="34" charset="0"/>
                  <a:cs typeface="Arial" panose="020B0604020202020204" pitchFamily="34" charset="0"/>
                </a:rPr>
                <a:t>lặp </a:t>
              </a:r>
              <a:r>
                <a:rPr lang="vi-VN" sz="2000">
                  <a:latin typeface="Arial" panose="020B0604020202020204" pitchFamily="34" charset="0"/>
                  <a:cs typeface="Arial" panose="020B0604020202020204" pitchFamily="34" charset="0"/>
                </a:rPr>
                <a:t>10 lần), lặp với số lần không biết trước số lần lặp (lặp cho đến khi thỏa mãn một điều kiện nào đó).</a:t>
              </a:r>
            </a:p>
          </p:txBody>
        </p:sp>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59643" y="1974857"/>
              <a:ext cx="596940" cy="596940"/>
            </a:xfrm>
            <a:prstGeom prst="rect">
              <a:avLst/>
            </a:prstGeom>
          </p:spPr>
        </p:pic>
      </p:grpSp>
    </p:spTree>
    <p:extLst>
      <p:ext uri="{BB962C8B-B14F-4D97-AF65-F5344CB8AC3E}">
        <p14:creationId xmlns:p14="http://schemas.microsoft.com/office/powerpoint/2010/main" val="17516562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36233" y="632527"/>
            <a:ext cx="3163116" cy="500322"/>
            <a:chOff x="316479" y="403580"/>
            <a:chExt cx="3163116" cy="500322"/>
          </a:xfrm>
        </p:grpSpPr>
        <p:sp>
          <p:nvSpPr>
            <p:cNvPr id="5" name="TextBox 4">
              <a:extLst>
                <a:ext uri="{FF2B5EF4-FFF2-40B4-BE49-F238E27FC236}">
                  <a16:creationId xmlns:a16="http://schemas.microsoft.com/office/drawing/2014/main" id="{126B4565-CBF5-CE30-D63A-8DCCD48ED114}"/>
                </a:ext>
              </a:extLst>
            </p:cNvPr>
            <p:cNvSpPr txBox="1"/>
            <p:nvPr/>
          </p:nvSpPr>
          <p:spPr>
            <a:xfrm>
              <a:off x="839636" y="407110"/>
              <a:ext cx="2639959" cy="400110"/>
            </a:xfrm>
            <a:prstGeom prst="rect">
              <a:avLst/>
            </a:prstGeom>
            <a:noFill/>
          </p:spPr>
          <p:txBody>
            <a:bodyPr wrap="square">
              <a:spAutoFit/>
            </a:bodyPr>
            <a:lstStyle/>
            <a:p>
              <a:r>
                <a:rPr lang="en-US" sz="2000" b="1" u="sng" smtClean="0">
                  <a:solidFill>
                    <a:srgbClr val="C00000"/>
                  </a:solidFill>
                </a:rPr>
                <a:t>Hướng dẫn trả lời:</a:t>
              </a:r>
              <a:endParaRPr lang="en-US" sz="2000" b="1" u="sng">
                <a:solidFill>
                  <a:srgbClr val="C00000"/>
                </a:solidFill>
              </a:endParaRPr>
            </a:p>
          </p:txBody>
        </p:sp>
        <p:pic>
          <p:nvPicPr>
            <p:cNvPr id="6" name="Picture 5"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9"/>
          <p:cNvSpPr txBox="1"/>
          <p:nvPr/>
        </p:nvSpPr>
        <p:spPr>
          <a:xfrm>
            <a:off x="548758" y="1132849"/>
            <a:ext cx="8052318" cy="332398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latin typeface="+mn-lt"/>
                <a:cs typeface="Arial" panose="020B0604020202020204" pitchFamily="34" charset="0"/>
              </a:rPr>
              <a:t>Bài </a:t>
            </a:r>
            <a:r>
              <a:rPr lang="en-US" sz="2000" b="1">
                <a:latin typeface="+mn-lt"/>
                <a:cs typeface="Arial" panose="020B0604020202020204" pitchFamily="34" charset="0"/>
              </a:rPr>
              <a:t>1. </a:t>
            </a:r>
            <a:r>
              <a:rPr lang="vi-VN" sz="2000" b="1" i="1">
                <a:latin typeface="+mn-lt"/>
                <a:cs typeface="Arial" panose="020B0604020202020204" pitchFamily="34" charset="0"/>
              </a:rPr>
              <a:t>Chú ý:</a:t>
            </a:r>
          </a:p>
          <a:p>
            <a:pPr marL="342900" indent="-342900" algn="just">
              <a:lnSpc>
                <a:spcPct val="150000"/>
              </a:lnSpc>
              <a:buFont typeface="Arial" panose="020B0604020202020204" pitchFamily="34" charset="0"/>
              <a:buChar char="•"/>
            </a:pPr>
            <a:r>
              <a:rPr lang="vi-VN" sz="2000" smtClean="0">
                <a:latin typeface="+mn-lt"/>
                <a:cs typeface="Arial" panose="020B0604020202020204" pitchFamily="34" charset="0"/>
              </a:rPr>
              <a:t>Quá </a:t>
            </a:r>
            <a:r>
              <a:rPr lang="vi-VN" sz="2000">
                <a:latin typeface="+mn-lt"/>
                <a:cs typeface="Arial" panose="020B0604020202020204" pitchFamily="34" charset="0"/>
              </a:rPr>
              <a:t>trình </a:t>
            </a:r>
            <a:r>
              <a:rPr lang="vi-VN" sz="2000" b="1">
                <a:latin typeface="+mn-lt"/>
                <a:cs typeface="Arial" panose="020B0604020202020204" pitchFamily="34" charset="0"/>
              </a:rPr>
              <a:t>Robot</a:t>
            </a:r>
            <a:r>
              <a:rPr lang="vi-VN" sz="2000">
                <a:latin typeface="+mn-lt"/>
                <a:cs typeface="Arial" panose="020B0604020202020204" pitchFamily="34" charset="0"/>
              </a:rPr>
              <a:t> đi theo điều khiển khi có các phím mũi tên được nhấn xuống phải song song với việc luôn kiểm tra </a:t>
            </a:r>
            <a:r>
              <a:rPr lang="vi-VN" sz="2000" b="1">
                <a:latin typeface="+mn-lt"/>
                <a:cs typeface="Arial" panose="020B0604020202020204" pitchFamily="34" charset="0"/>
              </a:rPr>
              <a:t>Robot</a:t>
            </a:r>
            <a:r>
              <a:rPr lang="vi-VN" sz="2000">
                <a:latin typeface="+mn-lt"/>
                <a:cs typeface="Arial" panose="020B0604020202020204" pitchFamily="34" charset="0"/>
              </a:rPr>
              <a:t> có chạm tường </a:t>
            </a:r>
            <a:r>
              <a:rPr lang="vi-VN" sz="2000" smtClean="0">
                <a:latin typeface="+mn-lt"/>
                <a:cs typeface="Arial" panose="020B0604020202020204" pitchFamily="34" charset="0"/>
              </a:rPr>
              <a:t>hay </a:t>
            </a:r>
            <a:r>
              <a:rPr lang="vi-VN" sz="2000">
                <a:latin typeface="+mn-lt"/>
                <a:cs typeface="Arial" panose="020B0604020202020204" pitchFamily="34" charset="0"/>
              </a:rPr>
              <a:t>không. </a:t>
            </a:r>
            <a:r>
              <a:rPr lang="en-US" sz="2000">
                <a:latin typeface="+mn-lt"/>
                <a:cs typeface="Arial" panose="020B0604020202020204" pitchFamily="34" charset="0"/>
              </a:rPr>
              <a:t>C</a:t>
            </a:r>
            <a:r>
              <a:rPr lang="vi-VN" sz="2000" smtClean="0">
                <a:latin typeface="+mn-lt"/>
                <a:cs typeface="Arial" panose="020B0604020202020204" pitchFamily="34" charset="0"/>
              </a:rPr>
              <a:t>ần </a:t>
            </a:r>
            <a:r>
              <a:rPr lang="vi-VN" sz="2000">
                <a:latin typeface="+mn-lt"/>
                <a:cs typeface="Arial" panose="020B0604020202020204" pitchFamily="34" charset="0"/>
              </a:rPr>
              <a:t>dùng hai vòng lặp vô hạn đồng thời cho nhân vật </a:t>
            </a:r>
            <a:r>
              <a:rPr lang="vi-VN" sz="2000" b="1">
                <a:latin typeface="+mn-lt"/>
                <a:cs typeface="Arial" panose="020B0604020202020204" pitchFamily="34" charset="0"/>
              </a:rPr>
              <a:t>Robot</a:t>
            </a:r>
            <a:r>
              <a:rPr lang="vi-VN" sz="2000">
                <a:latin typeface="+mn-lt"/>
                <a:cs typeface="Arial" panose="020B0604020202020204" pitchFamily="34" charset="0"/>
              </a:rPr>
              <a:t>: một vòng lặp điều khiển </a:t>
            </a:r>
            <a:r>
              <a:rPr lang="vi-VN" sz="2000" b="1">
                <a:latin typeface="+mn-lt"/>
                <a:cs typeface="Arial" panose="020B0604020202020204" pitchFamily="34" charset="0"/>
              </a:rPr>
              <a:t>Robot </a:t>
            </a:r>
            <a:r>
              <a:rPr lang="vi-VN" sz="2000" smtClean="0">
                <a:latin typeface="+mn-lt"/>
                <a:cs typeface="Arial" panose="020B0604020202020204" pitchFamily="34" charset="0"/>
              </a:rPr>
              <a:t>đi</a:t>
            </a:r>
            <a:r>
              <a:rPr lang="en-US" sz="2000" smtClean="0">
                <a:latin typeface="+mn-lt"/>
                <a:cs typeface="Arial" panose="020B0604020202020204" pitchFamily="34" charset="0"/>
              </a:rPr>
              <a:t>,</a:t>
            </a:r>
            <a:r>
              <a:rPr lang="vi-VN" sz="2000" smtClean="0">
                <a:latin typeface="+mn-lt"/>
                <a:cs typeface="Arial" panose="020B0604020202020204" pitchFamily="34" charset="0"/>
              </a:rPr>
              <a:t> </a:t>
            </a:r>
            <a:r>
              <a:rPr lang="vi-VN" sz="2000">
                <a:latin typeface="+mn-lt"/>
                <a:cs typeface="Arial" panose="020B0604020202020204" pitchFamily="34" charset="0"/>
              </a:rPr>
              <a:t>một vòng lặp kiểm tra </a:t>
            </a:r>
            <a:r>
              <a:rPr lang="vi-VN" sz="2000" b="1">
                <a:latin typeface="+mn-lt"/>
                <a:cs typeface="Arial" panose="020B0604020202020204" pitchFamily="34" charset="0"/>
              </a:rPr>
              <a:t>Robot </a:t>
            </a:r>
            <a:r>
              <a:rPr lang="vi-VN" sz="2000">
                <a:latin typeface="+mn-lt"/>
                <a:cs typeface="Arial" panose="020B0604020202020204" pitchFamily="34" charset="0"/>
              </a:rPr>
              <a:t>chạm tường.</a:t>
            </a:r>
          </a:p>
          <a:p>
            <a:pPr marL="342900" indent="-342900" algn="just">
              <a:lnSpc>
                <a:spcPct val="150000"/>
              </a:lnSpc>
              <a:buFont typeface="Arial" panose="020B0604020202020204" pitchFamily="34" charset="0"/>
              <a:buChar char="•"/>
            </a:pPr>
            <a:r>
              <a:rPr lang="vi-VN" sz="2000" smtClean="0">
                <a:latin typeface="+mn-lt"/>
                <a:cs typeface="Arial" panose="020B0604020202020204" pitchFamily="34" charset="0"/>
              </a:rPr>
              <a:t>Khi </a:t>
            </a:r>
            <a:r>
              <a:rPr lang="vi-VN" sz="2000" b="1">
                <a:latin typeface="+mn-lt"/>
                <a:cs typeface="Arial" panose="020B0604020202020204" pitchFamily="34" charset="0"/>
              </a:rPr>
              <a:t>Robot</a:t>
            </a:r>
            <a:r>
              <a:rPr lang="vi-VN" sz="2000">
                <a:latin typeface="+mn-lt"/>
                <a:cs typeface="Arial" panose="020B0604020202020204" pitchFamily="34" charset="0"/>
              </a:rPr>
              <a:t> chạm tưởng, nên đặt </a:t>
            </a:r>
            <a:r>
              <a:rPr lang="vi-VN" sz="2000" b="1">
                <a:latin typeface="+mn-lt"/>
                <a:cs typeface="Arial" panose="020B0604020202020204" pitchFamily="34" charset="0"/>
              </a:rPr>
              <a:t>Robot </a:t>
            </a:r>
            <a:r>
              <a:rPr lang="vi-VN" sz="2000">
                <a:latin typeface="+mn-lt"/>
                <a:cs typeface="Arial" panose="020B0604020202020204" pitchFamily="34" charset="0"/>
              </a:rPr>
              <a:t>về vị trí xuất </a:t>
            </a:r>
            <a:r>
              <a:rPr lang="vi-VN" sz="2000" smtClean="0">
                <a:latin typeface="+mn-lt"/>
                <a:cs typeface="Arial" panose="020B0604020202020204" pitchFamily="34" charset="0"/>
              </a:rPr>
              <a:t>phá</a:t>
            </a:r>
            <a:r>
              <a:rPr lang="en-US" sz="2000" smtClean="0">
                <a:latin typeface="+mn-lt"/>
                <a:cs typeface="Arial" panose="020B0604020202020204" pitchFamily="34" charset="0"/>
              </a:rPr>
              <a:t>t</a:t>
            </a:r>
            <a:r>
              <a:rPr lang="vi-VN" sz="2000" smtClean="0">
                <a:latin typeface="+mn-lt"/>
                <a:cs typeface="Arial" panose="020B0604020202020204" pitchFamily="34" charset="0"/>
              </a:rPr>
              <a:t>.</a:t>
            </a:r>
            <a:endParaRPr lang="vi-VN" sz="2000">
              <a:latin typeface="+mn-lt"/>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7578906" y="3980284"/>
            <a:ext cx="1415002" cy="1010253"/>
          </a:xfrm>
          <a:prstGeom prst="rect">
            <a:avLst/>
          </a:prstGeom>
        </p:spPr>
      </p:pic>
      <p:pic>
        <p:nvPicPr>
          <p:cNvPr id="13" name="Picture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41742" y="500673"/>
            <a:ext cx="1555750" cy="1167671"/>
          </a:xfrm>
          <a:prstGeom prst="rect">
            <a:avLst/>
          </a:prstGeom>
        </p:spPr>
      </p:pic>
      <p:pic>
        <p:nvPicPr>
          <p:cNvPr id="15" name="Picture 14"/>
          <p:cNvPicPr>
            <a:picLocks noChangeAspect="1"/>
          </p:cNvPicPr>
          <p:nvPr/>
        </p:nvPicPr>
        <p:blipFill>
          <a:blip r:embed="rId5"/>
          <a:stretch>
            <a:fillRect/>
          </a:stretch>
        </p:blipFill>
        <p:spPr>
          <a:xfrm rot="5400000">
            <a:off x="96132" y="2452801"/>
            <a:ext cx="504712" cy="504712"/>
          </a:xfrm>
          <a:prstGeom prst="rect">
            <a:avLst/>
          </a:prstGeom>
        </p:spPr>
      </p:pic>
    </p:spTree>
    <p:extLst>
      <p:ext uri="{BB962C8B-B14F-4D97-AF65-F5344CB8AC3E}">
        <p14:creationId xmlns:p14="http://schemas.microsoft.com/office/powerpoint/2010/main" val="28962004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36233" y="632527"/>
            <a:ext cx="3163116" cy="500322"/>
            <a:chOff x="316479" y="403580"/>
            <a:chExt cx="3163116" cy="500322"/>
          </a:xfrm>
        </p:grpSpPr>
        <p:sp>
          <p:nvSpPr>
            <p:cNvPr id="5" name="TextBox 4">
              <a:extLst>
                <a:ext uri="{FF2B5EF4-FFF2-40B4-BE49-F238E27FC236}">
                  <a16:creationId xmlns:a16="http://schemas.microsoft.com/office/drawing/2014/main" id="{126B4565-CBF5-CE30-D63A-8DCCD48ED114}"/>
                </a:ext>
              </a:extLst>
            </p:cNvPr>
            <p:cNvSpPr txBox="1"/>
            <p:nvPr/>
          </p:nvSpPr>
          <p:spPr>
            <a:xfrm>
              <a:off x="839636" y="407110"/>
              <a:ext cx="2639959" cy="400110"/>
            </a:xfrm>
            <a:prstGeom prst="rect">
              <a:avLst/>
            </a:prstGeom>
            <a:noFill/>
          </p:spPr>
          <p:txBody>
            <a:bodyPr wrap="square">
              <a:spAutoFit/>
            </a:bodyPr>
            <a:lstStyle/>
            <a:p>
              <a:r>
                <a:rPr lang="en-US" sz="2000" b="1" u="sng" smtClean="0">
                  <a:solidFill>
                    <a:srgbClr val="C00000"/>
                  </a:solidFill>
                </a:rPr>
                <a:t>Hướng dẫn trả lời:</a:t>
              </a:r>
              <a:endParaRPr lang="en-US" sz="2000" b="1" u="sng">
                <a:solidFill>
                  <a:srgbClr val="C00000"/>
                </a:solidFill>
              </a:endParaRPr>
            </a:p>
          </p:txBody>
        </p:sp>
        <p:pic>
          <p:nvPicPr>
            <p:cNvPr id="6" name="Picture 5"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9"/>
          <p:cNvSpPr txBox="1"/>
          <p:nvPr/>
        </p:nvSpPr>
        <p:spPr>
          <a:xfrm>
            <a:off x="548758" y="1132849"/>
            <a:ext cx="8052318"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latin typeface="+mn-lt"/>
                <a:cs typeface="Arial" panose="020B0604020202020204" pitchFamily="34" charset="0"/>
              </a:rPr>
              <a:t>Bài </a:t>
            </a:r>
            <a:r>
              <a:rPr lang="en-US" sz="2000" b="1">
                <a:latin typeface="+mn-lt"/>
                <a:cs typeface="Arial" panose="020B0604020202020204" pitchFamily="34" charset="0"/>
              </a:rPr>
              <a:t>1. </a:t>
            </a:r>
            <a:endParaRPr lang="vi-VN" sz="2000" b="1" i="1">
              <a:latin typeface="+mn-lt"/>
              <a:cs typeface="Arial" panose="020B0604020202020204" pitchFamily="34" charset="0"/>
            </a:endParaRPr>
          </a:p>
        </p:txBody>
      </p:sp>
      <p:sp>
        <p:nvSpPr>
          <p:cNvPr id="9" name="TextBox 9"/>
          <p:cNvSpPr txBox="1"/>
          <p:nvPr/>
        </p:nvSpPr>
        <p:spPr>
          <a:xfrm>
            <a:off x="878266" y="1625582"/>
            <a:ext cx="2451617" cy="193899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Giả định bức tường có màu xanh lục và vị trí xuất phát của </a:t>
            </a:r>
            <a:r>
              <a:rPr lang="en-US" sz="2000" b="1" smtClean="0">
                <a:latin typeface="+mn-lt"/>
                <a:cs typeface="Arial" panose="020B0604020202020204" pitchFamily="34" charset="0"/>
              </a:rPr>
              <a:t>R</a:t>
            </a:r>
            <a:r>
              <a:rPr lang="vi-VN" sz="2000" b="1" smtClean="0">
                <a:latin typeface="+mn-lt"/>
                <a:cs typeface="Arial" panose="020B0604020202020204" pitchFamily="34" charset="0"/>
              </a:rPr>
              <a:t>obot </a:t>
            </a:r>
            <a:r>
              <a:rPr lang="vi-VN" sz="2000">
                <a:latin typeface="+mn-lt"/>
                <a:cs typeface="Arial" panose="020B0604020202020204" pitchFamily="34" charset="0"/>
              </a:rPr>
              <a:t>là -170, 160</a:t>
            </a:r>
          </a:p>
        </p:txBody>
      </p:sp>
      <p:pic>
        <p:nvPicPr>
          <p:cNvPr id="11" name="image76.png"/>
          <p:cNvPicPr/>
          <p:nvPr/>
        </p:nvPicPr>
        <p:blipFill>
          <a:blip r:embed="rId3"/>
          <a:srcRect/>
          <a:stretch>
            <a:fillRect/>
          </a:stretch>
        </p:blipFill>
        <p:spPr>
          <a:xfrm>
            <a:off x="3659390" y="1259437"/>
            <a:ext cx="1674573" cy="2671283"/>
          </a:xfrm>
          <a:prstGeom prst="rect">
            <a:avLst/>
          </a:prstGeom>
          <a:ln/>
        </p:spPr>
      </p:pic>
      <p:pic>
        <p:nvPicPr>
          <p:cNvPr id="12" name="image349.png"/>
          <p:cNvPicPr/>
          <p:nvPr/>
        </p:nvPicPr>
        <p:blipFill>
          <a:blip r:embed="rId4"/>
          <a:srcRect/>
          <a:stretch>
            <a:fillRect/>
          </a:stretch>
        </p:blipFill>
        <p:spPr>
          <a:xfrm>
            <a:off x="5794064" y="1834575"/>
            <a:ext cx="2887980" cy="1830705"/>
          </a:xfrm>
          <a:prstGeom prst="rect">
            <a:avLst/>
          </a:prstGeom>
          <a:ln/>
        </p:spPr>
      </p:pic>
      <p:sp>
        <p:nvSpPr>
          <p:cNvPr id="14" name="TextBox 9"/>
          <p:cNvSpPr txBox="1"/>
          <p:nvPr/>
        </p:nvSpPr>
        <p:spPr>
          <a:xfrm>
            <a:off x="3254338" y="3929494"/>
            <a:ext cx="2493629"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i="1">
                <a:latin typeface="+mn-lt"/>
                <a:cs typeface="Arial" panose="020B0604020202020204" pitchFamily="34" charset="0"/>
              </a:rPr>
              <a:t> Vòng lặp điều khiển </a:t>
            </a:r>
            <a:r>
              <a:rPr lang="en-US" sz="2000" b="1" i="1" smtClean="0">
                <a:latin typeface="+mn-lt"/>
                <a:cs typeface="Arial" panose="020B0604020202020204" pitchFamily="34" charset="0"/>
              </a:rPr>
              <a:t>R</a:t>
            </a:r>
            <a:r>
              <a:rPr lang="vi-VN" sz="2000" b="1" i="1" smtClean="0">
                <a:latin typeface="+mn-lt"/>
                <a:cs typeface="Arial" panose="020B0604020202020204" pitchFamily="34" charset="0"/>
              </a:rPr>
              <a:t>obot </a:t>
            </a:r>
            <a:r>
              <a:rPr lang="vi-VN" sz="2000" i="1">
                <a:latin typeface="+mn-lt"/>
                <a:cs typeface="Arial" panose="020B0604020202020204" pitchFamily="34" charset="0"/>
              </a:rPr>
              <a:t>đi</a:t>
            </a:r>
          </a:p>
        </p:txBody>
      </p:sp>
      <p:sp>
        <p:nvSpPr>
          <p:cNvPr id="16" name="TextBox 9"/>
          <p:cNvSpPr txBox="1"/>
          <p:nvPr/>
        </p:nvSpPr>
        <p:spPr>
          <a:xfrm>
            <a:off x="6083599" y="3665280"/>
            <a:ext cx="2360996"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i="1">
                <a:latin typeface="+mn-lt"/>
                <a:cs typeface="Arial" panose="020B0604020202020204" pitchFamily="34" charset="0"/>
              </a:rPr>
              <a:t>Vòng lặp kiểm tra </a:t>
            </a:r>
            <a:r>
              <a:rPr lang="vi-VN" sz="2000" b="1" i="1">
                <a:latin typeface="+mn-lt"/>
                <a:cs typeface="Arial" panose="020B0604020202020204" pitchFamily="34" charset="0"/>
              </a:rPr>
              <a:t>Robot </a:t>
            </a:r>
            <a:r>
              <a:rPr lang="vi-VN" sz="2000" i="1">
                <a:latin typeface="+mn-lt"/>
                <a:cs typeface="Arial" panose="020B0604020202020204" pitchFamily="34" charset="0"/>
              </a:rPr>
              <a:t>chạm tường</a:t>
            </a:r>
          </a:p>
        </p:txBody>
      </p:sp>
      <p:pic>
        <p:nvPicPr>
          <p:cNvPr id="17" name="Picture 1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41742" y="500673"/>
            <a:ext cx="1555750" cy="1167671"/>
          </a:xfrm>
          <a:prstGeom prst="rect">
            <a:avLst/>
          </a:prstGeom>
        </p:spPr>
      </p:pic>
      <p:pic>
        <p:nvPicPr>
          <p:cNvPr id="18" name="Picture 17"/>
          <p:cNvPicPr>
            <a:picLocks noChangeAspect="1"/>
          </p:cNvPicPr>
          <p:nvPr/>
        </p:nvPicPr>
        <p:blipFill>
          <a:blip r:embed="rId6"/>
          <a:stretch>
            <a:fillRect/>
          </a:stretch>
        </p:blipFill>
        <p:spPr>
          <a:xfrm rot="5400000">
            <a:off x="96132" y="2452801"/>
            <a:ext cx="504712" cy="504712"/>
          </a:xfrm>
          <a:prstGeom prst="rect">
            <a:avLst/>
          </a:prstGeom>
        </p:spPr>
      </p:pic>
      <p:pic>
        <p:nvPicPr>
          <p:cNvPr id="20" name="Picture 14" descr="https://static.vecteezy.com/system/resources/previews/007/036/626/original/computer-with-coffee-cartoon-icon-illustration-technology-food-and-drink-icon-concept-isolated-premium-flat-cartoon-style-vector.jpg"/>
          <p:cNvPicPr>
            <a:picLocks noChangeAspect="1" noChangeArrowheads="1"/>
          </p:cNvPicPr>
          <p:nvPr/>
        </p:nvPicPr>
        <p:blipFill>
          <a:blip r:embed="rId7" cstate="print">
            <a:clrChange>
              <a:clrFrom>
                <a:srgbClr val="F7FED4"/>
              </a:clrFrom>
              <a:clrTo>
                <a:srgbClr val="F7FED4">
                  <a:alpha val="0"/>
                </a:srgbClr>
              </a:clrTo>
            </a:clrChange>
            <a:extLst>
              <a:ext uri="{28A0092B-C50C-407E-A947-70E740481C1C}">
                <a14:useLocalDpi xmlns:a14="http://schemas.microsoft.com/office/drawing/2010/main" val="0"/>
              </a:ext>
            </a:extLst>
          </a:blip>
          <a:srcRect/>
          <a:stretch>
            <a:fillRect/>
          </a:stretch>
        </p:blipFill>
        <p:spPr bwMode="auto">
          <a:xfrm>
            <a:off x="321531" y="3341662"/>
            <a:ext cx="1801838" cy="18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443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36233" y="632527"/>
            <a:ext cx="3163116" cy="500322"/>
            <a:chOff x="316479" y="403580"/>
            <a:chExt cx="3163116" cy="500322"/>
          </a:xfrm>
        </p:grpSpPr>
        <p:sp>
          <p:nvSpPr>
            <p:cNvPr id="5" name="TextBox 4">
              <a:extLst>
                <a:ext uri="{FF2B5EF4-FFF2-40B4-BE49-F238E27FC236}">
                  <a16:creationId xmlns:a16="http://schemas.microsoft.com/office/drawing/2014/main" id="{126B4565-CBF5-CE30-D63A-8DCCD48ED114}"/>
                </a:ext>
              </a:extLst>
            </p:cNvPr>
            <p:cNvSpPr txBox="1"/>
            <p:nvPr/>
          </p:nvSpPr>
          <p:spPr>
            <a:xfrm>
              <a:off x="839636" y="407110"/>
              <a:ext cx="2639959" cy="400110"/>
            </a:xfrm>
            <a:prstGeom prst="rect">
              <a:avLst/>
            </a:prstGeom>
            <a:noFill/>
          </p:spPr>
          <p:txBody>
            <a:bodyPr wrap="square">
              <a:spAutoFit/>
            </a:bodyPr>
            <a:lstStyle/>
            <a:p>
              <a:r>
                <a:rPr lang="en-US" sz="2000" b="1" u="sng" smtClean="0">
                  <a:solidFill>
                    <a:srgbClr val="C00000"/>
                  </a:solidFill>
                </a:rPr>
                <a:t>Hướng dẫn trả lời:</a:t>
              </a:r>
              <a:endParaRPr lang="en-US" sz="2000" b="1" u="sng">
                <a:solidFill>
                  <a:srgbClr val="C00000"/>
                </a:solidFill>
              </a:endParaRPr>
            </a:p>
          </p:txBody>
        </p:sp>
        <p:pic>
          <p:nvPicPr>
            <p:cNvPr id="6" name="Picture 5"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9"/>
          <p:cNvSpPr txBox="1"/>
          <p:nvPr/>
        </p:nvSpPr>
        <p:spPr>
          <a:xfrm>
            <a:off x="561423" y="1228099"/>
            <a:ext cx="5573634" cy="240065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latin typeface="+mn-lt"/>
                <a:cs typeface="Arial" panose="020B0604020202020204" pitchFamily="34" charset="0"/>
              </a:rPr>
              <a:t>Bài 2.</a:t>
            </a:r>
            <a:r>
              <a:rPr lang="vi-VN" sz="2000" b="1">
                <a:latin typeface="+mn-lt"/>
                <a:cs typeface="Arial" panose="020B0604020202020204" pitchFamily="34" charset="0"/>
              </a:rPr>
              <a:t> </a:t>
            </a:r>
            <a:r>
              <a:rPr lang="vi-VN" sz="2000">
                <a:latin typeface="+mn-lt"/>
                <a:cs typeface="Arial" panose="020B0604020202020204" pitchFamily="34" charset="0"/>
              </a:rPr>
              <a:t>SGK đã cho khối lệnh lặp vẽ một hình vuông. Theo gợi ý của bài tập, ta chỉ việc dùng một khối lệnh lặp 12 lần, các thao tác lặp là: vẽ một hình vuông; xoay nhân vật 30°. </a:t>
            </a:r>
            <a:r>
              <a:rPr lang="en-US" sz="2000">
                <a:latin typeface="+mn-lt"/>
                <a:cs typeface="Arial" panose="020B0604020202020204" pitchFamily="34" charset="0"/>
              </a:rPr>
              <a:t>T</a:t>
            </a:r>
            <a:r>
              <a:rPr lang="vi-VN" sz="2000" smtClean="0">
                <a:latin typeface="+mn-lt"/>
                <a:cs typeface="Arial" panose="020B0604020202020204" pitchFamily="34" charset="0"/>
              </a:rPr>
              <a:t>hêm </a:t>
            </a:r>
            <a:r>
              <a:rPr lang="vi-VN" sz="2000">
                <a:latin typeface="+mn-lt"/>
                <a:cs typeface="Arial" panose="020B0604020202020204" pitchFamily="34" charset="0"/>
              </a:rPr>
              <a:t>một số lệnh để có một chương trình hoàn </a:t>
            </a:r>
            <a:r>
              <a:rPr lang="vi-VN" sz="2000" smtClean="0">
                <a:latin typeface="+mn-lt"/>
                <a:cs typeface="Arial" panose="020B0604020202020204" pitchFamily="34" charset="0"/>
              </a:rPr>
              <a:t>chỉnh</a:t>
            </a:r>
            <a:r>
              <a:rPr lang="en-US" sz="2000">
                <a:latin typeface="+mn-lt"/>
                <a:cs typeface="Arial" panose="020B0604020202020204" pitchFamily="34" charset="0"/>
              </a:rPr>
              <a:t>.</a:t>
            </a:r>
            <a:endParaRPr lang="vi-VN" sz="2000" i="1">
              <a:latin typeface="+mn-lt"/>
              <a:cs typeface="Arial" panose="020B0604020202020204" pitchFamily="34" charset="0"/>
            </a:endParaRPr>
          </a:p>
        </p:txBody>
      </p:sp>
      <p:pic>
        <p:nvPicPr>
          <p:cNvPr id="15" name="image367.png"/>
          <p:cNvPicPr/>
          <p:nvPr/>
        </p:nvPicPr>
        <p:blipFill>
          <a:blip r:embed="rId3"/>
          <a:srcRect/>
          <a:stretch>
            <a:fillRect/>
          </a:stretch>
        </p:blipFill>
        <p:spPr>
          <a:xfrm>
            <a:off x="6434707" y="632527"/>
            <a:ext cx="2139801" cy="4198876"/>
          </a:xfrm>
          <a:prstGeom prst="rect">
            <a:avLst/>
          </a:prstGeom>
          <a:ln/>
        </p:spPr>
      </p:pic>
      <p:pic>
        <p:nvPicPr>
          <p:cNvPr id="22" name="Picture 16"/>
          <p:cNvPicPr>
            <a:picLocks noChangeAspect="1"/>
          </p:cNvPicPr>
          <p:nvPr/>
        </p:nvPicPr>
        <p:blipFill>
          <a:blip r:embed="rId4"/>
          <a:srcRect/>
          <a:stretch>
            <a:fillRect/>
          </a:stretch>
        </p:blipFill>
        <p:spPr>
          <a:xfrm>
            <a:off x="666657" y="3730120"/>
            <a:ext cx="2086565" cy="1022417"/>
          </a:xfrm>
          <a:prstGeom prst="rect">
            <a:avLst/>
          </a:prstGeom>
        </p:spPr>
      </p:pic>
      <p:pic>
        <p:nvPicPr>
          <p:cNvPr id="23" name="Picture 22"/>
          <p:cNvPicPr>
            <a:picLocks noChangeAspect="1"/>
          </p:cNvPicPr>
          <p:nvPr/>
        </p:nvPicPr>
        <p:blipFill>
          <a:blip r:embed="rId5"/>
          <a:stretch>
            <a:fillRect/>
          </a:stretch>
        </p:blipFill>
        <p:spPr>
          <a:xfrm>
            <a:off x="4897971" y="3766713"/>
            <a:ext cx="1211686" cy="882999"/>
          </a:xfrm>
          <a:prstGeom prst="rect">
            <a:avLst/>
          </a:prstGeom>
        </p:spPr>
      </p:pic>
    </p:spTree>
    <p:extLst>
      <p:ext uri="{BB962C8B-B14F-4D97-AF65-F5344CB8AC3E}">
        <p14:creationId xmlns:p14="http://schemas.microsoft.com/office/powerpoint/2010/main" val="41822345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04;p31"/>
          <p:cNvSpPr txBox="1">
            <a:spLocks noGrp="1"/>
          </p:cNvSpPr>
          <p:nvPr>
            <p:ph type="title" idx="4294967295"/>
          </p:nvPr>
        </p:nvSpPr>
        <p:spPr>
          <a:xfrm>
            <a:off x="0" y="457200"/>
            <a:ext cx="9144000"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VẬN DỤNG</a:t>
            </a:r>
            <a:endParaRPr sz="3400" b="1">
              <a:latin typeface="+mj-lt"/>
            </a:endParaRPr>
          </a:p>
        </p:txBody>
      </p:sp>
      <p:grpSp>
        <p:nvGrpSpPr>
          <p:cNvPr id="2" name="Group 1"/>
          <p:cNvGrpSpPr/>
          <p:nvPr/>
        </p:nvGrpSpPr>
        <p:grpSpPr>
          <a:xfrm>
            <a:off x="850606" y="1206214"/>
            <a:ext cx="7508886" cy="3260368"/>
            <a:chOff x="850606" y="1206214"/>
            <a:chExt cx="7508886" cy="3260368"/>
          </a:xfrm>
        </p:grpSpPr>
        <p:sp>
          <p:nvSpPr>
            <p:cNvPr id="14" name="TextBox 13"/>
            <p:cNvSpPr txBox="1"/>
            <p:nvPr/>
          </p:nvSpPr>
          <p:spPr>
            <a:xfrm>
              <a:off x="850606" y="1604260"/>
              <a:ext cx="3605506"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Theo một mẫu mô tả cấu trúc lặp đã học ở lớp 6, bạn Quân đã mô tả một thuật toán như ở Hình 7. Em hãy thể hiện thuật toán này bằng một chương trình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a:t>
              </a:r>
            </a:p>
          </p:txBody>
        </p:sp>
        <p:pic>
          <p:nvPicPr>
            <p:cNvPr id="12" name="Picture 11"/>
            <p:cNvPicPr>
              <a:picLocks noChangeAspect="1"/>
            </p:cNvPicPr>
            <p:nvPr/>
          </p:nvPicPr>
          <p:blipFill>
            <a:blip r:embed="rId2"/>
            <a:stretch>
              <a:fillRect/>
            </a:stretch>
          </p:blipFill>
          <p:spPr>
            <a:xfrm>
              <a:off x="2236542" y="1206214"/>
              <a:ext cx="833633" cy="452363"/>
            </a:xfrm>
            <a:prstGeom prst="rect">
              <a:avLst/>
            </a:prstGeom>
          </p:spPr>
        </p:pic>
        <p:pic>
          <p:nvPicPr>
            <p:cNvPr id="6" name="image363.png"/>
            <p:cNvPicPr/>
            <p:nvPr/>
          </p:nvPicPr>
          <p:blipFill>
            <a:blip r:embed="rId3"/>
            <a:srcRect/>
            <a:stretch>
              <a:fillRect/>
            </a:stretch>
          </p:blipFill>
          <p:spPr>
            <a:xfrm>
              <a:off x="4851671" y="1365441"/>
              <a:ext cx="3507821" cy="3101141"/>
            </a:xfrm>
            <a:prstGeom prst="rect">
              <a:avLst/>
            </a:prstGeom>
            <a:ln/>
          </p:spPr>
        </p:pic>
      </p:grpSp>
    </p:spTree>
    <p:extLst>
      <p:ext uri="{BB962C8B-B14F-4D97-AF65-F5344CB8AC3E}">
        <p14:creationId xmlns:p14="http://schemas.microsoft.com/office/powerpoint/2010/main" val="26375220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04;p31"/>
          <p:cNvSpPr txBox="1">
            <a:spLocks noGrp="1"/>
          </p:cNvSpPr>
          <p:nvPr>
            <p:ph type="title" idx="4294967295"/>
          </p:nvPr>
        </p:nvSpPr>
        <p:spPr>
          <a:xfrm>
            <a:off x="0" y="457200"/>
            <a:ext cx="9144000"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VẬN DỤNG</a:t>
            </a:r>
            <a:endParaRPr sz="3400" b="1">
              <a:latin typeface="+mj-lt"/>
            </a:endParaRPr>
          </a:p>
        </p:txBody>
      </p:sp>
      <p:pic>
        <p:nvPicPr>
          <p:cNvPr id="6" name="image363.png"/>
          <p:cNvPicPr/>
          <p:nvPr/>
        </p:nvPicPr>
        <p:blipFill>
          <a:blip r:embed="rId2"/>
          <a:srcRect/>
          <a:stretch>
            <a:fillRect/>
          </a:stretch>
        </p:blipFill>
        <p:spPr>
          <a:xfrm>
            <a:off x="4851671" y="1365441"/>
            <a:ext cx="3507821" cy="3101141"/>
          </a:xfrm>
          <a:prstGeom prst="rect">
            <a:avLst/>
          </a:prstGeom>
          <a:ln/>
        </p:spPr>
      </p:pic>
      <p:grpSp>
        <p:nvGrpSpPr>
          <p:cNvPr id="2" name="Group 1"/>
          <p:cNvGrpSpPr/>
          <p:nvPr/>
        </p:nvGrpSpPr>
        <p:grpSpPr>
          <a:xfrm>
            <a:off x="542924" y="1099804"/>
            <a:ext cx="4029076" cy="3571886"/>
            <a:chOff x="542924" y="1099804"/>
            <a:chExt cx="4029076" cy="3571886"/>
          </a:xfrm>
        </p:grpSpPr>
        <p:sp>
          <p:nvSpPr>
            <p:cNvPr id="7" name="Rounded Rectangle 6"/>
            <p:cNvSpPr/>
            <p:nvPr/>
          </p:nvSpPr>
          <p:spPr>
            <a:xfrm>
              <a:off x="542924" y="1293681"/>
              <a:ext cx="4029076" cy="3378009"/>
            </a:xfrm>
            <a:prstGeom prst="roundRect">
              <a:avLst>
                <a:gd name="adj" fmla="val 6614"/>
              </a:avLst>
            </a:prstGeom>
            <a:solidFill>
              <a:schemeClr val="accent6"/>
            </a:solidFill>
            <a:ln w="28575">
              <a:solidFill>
                <a:schemeClr val="accent4">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2000" b="1" u="sng" smtClean="0">
                  <a:solidFill>
                    <a:srgbClr val="C00000"/>
                  </a:solidFill>
                  <a:latin typeface="Arial (Body)"/>
                </a:rPr>
                <a:t>Gợi ý:</a:t>
              </a:r>
            </a:p>
            <a:p>
              <a:pPr algn="just">
                <a:lnSpc>
                  <a:spcPct val="150000"/>
                </a:lnSpc>
              </a:pPr>
              <a:r>
                <a:rPr lang="vi-VN" sz="2000">
                  <a:solidFill>
                    <a:schemeClr val="tx1"/>
                  </a:solidFill>
                  <a:latin typeface="Arial (Body)"/>
                </a:rPr>
                <a:t>Trong </a:t>
              </a:r>
              <a:r>
                <a:rPr lang="vi-VN" sz="2000" b="1">
                  <a:solidFill>
                    <a:schemeClr val="tx1"/>
                  </a:solidFill>
                  <a:latin typeface="Arial (Body)"/>
                </a:rPr>
                <a:t>Scratch</a:t>
              </a:r>
              <a:r>
                <a:rPr lang="vi-VN" sz="2000">
                  <a:solidFill>
                    <a:schemeClr val="tx1"/>
                  </a:solidFill>
                  <a:latin typeface="Arial (Body)"/>
                </a:rPr>
                <a:t>, em sử dụng khối lệnh lặp với điều kiện dừng lặp, tuy nhiên mô tả của bạn Quân là lặp với điều kiện lặp, bởi vậy em phải lấy điều kiện dừng lặp bằng phủ định của điều kiện lặp.</a:t>
              </a:r>
              <a:endParaRPr lang="en-US" sz="2000" smtClean="0">
                <a:solidFill>
                  <a:schemeClr val="tx1"/>
                </a:solidFill>
                <a:latin typeface="Arial (Body)"/>
              </a:endParaRPr>
            </a:p>
          </p:txBody>
        </p:sp>
        <p:pic>
          <p:nvPicPr>
            <p:cNvPr id="8" name="Picture 7">
              <a:extLst>
                <a:ext uri="{FF2B5EF4-FFF2-40B4-BE49-F238E27FC236}">
                  <a16:creationId xmlns:a16="http://schemas.microsoft.com/office/drawing/2014/main" id="{99F2CF33-BD32-103D-D3AC-F6099F5C40DD}"/>
                </a:ext>
              </a:extLst>
            </p:cNvPr>
            <p:cNvPicPr>
              <a:picLocks noChangeAspect="1"/>
            </p:cNvPicPr>
            <p:nvPr/>
          </p:nvPicPr>
          <p:blipFill>
            <a:blip r:embed="rId3"/>
            <a:stretch>
              <a:fillRect/>
            </a:stretch>
          </p:blipFill>
          <p:spPr>
            <a:xfrm>
              <a:off x="3859733" y="1099804"/>
              <a:ext cx="471761" cy="471761"/>
            </a:xfrm>
            <a:prstGeom prst="rect">
              <a:avLst/>
            </a:prstGeom>
          </p:spPr>
        </p:pic>
      </p:grpSp>
    </p:spTree>
    <p:extLst>
      <p:ext uri="{BB962C8B-B14F-4D97-AF65-F5344CB8AC3E}">
        <p14:creationId xmlns:p14="http://schemas.microsoft.com/office/powerpoint/2010/main" val="23747107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04;p31"/>
          <p:cNvSpPr txBox="1">
            <a:spLocks noGrp="1"/>
          </p:cNvSpPr>
          <p:nvPr>
            <p:ph type="title" idx="4294967295"/>
          </p:nvPr>
        </p:nvSpPr>
        <p:spPr>
          <a:xfrm>
            <a:off x="0" y="457200"/>
            <a:ext cx="9144000"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VẬN DỤNG</a:t>
            </a:r>
            <a:endParaRPr sz="3400" b="1">
              <a:latin typeface="+mj-lt"/>
            </a:endParaRPr>
          </a:p>
        </p:txBody>
      </p:sp>
      <p:sp>
        <p:nvSpPr>
          <p:cNvPr id="7" name="Rounded Rectangle 6"/>
          <p:cNvSpPr/>
          <p:nvPr/>
        </p:nvSpPr>
        <p:spPr>
          <a:xfrm>
            <a:off x="542924" y="1293681"/>
            <a:ext cx="4029076" cy="3378009"/>
          </a:xfrm>
          <a:prstGeom prst="roundRect">
            <a:avLst>
              <a:gd name="adj" fmla="val 6614"/>
            </a:avLst>
          </a:prstGeom>
          <a:solidFill>
            <a:schemeClr val="accent6"/>
          </a:solidFill>
          <a:ln w="28575">
            <a:solidFill>
              <a:schemeClr val="accent4">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2000" b="1" u="sng" smtClean="0">
                <a:solidFill>
                  <a:srgbClr val="C00000"/>
                </a:solidFill>
                <a:latin typeface="Arial (Body)"/>
              </a:rPr>
              <a:t>Gợi ý:</a:t>
            </a:r>
          </a:p>
          <a:p>
            <a:pPr algn="just">
              <a:lnSpc>
                <a:spcPct val="150000"/>
              </a:lnSpc>
            </a:pPr>
            <a:r>
              <a:rPr lang="vi-VN" sz="2000">
                <a:solidFill>
                  <a:schemeClr val="tx1"/>
                </a:solidFill>
                <a:latin typeface="Arial (Body)"/>
              </a:rPr>
              <a:t>Trong </a:t>
            </a:r>
            <a:r>
              <a:rPr lang="vi-VN" sz="2000" b="1">
                <a:solidFill>
                  <a:schemeClr val="tx1"/>
                </a:solidFill>
                <a:latin typeface="Arial (Body)"/>
              </a:rPr>
              <a:t>Scratch</a:t>
            </a:r>
            <a:r>
              <a:rPr lang="vi-VN" sz="2000">
                <a:solidFill>
                  <a:schemeClr val="tx1"/>
                </a:solidFill>
                <a:latin typeface="Arial (Body)"/>
              </a:rPr>
              <a:t>, em sử dụng khối lệnh lặp với điều kiện dừng lặp, tuy nhiên mô tả của bạn Quân là lặp với điều kiện lặp, bởi vậy em phải lấy điều kiện dừng lặp bằng phủ định của điều kiện lặp.</a:t>
            </a:r>
            <a:endParaRPr lang="en-US" sz="2000" smtClean="0">
              <a:solidFill>
                <a:schemeClr val="tx1"/>
              </a:solidFill>
              <a:latin typeface="Arial (Body)"/>
            </a:endParaRPr>
          </a:p>
        </p:txBody>
      </p:sp>
      <p:pic>
        <p:nvPicPr>
          <p:cNvPr id="8" name="Picture 7">
            <a:extLst>
              <a:ext uri="{FF2B5EF4-FFF2-40B4-BE49-F238E27FC236}">
                <a16:creationId xmlns:a16="http://schemas.microsoft.com/office/drawing/2014/main" id="{99F2CF33-BD32-103D-D3AC-F6099F5C40DD}"/>
              </a:ext>
            </a:extLst>
          </p:cNvPr>
          <p:cNvPicPr>
            <a:picLocks noChangeAspect="1"/>
          </p:cNvPicPr>
          <p:nvPr/>
        </p:nvPicPr>
        <p:blipFill>
          <a:blip r:embed="rId2"/>
          <a:stretch>
            <a:fillRect/>
          </a:stretch>
        </p:blipFill>
        <p:spPr>
          <a:xfrm>
            <a:off x="3859733" y="1099804"/>
            <a:ext cx="471761" cy="471761"/>
          </a:xfrm>
          <a:prstGeom prst="rect">
            <a:avLst/>
          </a:prstGeom>
        </p:spPr>
      </p:pic>
      <p:grpSp>
        <p:nvGrpSpPr>
          <p:cNvPr id="2" name="Group 1"/>
          <p:cNvGrpSpPr/>
          <p:nvPr/>
        </p:nvGrpSpPr>
        <p:grpSpPr>
          <a:xfrm>
            <a:off x="4752975" y="1499794"/>
            <a:ext cx="3937897" cy="2733288"/>
            <a:chOff x="4752975" y="1499794"/>
            <a:chExt cx="3937897" cy="2733288"/>
          </a:xfrm>
        </p:grpSpPr>
        <p:grpSp>
          <p:nvGrpSpPr>
            <p:cNvPr id="10" name="Group 9"/>
            <p:cNvGrpSpPr/>
            <p:nvPr/>
          </p:nvGrpSpPr>
          <p:grpSpPr>
            <a:xfrm>
              <a:off x="4752975" y="1499794"/>
              <a:ext cx="3937897" cy="2733288"/>
              <a:chOff x="1317382" y="1733585"/>
              <a:chExt cx="3937897" cy="2733288"/>
            </a:xfrm>
          </p:grpSpPr>
          <p:sp>
            <p:nvSpPr>
              <p:cNvPr id="12" name="TextBox 9"/>
              <p:cNvSpPr txBox="1"/>
              <p:nvPr/>
            </p:nvSpPr>
            <p:spPr>
              <a:xfrm>
                <a:off x="1952382" y="1733585"/>
                <a:ext cx="3302897" cy="2733288"/>
              </a:xfrm>
              <a:prstGeom prst="roundRect">
                <a:avLst>
                  <a:gd name="adj" fmla="val 6661"/>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smtClean="0">
                    <a:solidFill>
                      <a:srgbClr val="C00000"/>
                    </a:solidFill>
                    <a:latin typeface="Arial" panose="020B0604020202020204" pitchFamily="34" charset="0"/>
                    <a:cs typeface="Arial" panose="020B0604020202020204" pitchFamily="34" charset="0"/>
                  </a:rPr>
                  <a:t>Gợi ý:</a:t>
                </a:r>
              </a:p>
              <a:p>
                <a:pPr algn="ctr">
                  <a:lnSpc>
                    <a:spcPct val="150000"/>
                  </a:lnSpc>
                </a:pPr>
                <a:endParaRPr lang="en-US" sz="1800" b="1">
                  <a:solidFill>
                    <a:srgbClr val="C00000"/>
                  </a:solidFill>
                  <a:latin typeface="Arial" panose="020B0604020202020204" pitchFamily="34" charset="0"/>
                  <a:cs typeface="Arial" panose="020B0604020202020204" pitchFamily="34" charset="0"/>
                </a:endParaRPr>
              </a:p>
              <a:p>
                <a:pPr algn="ctr">
                  <a:lnSpc>
                    <a:spcPct val="150000"/>
                  </a:lnSpc>
                </a:pPr>
                <a:endParaRPr lang="en-US" sz="1800" b="1" smtClean="0">
                  <a:solidFill>
                    <a:srgbClr val="C00000"/>
                  </a:solidFill>
                  <a:latin typeface="Arial" panose="020B0604020202020204" pitchFamily="34" charset="0"/>
                  <a:cs typeface="Arial" panose="020B0604020202020204" pitchFamily="34" charset="0"/>
                </a:endParaRPr>
              </a:p>
              <a:p>
                <a:pPr algn="ctr">
                  <a:lnSpc>
                    <a:spcPct val="150000"/>
                  </a:lnSpc>
                </a:pPr>
                <a:endParaRPr lang="en-US" sz="1800" b="1">
                  <a:solidFill>
                    <a:srgbClr val="C00000"/>
                  </a:solidFill>
                  <a:latin typeface="Arial" panose="020B0604020202020204" pitchFamily="34" charset="0"/>
                  <a:cs typeface="Arial" panose="020B0604020202020204" pitchFamily="34" charset="0"/>
                </a:endParaRPr>
              </a:p>
              <a:p>
                <a:pPr algn="ctr">
                  <a:lnSpc>
                    <a:spcPct val="150000"/>
                  </a:lnSpc>
                </a:pPr>
                <a:endParaRPr lang="en-US" sz="1800" b="1" smtClean="0">
                  <a:solidFill>
                    <a:srgbClr val="C00000"/>
                  </a:solidFill>
                  <a:latin typeface="Arial" panose="020B0604020202020204" pitchFamily="34" charset="0"/>
                  <a:cs typeface="Arial" panose="020B0604020202020204" pitchFamily="34" charset="0"/>
                </a:endParaRPr>
              </a:p>
              <a:p>
                <a:pPr algn="ctr">
                  <a:lnSpc>
                    <a:spcPct val="150000"/>
                  </a:lnSpc>
                </a:pPr>
                <a:endParaRPr lang="en-US" sz="1800">
                  <a:solidFill>
                    <a:srgbClr val="C0000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1317382" y="3035764"/>
                <a:ext cx="608453" cy="608453"/>
              </a:xfrm>
              <a:prstGeom prst="rect">
                <a:avLst/>
              </a:prstGeom>
            </p:spPr>
          </p:pic>
        </p:grpSp>
        <p:pic>
          <p:nvPicPr>
            <p:cNvPr id="14" name="image101.png"/>
            <p:cNvPicPr/>
            <p:nvPr/>
          </p:nvPicPr>
          <p:blipFill>
            <a:blip r:embed="rId4"/>
            <a:srcRect/>
            <a:stretch>
              <a:fillRect/>
            </a:stretch>
          </p:blipFill>
          <p:spPr>
            <a:xfrm>
              <a:off x="5522110" y="2214497"/>
              <a:ext cx="3034625" cy="1783404"/>
            </a:xfrm>
            <a:prstGeom prst="rect">
              <a:avLst/>
            </a:prstGeom>
            <a:ln/>
          </p:spPr>
        </p:pic>
      </p:grpSp>
    </p:spTree>
    <p:extLst>
      <p:ext uri="{BB962C8B-B14F-4D97-AF65-F5344CB8AC3E}">
        <p14:creationId xmlns:p14="http://schemas.microsoft.com/office/powerpoint/2010/main" val="1142523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04;p31"/>
          <p:cNvSpPr txBox="1">
            <a:spLocks noGrp="1"/>
          </p:cNvSpPr>
          <p:nvPr>
            <p:ph type="title" idx="4294967295"/>
          </p:nvPr>
        </p:nvSpPr>
        <p:spPr>
          <a:xfrm>
            <a:off x="0" y="457200"/>
            <a:ext cx="9144000"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VẬN DỤNG</a:t>
            </a:r>
            <a:endParaRPr sz="3400" b="1">
              <a:latin typeface="+mj-lt"/>
            </a:endParaRPr>
          </a:p>
        </p:txBody>
      </p:sp>
      <p:sp>
        <p:nvSpPr>
          <p:cNvPr id="26" name="TextBox 9"/>
          <p:cNvSpPr txBox="1"/>
          <p:nvPr/>
        </p:nvSpPr>
        <p:spPr>
          <a:xfrm>
            <a:off x="0" y="1122249"/>
            <a:ext cx="9144000"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u="sng" smtClean="0">
                <a:solidFill>
                  <a:srgbClr val="7030A0"/>
                </a:solidFill>
                <a:latin typeface="+mn-lt"/>
                <a:cs typeface="Arial" panose="020B0604020202020204" pitchFamily="34" charset="0"/>
              </a:rPr>
              <a:t>Chú ý:</a:t>
            </a:r>
            <a:endParaRPr lang="vi-VN" sz="2000" b="1" i="1" u="sng">
              <a:solidFill>
                <a:srgbClr val="7030A0"/>
              </a:solidFill>
              <a:latin typeface="+mn-lt"/>
              <a:cs typeface="Arial" panose="020B0604020202020204" pitchFamily="34" charset="0"/>
            </a:endParaRPr>
          </a:p>
        </p:txBody>
      </p:sp>
      <p:sp>
        <p:nvSpPr>
          <p:cNvPr id="29" name="Google Shape;542;p59"/>
          <p:cNvSpPr/>
          <p:nvPr/>
        </p:nvSpPr>
        <p:spPr>
          <a:xfrm>
            <a:off x="576846" y="1837331"/>
            <a:ext cx="7918734" cy="1016174"/>
          </a:xfrm>
          <a:prstGeom prst="roundRect">
            <a:avLst>
              <a:gd name="adj" fmla="val 0"/>
            </a:avLst>
          </a:prstGeom>
          <a:solidFill>
            <a:srgbClr val="FFF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9"/>
          <p:cNvSpPr txBox="1"/>
          <p:nvPr/>
        </p:nvSpPr>
        <p:spPr>
          <a:xfrm>
            <a:off x="576846" y="1834003"/>
            <a:ext cx="7918734"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Chuyển điều kiện lặp (tổng &lt; 325) thành điều kiện lặp cho đến khi (tổng ≥325). Cần viết trong </a:t>
            </a:r>
            <a:r>
              <a:rPr lang="vi-VN" sz="2000" b="1">
                <a:latin typeface="+mn-lt"/>
                <a:cs typeface="Arial" panose="020B0604020202020204" pitchFamily="34" charset="0"/>
              </a:rPr>
              <a:t>Scratch</a:t>
            </a:r>
            <a:r>
              <a:rPr lang="vi-VN" sz="2000">
                <a:latin typeface="+mn-lt"/>
                <a:cs typeface="Arial" panose="020B0604020202020204" pitchFamily="34" charset="0"/>
              </a:rPr>
              <a:t> thành (tổng = 325 or tổng &gt;325).</a:t>
            </a:r>
            <a:endParaRPr lang="vi-VN" sz="2000" b="1" i="1">
              <a:latin typeface="+mn-lt"/>
              <a:cs typeface="Arial" panose="020B0604020202020204" pitchFamily="34" charset="0"/>
            </a:endParaRPr>
          </a:p>
        </p:txBody>
      </p:sp>
      <p:sp>
        <p:nvSpPr>
          <p:cNvPr id="34" name="Google Shape;542;p59"/>
          <p:cNvSpPr/>
          <p:nvPr/>
        </p:nvSpPr>
        <p:spPr>
          <a:xfrm>
            <a:off x="576845" y="3173253"/>
            <a:ext cx="7970731" cy="1439842"/>
          </a:xfrm>
          <a:prstGeom prst="roundRect">
            <a:avLst>
              <a:gd name="adj" fmla="val 0"/>
            </a:avLst>
          </a:prstGeom>
          <a:solidFill>
            <a:srgbClr val="FFF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9"/>
          <p:cNvSpPr txBox="1"/>
          <p:nvPr/>
        </p:nvSpPr>
        <p:spPr>
          <a:xfrm>
            <a:off x="628366" y="3173763"/>
            <a:ext cx="7918734"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Thông báo kết quả cần nối các xâu, dùng đến ba phép </a:t>
            </a:r>
            <a:r>
              <a:rPr lang="vi-VN" sz="2000" b="1">
                <a:latin typeface="+mn-lt"/>
                <a:cs typeface="Arial" panose="020B0604020202020204" pitchFamily="34" charset="0"/>
              </a:rPr>
              <a:t>join</a:t>
            </a:r>
            <a:r>
              <a:rPr lang="vi-VN" sz="2000">
                <a:latin typeface="+mn-lt"/>
                <a:cs typeface="Arial" panose="020B0604020202020204" pitchFamily="34" charset="0"/>
              </a:rPr>
              <a:t> mới đủ nối các thành phần của thông báo vì có sự tham gia hai lần của giá trị biến i.</a:t>
            </a:r>
            <a:endParaRPr lang="vi-VN" sz="2000" b="1" i="1">
              <a:latin typeface="+mn-lt"/>
              <a:cs typeface="Arial" panose="020B0604020202020204" pitchFamily="34" charset="0"/>
            </a:endParaRPr>
          </a:p>
        </p:txBody>
      </p:sp>
      <p:sp>
        <p:nvSpPr>
          <p:cNvPr id="36" name="Google Shape;381;p54"/>
          <p:cNvSpPr/>
          <p:nvPr/>
        </p:nvSpPr>
        <p:spPr>
          <a:xfrm rot="1722646">
            <a:off x="396244" y="1731310"/>
            <a:ext cx="304051" cy="29230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6"/>
          </a:solidFill>
          <a:ln w="38100" cap="flat"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1;p54"/>
          <p:cNvSpPr/>
          <p:nvPr/>
        </p:nvSpPr>
        <p:spPr>
          <a:xfrm rot="1722646">
            <a:off x="396245" y="3075278"/>
            <a:ext cx="304051" cy="29230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6"/>
          </a:solidFill>
          <a:ln w="38100" cap="flat"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Picture 41"/>
          <p:cNvPicPr>
            <a:picLocks noChangeAspect="1"/>
          </p:cNvPicPr>
          <p:nvPr/>
        </p:nvPicPr>
        <p:blipFill>
          <a:blip r:embed="rId2"/>
          <a:stretch>
            <a:fillRect/>
          </a:stretch>
        </p:blipFill>
        <p:spPr>
          <a:xfrm rot="20869715">
            <a:off x="8412594" y="2264388"/>
            <a:ext cx="357908" cy="357908"/>
          </a:xfrm>
          <a:prstGeom prst="rect">
            <a:avLst/>
          </a:prstGeom>
        </p:spPr>
      </p:pic>
      <p:pic>
        <p:nvPicPr>
          <p:cNvPr id="43" name="Picture 42"/>
          <p:cNvPicPr>
            <a:picLocks noChangeAspect="1"/>
          </p:cNvPicPr>
          <p:nvPr/>
        </p:nvPicPr>
        <p:blipFill>
          <a:blip r:embed="rId3"/>
          <a:stretch>
            <a:fillRect/>
          </a:stretch>
        </p:blipFill>
        <p:spPr>
          <a:xfrm rot="2743573">
            <a:off x="1794105" y="4387619"/>
            <a:ext cx="519384" cy="412938"/>
          </a:xfrm>
          <a:prstGeom prst="rect">
            <a:avLst/>
          </a:prstGeom>
        </p:spPr>
      </p:pic>
    </p:spTree>
    <p:extLst>
      <p:ext uri="{BB962C8B-B14F-4D97-AF65-F5344CB8AC3E}">
        <p14:creationId xmlns:p14="http://schemas.microsoft.com/office/powerpoint/2010/main" val="7249565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500"/>
                                        <p:tgtEl>
                                          <p:spTgt spid="36"/>
                                        </p:tgtEl>
                                      </p:cBhvr>
                                    </p:animEffect>
                                  </p:childTnLst>
                                </p:cTn>
                              </p:par>
                              <p:par>
                                <p:cTn id="14" presetID="14" presetClass="entr" presetSubtype="1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randombar(horizontal)">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randombar(horizontal)">
                                      <p:cBhvr>
                                        <p:cTn id="21" dur="500"/>
                                        <p:tgtEl>
                                          <p:spTgt spid="3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randombar(horizontal)">
                                      <p:cBhvr>
                                        <p:cTn id="24" dur="500"/>
                                        <p:tgtEl>
                                          <p:spTgt spid="3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randombar(horizontal)">
                                      <p:cBhvr>
                                        <p:cTn id="27" dur="500"/>
                                        <p:tgtEl>
                                          <p:spTgt spid="37"/>
                                        </p:tgtEl>
                                      </p:cBhvr>
                                    </p:animEffect>
                                  </p:childTnLst>
                                </p:cTn>
                              </p:par>
                              <p:par>
                                <p:cTn id="28" presetID="14" presetClass="entr" presetSubtype="1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4" grpId="0" animBg="1"/>
      <p:bldP spid="35" grpId="0"/>
      <p:bldP spid="36" grpId="0" animBg="1"/>
      <p:bldP spid="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04;p31"/>
          <p:cNvSpPr txBox="1">
            <a:spLocks noGrp="1"/>
          </p:cNvSpPr>
          <p:nvPr>
            <p:ph type="title" idx="4294967295"/>
          </p:nvPr>
        </p:nvSpPr>
        <p:spPr>
          <a:xfrm>
            <a:off x="0" y="524921"/>
            <a:ext cx="9144000"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HƯỚNG DẪN VỀ NHÀ</a:t>
            </a:r>
            <a:endParaRPr sz="3400" b="1">
              <a:latin typeface="+mj-lt"/>
            </a:endParaRPr>
          </a:p>
        </p:txBody>
      </p:sp>
      <p:sp>
        <p:nvSpPr>
          <p:cNvPr id="6" name="Google Shape;8818;p41"/>
          <p:cNvSpPr txBox="1">
            <a:spLocks/>
          </p:cNvSpPr>
          <p:nvPr/>
        </p:nvSpPr>
        <p:spPr>
          <a:xfrm>
            <a:off x="638642" y="2102166"/>
            <a:ext cx="691874" cy="553998"/>
          </a:xfrm>
          <a:prstGeom prst="rect">
            <a:avLst/>
          </a:prstGeom>
          <a:solidFill>
            <a:srgbClr val="5387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02</a:t>
            </a:r>
            <a:endParaRPr lang="en" sz="2400" b="1">
              <a:solidFill>
                <a:schemeClr val="accent6"/>
              </a:solidFill>
            </a:endParaRPr>
          </a:p>
        </p:txBody>
      </p:sp>
      <p:sp>
        <p:nvSpPr>
          <p:cNvPr id="7" name="Rectangle 6"/>
          <p:cNvSpPr/>
          <p:nvPr/>
        </p:nvSpPr>
        <p:spPr>
          <a:xfrm>
            <a:off x="1559149" y="2102165"/>
            <a:ext cx="5121051" cy="553998"/>
          </a:xfrm>
          <a:prstGeom prst="rect">
            <a:avLst/>
          </a:prstGeom>
        </p:spPr>
        <p:txBody>
          <a:bodyPr wrap="square">
            <a:spAutoFit/>
          </a:bodyPr>
          <a:lstStyle/>
          <a:p>
            <a:pPr>
              <a:lnSpc>
                <a:spcPct val="150000"/>
              </a:lnSpc>
            </a:pPr>
            <a:r>
              <a:rPr lang="en-US" sz="2000" smtClean="0"/>
              <a:t>Hoàn thành bài tập phần Vận dụng.</a:t>
            </a:r>
            <a:endParaRPr lang="en-US" sz="2000"/>
          </a:p>
        </p:txBody>
      </p:sp>
      <p:sp>
        <p:nvSpPr>
          <p:cNvPr id="8" name="Google Shape;8818;p41"/>
          <p:cNvSpPr txBox="1">
            <a:spLocks/>
          </p:cNvSpPr>
          <p:nvPr/>
        </p:nvSpPr>
        <p:spPr>
          <a:xfrm>
            <a:off x="638643" y="2875687"/>
            <a:ext cx="691874" cy="553998"/>
          </a:xfrm>
          <a:prstGeom prst="rect">
            <a:avLst/>
          </a:prstGeom>
          <a:solidFill>
            <a:srgbClr val="5387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03</a:t>
            </a:r>
            <a:endParaRPr lang="en" sz="2400" b="1">
              <a:solidFill>
                <a:schemeClr val="accent6"/>
              </a:solidFill>
            </a:endParaRPr>
          </a:p>
        </p:txBody>
      </p:sp>
      <p:sp>
        <p:nvSpPr>
          <p:cNvPr id="9" name="Rectangle 8"/>
          <p:cNvSpPr/>
          <p:nvPr/>
        </p:nvSpPr>
        <p:spPr>
          <a:xfrm>
            <a:off x="1559149" y="2875686"/>
            <a:ext cx="5121051" cy="958660"/>
          </a:xfrm>
          <a:prstGeom prst="rect">
            <a:avLst/>
          </a:prstGeom>
        </p:spPr>
        <p:txBody>
          <a:bodyPr wrap="square">
            <a:spAutoFit/>
          </a:bodyPr>
          <a:lstStyle/>
          <a:p>
            <a:pPr algn="just">
              <a:lnSpc>
                <a:spcPct val="150000"/>
              </a:lnSpc>
            </a:pPr>
            <a:r>
              <a:rPr lang="vi-VN" sz="2000" smtClean="0"/>
              <a:t>Đọc </a:t>
            </a:r>
            <a:r>
              <a:rPr lang="vi-VN" sz="2000"/>
              <a:t>và tìm hiểu trước </a:t>
            </a:r>
            <a:r>
              <a:rPr lang="vi-VN" sz="2000" b="1" i="1">
                <a:solidFill>
                  <a:srgbClr val="C00000"/>
                </a:solidFill>
              </a:rPr>
              <a:t>Bài 6: Thực hành tìm và sửa lỗi</a:t>
            </a:r>
            <a:r>
              <a:rPr lang="vi-VN" sz="2000"/>
              <a:t>.</a:t>
            </a:r>
            <a:endParaRPr lang="en-US" sz="2000" b="1" i="1"/>
          </a:p>
        </p:txBody>
      </p:sp>
      <p:sp>
        <p:nvSpPr>
          <p:cNvPr id="10" name="Google Shape;8818;p41"/>
          <p:cNvSpPr txBox="1">
            <a:spLocks/>
          </p:cNvSpPr>
          <p:nvPr/>
        </p:nvSpPr>
        <p:spPr>
          <a:xfrm>
            <a:off x="638642" y="1385647"/>
            <a:ext cx="691874" cy="553998"/>
          </a:xfrm>
          <a:prstGeom prst="rect">
            <a:avLst/>
          </a:prstGeom>
          <a:solidFill>
            <a:srgbClr val="5387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01</a:t>
            </a:r>
            <a:endParaRPr lang="en" sz="2400" b="1">
              <a:solidFill>
                <a:schemeClr val="accent6"/>
              </a:solidFill>
            </a:endParaRPr>
          </a:p>
        </p:txBody>
      </p:sp>
      <p:sp>
        <p:nvSpPr>
          <p:cNvPr id="11" name="Rectangle 10"/>
          <p:cNvSpPr/>
          <p:nvPr/>
        </p:nvSpPr>
        <p:spPr>
          <a:xfrm>
            <a:off x="1559150" y="1385646"/>
            <a:ext cx="3245474" cy="496996"/>
          </a:xfrm>
          <a:prstGeom prst="rect">
            <a:avLst/>
          </a:prstGeom>
        </p:spPr>
        <p:txBody>
          <a:bodyPr wrap="square">
            <a:spAutoFit/>
          </a:bodyPr>
          <a:lstStyle/>
          <a:p>
            <a:pPr>
              <a:lnSpc>
                <a:spcPct val="150000"/>
              </a:lnSpc>
            </a:pPr>
            <a:r>
              <a:rPr lang="en-US" sz="2000" smtClean="0"/>
              <a:t>Ôn </a:t>
            </a:r>
            <a:r>
              <a:rPr lang="en-US" sz="2000"/>
              <a:t>lại kiến thức đã học.</a:t>
            </a: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r="54172"/>
          <a:stretch/>
        </p:blipFill>
        <p:spPr>
          <a:xfrm>
            <a:off x="6738822" y="2231923"/>
            <a:ext cx="1880568" cy="2508072"/>
          </a:xfrm>
          <a:prstGeom prst="rect">
            <a:avLst/>
          </a:prstGeom>
        </p:spPr>
      </p:pic>
    </p:spTree>
    <p:extLst>
      <p:ext uri="{BB962C8B-B14F-4D97-AF65-F5344CB8AC3E}">
        <p14:creationId xmlns:p14="http://schemas.microsoft.com/office/powerpoint/2010/main" val="115307553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24"/>
          <p:cNvGrpSpPr/>
          <p:nvPr/>
        </p:nvGrpSpPr>
        <p:grpSpPr>
          <a:xfrm>
            <a:off x="1738925" y="4718600"/>
            <a:ext cx="5666144" cy="116400"/>
            <a:chOff x="1738925" y="4718600"/>
            <a:chExt cx="5666144" cy="116400"/>
          </a:xfrm>
        </p:grpSpPr>
        <p:sp>
          <p:nvSpPr>
            <p:cNvPr id="214" name="Google Shape;214;p24">
              <a:hlinkClick r:id="rId3" action="ppaction://hlinksldjump"/>
            </p:cNvPr>
            <p:cNvSpPr/>
            <p:nvPr/>
          </p:nvSpPr>
          <p:spPr>
            <a:xfrm>
              <a:off x="1738925" y="4718600"/>
              <a:ext cx="116400" cy="116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5" name="Google Shape;215;p24">
              <a:hlinkClick r:id="rId4" action="ppaction://hlinksldjump"/>
            </p:cNvPr>
            <p:cNvSpPr/>
            <p:nvPr/>
          </p:nvSpPr>
          <p:spPr>
            <a:xfrm>
              <a:off x="203101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6" name="Google Shape;216;p24">
              <a:hlinkClick r:id="rId5" action="ppaction://hlinksldjump"/>
            </p:cNvPr>
            <p:cNvSpPr/>
            <p:nvPr/>
          </p:nvSpPr>
          <p:spPr>
            <a:xfrm>
              <a:off x="232310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7" name="Google Shape;217;p24">
              <a:hlinkClick r:id="rId6" action="ppaction://hlinksldjump"/>
            </p:cNvPr>
            <p:cNvSpPr/>
            <p:nvPr/>
          </p:nvSpPr>
          <p:spPr>
            <a:xfrm>
              <a:off x="261520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8" name="Google Shape;218;p24">
              <a:hlinkClick r:id="rId7" action="ppaction://hlinksldjump"/>
            </p:cNvPr>
            <p:cNvSpPr/>
            <p:nvPr/>
          </p:nvSpPr>
          <p:spPr>
            <a:xfrm>
              <a:off x="2907292"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9" name="Google Shape;219;p24">
              <a:hlinkClick r:id="rId4" action="ppaction://hlinksldjump"/>
            </p:cNvPr>
            <p:cNvSpPr/>
            <p:nvPr/>
          </p:nvSpPr>
          <p:spPr>
            <a:xfrm>
              <a:off x="319938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0" name="Google Shape;220;p24">
              <a:hlinkClick r:id="rId5" action="ppaction://hlinksldjump"/>
            </p:cNvPr>
            <p:cNvSpPr/>
            <p:nvPr/>
          </p:nvSpPr>
          <p:spPr>
            <a:xfrm>
              <a:off x="349147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1" name="Google Shape;221;p24">
              <a:hlinkClick r:id="rId8" action="ppaction://hlinksldjump"/>
            </p:cNvPr>
            <p:cNvSpPr/>
            <p:nvPr/>
          </p:nvSpPr>
          <p:spPr>
            <a:xfrm>
              <a:off x="378356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2" name="Google Shape;222;p24">
              <a:hlinkClick r:id="rId9" action="ppaction://hlinksldjump"/>
            </p:cNvPr>
            <p:cNvSpPr/>
            <p:nvPr/>
          </p:nvSpPr>
          <p:spPr>
            <a:xfrm>
              <a:off x="407565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3" name="Google Shape;223;p24">
              <a:hlinkClick r:id="rId10" action="ppaction://hlinksldjump"/>
            </p:cNvPr>
            <p:cNvSpPr/>
            <p:nvPr/>
          </p:nvSpPr>
          <p:spPr>
            <a:xfrm>
              <a:off x="4367751"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4" name="Google Shape;224;p24">
              <a:hlinkClick r:id="rId9" action="ppaction://hlinksldjump"/>
            </p:cNvPr>
            <p:cNvSpPr/>
            <p:nvPr/>
          </p:nvSpPr>
          <p:spPr>
            <a:xfrm>
              <a:off x="465984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5" name="Google Shape;225;p24">
              <a:hlinkClick r:id="rId11" action="ppaction://hlinksldjump"/>
            </p:cNvPr>
            <p:cNvSpPr/>
            <p:nvPr/>
          </p:nvSpPr>
          <p:spPr>
            <a:xfrm>
              <a:off x="495193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6" name="Google Shape;226;p24">
              <a:hlinkClick r:id="rId12" action="ppaction://hlinksldjump"/>
            </p:cNvPr>
            <p:cNvSpPr/>
            <p:nvPr/>
          </p:nvSpPr>
          <p:spPr>
            <a:xfrm>
              <a:off x="524402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7" name="Google Shape;227;p24">
              <a:hlinkClick r:id="" action="ppaction://noaction"/>
            </p:cNvPr>
            <p:cNvSpPr/>
            <p:nvPr/>
          </p:nvSpPr>
          <p:spPr>
            <a:xfrm>
              <a:off x="5536118"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8" name="Google Shape;228;p24">
              <a:hlinkClick r:id="rId13" action="ppaction://hlinksldjump"/>
            </p:cNvPr>
            <p:cNvSpPr/>
            <p:nvPr/>
          </p:nvSpPr>
          <p:spPr>
            <a:xfrm>
              <a:off x="582821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9" name="Google Shape;229;p24">
              <a:hlinkClick r:id="" action="ppaction://noaction"/>
            </p:cNvPr>
            <p:cNvSpPr/>
            <p:nvPr/>
          </p:nvSpPr>
          <p:spPr>
            <a:xfrm>
              <a:off x="6120302"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0" name="Google Shape;230;p24">
              <a:hlinkClick r:id="" action="ppaction://noaction"/>
            </p:cNvPr>
            <p:cNvSpPr/>
            <p:nvPr/>
          </p:nvSpPr>
          <p:spPr>
            <a:xfrm>
              <a:off x="641239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1" name="Google Shape;231;p24">
              <a:hlinkClick r:id="" action="ppaction://noaction"/>
            </p:cNvPr>
            <p:cNvSpPr/>
            <p:nvPr/>
          </p:nvSpPr>
          <p:spPr>
            <a:xfrm>
              <a:off x="6704485"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2" name="Google Shape;232;p24">
              <a:hlinkClick r:id="" action="ppaction://noaction"/>
            </p:cNvPr>
            <p:cNvSpPr/>
            <p:nvPr/>
          </p:nvSpPr>
          <p:spPr>
            <a:xfrm>
              <a:off x="699657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3" name="Google Shape;233;p24">
              <a:hlinkClick r:id="" action="ppaction://noaction"/>
            </p:cNvPr>
            <p:cNvSpPr/>
            <p:nvPr/>
          </p:nvSpPr>
          <p:spPr>
            <a:xfrm>
              <a:off x="728866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
        <p:nvSpPr>
          <p:cNvPr id="28" name="Google Shape;520;p36"/>
          <p:cNvSpPr txBox="1">
            <a:spLocks/>
          </p:cNvSpPr>
          <p:nvPr/>
        </p:nvSpPr>
        <p:spPr>
          <a:xfrm>
            <a:off x="0" y="1366757"/>
            <a:ext cx="9144000" cy="1828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600" b="1">
                <a:solidFill>
                  <a:srgbClr val="1E3229"/>
                </a:solidFill>
                <a:latin typeface="Arial" panose="020B0604020202020204" pitchFamily="34" charset="0"/>
                <a:cs typeface="Arial" panose="020B0604020202020204" pitchFamily="34" charset="0"/>
              </a:rPr>
              <a:t>BÀI HỌC KẾT THÚC, CẢM ƠN </a:t>
            </a:r>
            <a:endParaRPr lang="en-US" sz="3600" b="1" smtClean="0">
              <a:solidFill>
                <a:srgbClr val="1E3229"/>
              </a:solidFill>
              <a:latin typeface="Arial" panose="020B0604020202020204" pitchFamily="34" charset="0"/>
              <a:cs typeface="Arial" panose="020B0604020202020204" pitchFamily="34" charset="0"/>
            </a:endParaRPr>
          </a:p>
          <a:p>
            <a:pPr algn="ctr">
              <a:lnSpc>
                <a:spcPct val="150000"/>
              </a:lnSpc>
            </a:pPr>
            <a:r>
              <a:rPr lang="vi-VN" sz="3600" b="1" smtClean="0">
                <a:solidFill>
                  <a:srgbClr val="1E3229"/>
                </a:solidFill>
                <a:latin typeface="Arial" panose="020B0604020202020204" pitchFamily="34" charset="0"/>
                <a:cs typeface="Arial" panose="020B0604020202020204" pitchFamily="34" charset="0"/>
              </a:rPr>
              <a:t>CÁC </a:t>
            </a:r>
            <a:r>
              <a:rPr lang="vi-VN" sz="3600" b="1">
                <a:solidFill>
                  <a:srgbClr val="1E3229"/>
                </a:solidFill>
                <a:latin typeface="Arial" panose="020B0604020202020204" pitchFamily="34" charset="0"/>
                <a:cs typeface="Arial" panose="020B0604020202020204" pitchFamily="34" charset="0"/>
              </a:rPr>
              <a:t>EM ĐÃ LẮNG </a:t>
            </a:r>
            <a:r>
              <a:rPr lang="vi-VN" sz="3600" b="1" smtClean="0">
                <a:solidFill>
                  <a:srgbClr val="1E3229"/>
                </a:solidFill>
                <a:latin typeface="Arial" panose="020B0604020202020204" pitchFamily="34" charset="0"/>
                <a:cs typeface="Arial" panose="020B0604020202020204" pitchFamily="34" charset="0"/>
              </a:rPr>
              <a:t>NGHE</a:t>
            </a:r>
            <a:r>
              <a:rPr lang="en-US" sz="3600" b="1" smtClean="0">
                <a:solidFill>
                  <a:srgbClr val="1E3229"/>
                </a:solidFill>
                <a:latin typeface="Arial" panose="020B0604020202020204" pitchFamily="34" charset="0"/>
                <a:cs typeface="Arial" panose="020B0604020202020204" pitchFamily="34" charset="0"/>
              </a:rPr>
              <a:t>!</a:t>
            </a:r>
            <a:endParaRPr lang="vi-VN" sz="3600" b="1">
              <a:solidFill>
                <a:srgbClr val="1E3229"/>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14"/>
          <a:stretch>
            <a:fillRect/>
          </a:stretch>
        </p:blipFill>
        <p:spPr>
          <a:xfrm>
            <a:off x="7112977" y="3206045"/>
            <a:ext cx="1548395" cy="1301578"/>
          </a:xfrm>
          <a:prstGeom prst="rect">
            <a:avLst/>
          </a:prstGeom>
        </p:spPr>
      </p:pic>
      <p:pic>
        <p:nvPicPr>
          <p:cNvPr id="25" name="Picture 24"/>
          <p:cNvPicPr>
            <a:picLocks noChangeAspect="1"/>
          </p:cNvPicPr>
          <p:nvPr/>
        </p:nvPicPr>
        <p:blipFill>
          <a:blip r:embed="rId15"/>
          <a:stretch>
            <a:fillRect/>
          </a:stretch>
        </p:blipFill>
        <p:spPr>
          <a:xfrm flipH="1">
            <a:off x="408250" y="598333"/>
            <a:ext cx="1039549" cy="1086801"/>
          </a:xfrm>
          <a:prstGeom prst="rect">
            <a:avLst/>
          </a:prstGeom>
        </p:spPr>
      </p:pic>
      <p:sp>
        <p:nvSpPr>
          <p:cNvPr id="26" name="Google Shape;456;p45"/>
          <p:cNvSpPr/>
          <p:nvPr/>
        </p:nvSpPr>
        <p:spPr>
          <a:xfrm>
            <a:off x="2293462" y="3206045"/>
            <a:ext cx="4264977" cy="475989"/>
          </a:xfrm>
          <a:prstGeom prst="roundRect">
            <a:avLst>
              <a:gd name="adj" fmla="val 50000"/>
            </a:avLst>
          </a:prstGeom>
          <a:solidFill>
            <a:schemeClr val="accent4">
              <a:lumMod val="75000"/>
            </a:schemeClr>
          </a:solidFill>
          <a:ln w="28575">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smtClean="0">
                <a:solidFill>
                  <a:schemeClr val="accent6"/>
                </a:solidFill>
              </a:rPr>
              <a:t>Các em còn câu hỏi nào không?</a:t>
            </a:r>
            <a:endParaRPr sz="2000" b="1">
              <a:solidFill>
                <a:schemeClr val="accent6"/>
              </a:solidFill>
            </a:endParaRPr>
          </a:p>
        </p:txBody>
      </p:sp>
    </p:spTree>
    <p:extLst>
      <p:ext uri="{BB962C8B-B14F-4D97-AF65-F5344CB8AC3E}">
        <p14:creationId xmlns:p14="http://schemas.microsoft.com/office/powerpoint/2010/main" val="1752193551"/>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p:cTn id="10" dur="500" fill="hold"/>
                                        <p:tgtEl>
                                          <p:spTgt spid="26"/>
                                        </p:tgtEl>
                                        <p:attrNameLst>
                                          <p:attrName>ppt_w</p:attrName>
                                        </p:attrNameLst>
                                      </p:cBhvr>
                                      <p:tavLst>
                                        <p:tav tm="0">
                                          <p:val>
                                            <p:fltVal val="0"/>
                                          </p:val>
                                        </p:tav>
                                        <p:tav tm="100000">
                                          <p:val>
                                            <p:strVal val="#ppt_w"/>
                                          </p:val>
                                        </p:tav>
                                      </p:tavLst>
                                    </p:anim>
                                    <p:anim calcmode="lin" valueType="num">
                                      <p:cBhvr>
                                        <p:cTn id="11" dur="500" fill="hold"/>
                                        <p:tgtEl>
                                          <p:spTgt spid="26"/>
                                        </p:tgtEl>
                                        <p:attrNameLst>
                                          <p:attrName>ppt_h</p:attrName>
                                        </p:attrNameLst>
                                      </p:cBhvr>
                                      <p:tavLst>
                                        <p:tav tm="0">
                                          <p:val>
                                            <p:fltVal val="0"/>
                                          </p:val>
                                        </p:tav>
                                        <p:tav tm="100000">
                                          <p:val>
                                            <p:strVal val="#ppt_h"/>
                                          </p:val>
                                        </p:tav>
                                      </p:tavLst>
                                    </p:anim>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04;p31"/>
          <p:cNvSpPr txBox="1">
            <a:spLocks noGrp="1"/>
          </p:cNvSpPr>
          <p:nvPr>
            <p:ph type="title" idx="4294967295"/>
          </p:nvPr>
        </p:nvSpPr>
        <p:spPr>
          <a:xfrm>
            <a:off x="0" y="482144"/>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KHỞI ĐỘNG</a:t>
            </a:r>
            <a:endParaRPr sz="3400" b="1">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1502491143"/>
              </p:ext>
            </p:extLst>
          </p:nvPr>
        </p:nvGraphicFramePr>
        <p:xfrm>
          <a:off x="999308" y="1288687"/>
          <a:ext cx="7145384" cy="2081530"/>
        </p:xfrm>
        <a:graphic>
          <a:graphicData uri="http://schemas.openxmlformats.org/drawingml/2006/table">
            <a:tbl>
              <a:tblPr>
                <a:tableStyleId>{EFB65429-4B54-4E2A-BC9B-EB12E1C419E8}</a:tableStyleId>
              </a:tblPr>
              <a:tblGrid>
                <a:gridCol w="3572692">
                  <a:extLst>
                    <a:ext uri="{9D8B030D-6E8A-4147-A177-3AD203B41FA5}">
                      <a16:colId xmlns:a16="http://schemas.microsoft.com/office/drawing/2014/main" val="920623427"/>
                    </a:ext>
                  </a:extLst>
                </a:gridCol>
                <a:gridCol w="3572692">
                  <a:extLst>
                    <a:ext uri="{9D8B030D-6E8A-4147-A177-3AD203B41FA5}">
                      <a16:colId xmlns:a16="http://schemas.microsoft.com/office/drawing/2014/main" val="3803692410"/>
                    </a:ext>
                  </a:extLst>
                </a:gridCol>
              </a:tblGrid>
              <a:tr h="2081530">
                <a:tc>
                  <a:txBody>
                    <a:bodyPr/>
                    <a:lstStyle/>
                    <a:p>
                      <a:pPr marL="0" marR="0" algn="just">
                        <a:lnSpc>
                          <a:spcPct val="150000"/>
                        </a:lnSpc>
                        <a:spcBef>
                          <a:spcPts val="0"/>
                        </a:spcBef>
                        <a:spcAft>
                          <a:spcPts val="0"/>
                        </a:spcAft>
                      </a:pPr>
                      <a:r>
                        <a:rPr lang="vi-VN" sz="2000" b="1">
                          <a:effectLst/>
                        </a:rPr>
                        <a:t>Lặp với </a:t>
                      </a:r>
                      <a:r>
                        <a:rPr lang="vi-VN" sz="2000" i="1">
                          <a:effectLst/>
                        </a:rPr>
                        <a:t>số đếm </a:t>
                      </a:r>
                      <a:r>
                        <a:rPr lang="vi-VN" sz="2000" b="1">
                          <a:effectLst/>
                        </a:rPr>
                        <a:t>từ </a:t>
                      </a:r>
                      <a:r>
                        <a:rPr lang="vi-VN" sz="2000" i="1">
                          <a:effectLst/>
                        </a:rPr>
                        <a:t>số đếm đầu</a:t>
                      </a:r>
                      <a:r>
                        <a:rPr lang="vi-VN" sz="2000">
                          <a:effectLst/>
                        </a:rPr>
                        <a:t> </a:t>
                      </a:r>
                      <a:r>
                        <a:rPr lang="vi-VN" sz="2000" b="1">
                          <a:effectLst/>
                        </a:rPr>
                        <a:t>đến</a:t>
                      </a:r>
                      <a:r>
                        <a:rPr lang="vi-VN" sz="2000">
                          <a:effectLst/>
                        </a:rPr>
                        <a:t> </a:t>
                      </a:r>
                      <a:r>
                        <a:rPr lang="vi-VN" sz="2000" i="1">
                          <a:effectLst/>
                        </a:rPr>
                        <a:t>số </a:t>
                      </a:r>
                      <a:r>
                        <a:rPr lang="vi-VN" sz="2000" i="1" smtClean="0">
                          <a:effectLst/>
                        </a:rPr>
                        <a:t>đếm </a:t>
                      </a:r>
                      <a:r>
                        <a:rPr lang="vi-VN" sz="2000" i="1">
                          <a:effectLst/>
                        </a:rPr>
                        <a:t>cuối</a:t>
                      </a:r>
                      <a:r>
                        <a:rPr lang="vi-VN" sz="2000">
                          <a:effectLst/>
                        </a:rPr>
                        <a:t>:</a:t>
                      </a:r>
                      <a:endParaRPr lang="en-US" sz="2000">
                        <a:effectLst/>
                      </a:endParaRPr>
                    </a:p>
                    <a:p>
                      <a:pPr marL="0" marR="0" algn="just">
                        <a:lnSpc>
                          <a:spcPct val="150000"/>
                        </a:lnSpc>
                        <a:spcBef>
                          <a:spcPts val="0"/>
                        </a:spcBef>
                        <a:spcAft>
                          <a:spcPts val="0"/>
                        </a:spcAft>
                      </a:pPr>
                      <a:r>
                        <a:rPr lang="vi-VN" sz="2000">
                          <a:effectLst/>
                        </a:rPr>
                        <a:t>    Các thao tác cần lặp</a:t>
                      </a:r>
                      <a:endParaRPr lang="en-US" sz="2000">
                        <a:effectLst/>
                      </a:endParaRPr>
                    </a:p>
                    <a:p>
                      <a:pPr marL="0" marR="0" algn="just">
                        <a:lnSpc>
                          <a:spcPct val="150000"/>
                        </a:lnSpc>
                        <a:spcBef>
                          <a:spcPts val="0"/>
                        </a:spcBef>
                        <a:spcAft>
                          <a:spcPts val="0"/>
                        </a:spcAft>
                      </a:pPr>
                      <a:r>
                        <a:rPr lang="vi-VN" sz="2000" b="1">
                          <a:effectLst/>
                        </a:rPr>
                        <a:t>Hết lặp</a:t>
                      </a:r>
                      <a:endParaRPr lang="en-US" sz="2000" b="1">
                        <a:effectLst/>
                        <a:latin typeface="Calibri" panose="020F0502020204030204" pitchFamily="34" charset="0"/>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F"/>
                    </a:solidFill>
                  </a:tcPr>
                </a:tc>
                <a:tc>
                  <a:txBody>
                    <a:bodyPr/>
                    <a:lstStyle/>
                    <a:p>
                      <a:pPr marL="0" marR="0" algn="just">
                        <a:lnSpc>
                          <a:spcPct val="150000"/>
                        </a:lnSpc>
                        <a:spcBef>
                          <a:spcPts val="0"/>
                        </a:spcBef>
                        <a:spcAft>
                          <a:spcPts val="0"/>
                        </a:spcAft>
                      </a:pPr>
                      <a:r>
                        <a:rPr lang="vi-VN" sz="2000">
                          <a:effectLst/>
                        </a:rPr>
                        <a:t> </a:t>
                      </a:r>
                      <a:r>
                        <a:rPr lang="vi-VN" sz="2000" b="1">
                          <a:effectLst/>
                        </a:rPr>
                        <a:t>Lặp khi </a:t>
                      </a:r>
                      <a:r>
                        <a:rPr lang="vi-VN" sz="2000" i="1">
                          <a:effectLst/>
                        </a:rPr>
                        <a:t>điều kiện lặp </a:t>
                      </a:r>
                      <a:r>
                        <a:rPr lang="vi-VN" sz="2000">
                          <a:effectLst/>
                        </a:rPr>
                        <a:t>được thỏa mãn:</a:t>
                      </a:r>
                      <a:endParaRPr lang="en-US" sz="2000">
                        <a:effectLst/>
                      </a:endParaRPr>
                    </a:p>
                    <a:p>
                      <a:pPr marL="0" marR="0" algn="just">
                        <a:lnSpc>
                          <a:spcPct val="150000"/>
                        </a:lnSpc>
                        <a:spcBef>
                          <a:spcPts val="0"/>
                        </a:spcBef>
                        <a:spcAft>
                          <a:spcPts val="0"/>
                        </a:spcAft>
                      </a:pPr>
                      <a:r>
                        <a:rPr lang="vi-VN" sz="2000">
                          <a:effectLst/>
                        </a:rPr>
                        <a:t>    Các thao tác cần lặp</a:t>
                      </a:r>
                      <a:endParaRPr lang="en-US" sz="2000">
                        <a:effectLst/>
                      </a:endParaRPr>
                    </a:p>
                    <a:p>
                      <a:pPr marL="0" marR="0" algn="just">
                        <a:lnSpc>
                          <a:spcPct val="150000"/>
                        </a:lnSpc>
                        <a:spcBef>
                          <a:spcPts val="0"/>
                        </a:spcBef>
                        <a:spcAft>
                          <a:spcPts val="0"/>
                        </a:spcAft>
                      </a:pPr>
                      <a:r>
                        <a:rPr lang="vi-VN" sz="2000">
                          <a:effectLst/>
                        </a:rPr>
                        <a:t> </a:t>
                      </a:r>
                      <a:r>
                        <a:rPr lang="vi-VN" sz="2000" b="1">
                          <a:effectLst/>
                        </a:rPr>
                        <a:t>Hết lặp</a:t>
                      </a:r>
                      <a:endParaRPr lang="en-US" sz="2000" b="1">
                        <a:effectLst/>
                        <a:latin typeface="Calibri" panose="020F0502020204030204" pitchFamily="34" charset="0"/>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F"/>
                    </a:solidFill>
                  </a:tcPr>
                </a:tc>
                <a:extLst>
                  <a:ext uri="{0D108BD9-81ED-4DB2-BD59-A6C34878D82A}">
                    <a16:rowId xmlns:a16="http://schemas.microsoft.com/office/drawing/2014/main" val="326674418"/>
                  </a:ext>
                </a:extLst>
              </a:tr>
            </a:tbl>
          </a:graphicData>
        </a:graphic>
      </p:graphicFrame>
      <p:pic>
        <p:nvPicPr>
          <p:cNvPr id="10" name="Picture 9"/>
          <p:cNvPicPr>
            <a:picLocks noChangeAspect="1"/>
          </p:cNvPicPr>
          <p:nvPr/>
        </p:nvPicPr>
        <p:blipFill>
          <a:blip r:embed="rId2"/>
          <a:stretch>
            <a:fillRect/>
          </a:stretch>
        </p:blipFill>
        <p:spPr>
          <a:xfrm>
            <a:off x="6480686" y="3606799"/>
            <a:ext cx="1853248" cy="1360383"/>
          </a:xfrm>
          <a:prstGeom prst="rect">
            <a:avLst/>
          </a:prstGeom>
        </p:spPr>
      </p:pic>
      <p:sp>
        <p:nvSpPr>
          <p:cNvPr id="3" name="Rectangle 2"/>
          <p:cNvSpPr/>
          <p:nvPr/>
        </p:nvSpPr>
        <p:spPr>
          <a:xfrm>
            <a:off x="646611" y="3634375"/>
            <a:ext cx="5481378" cy="1015663"/>
          </a:xfrm>
          <a:prstGeom prst="rect">
            <a:avLst/>
          </a:prstGeom>
          <a:solidFill>
            <a:srgbClr val="D1A7FF"/>
          </a:solidFill>
        </p:spPr>
        <p:txBody>
          <a:bodyPr wrap="square">
            <a:spAutoFit/>
          </a:bodyPr>
          <a:lstStyle/>
          <a:p>
            <a:pPr algn="just">
              <a:lnSpc>
                <a:spcPct val="150000"/>
              </a:lnSpc>
            </a:pPr>
            <a:r>
              <a:rPr lang="vi-VN" sz="2000" b="1">
                <a:latin typeface="+mn-lt"/>
                <a:ea typeface="Times New Roman" panose="02020603050405020304" pitchFamily="18" charset="0"/>
              </a:rPr>
              <a:t>Ví dụ: </a:t>
            </a:r>
            <a:r>
              <a:rPr lang="vi-VN" sz="2000">
                <a:latin typeface="+mn-lt"/>
                <a:ea typeface="Times New Roman" panose="02020603050405020304" pitchFamily="18" charset="0"/>
              </a:rPr>
              <a:t>một nhân vật chuyển động hay vẽ một hình đa giác đều thì thường dùng cấu trúc </a:t>
            </a:r>
            <a:r>
              <a:rPr lang="vi-VN" sz="2000" smtClean="0">
                <a:latin typeface="+mn-lt"/>
                <a:ea typeface="Times New Roman" panose="02020603050405020304" pitchFamily="18" charset="0"/>
              </a:rPr>
              <a:t>lặp</a:t>
            </a:r>
            <a:r>
              <a:rPr lang="en-US" sz="2000">
                <a:latin typeface="+mn-lt"/>
                <a:ea typeface="Times New Roman" panose="02020603050405020304" pitchFamily="18" charset="0"/>
              </a:rPr>
              <a:t>.</a:t>
            </a:r>
            <a:endParaRPr lang="en-US" sz="2000">
              <a:effectLst/>
              <a:latin typeface="+mn-lt"/>
              <a:ea typeface="Calibri" panose="020F0502020204030204" pitchFamily="34" charset="0"/>
            </a:endParaRPr>
          </a:p>
        </p:txBody>
      </p:sp>
    </p:spTree>
    <p:extLst>
      <p:ext uri="{BB962C8B-B14F-4D97-AF65-F5344CB8AC3E}">
        <p14:creationId xmlns:p14="http://schemas.microsoft.com/office/powerpoint/2010/main" val="13154590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8" name="Google Shape;520;p36"/>
          <p:cNvSpPr txBox="1">
            <a:spLocks/>
          </p:cNvSpPr>
          <p:nvPr/>
        </p:nvSpPr>
        <p:spPr>
          <a:xfrm>
            <a:off x="0" y="1435332"/>
            <a:ext cx="9144000" cy="135774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4000" b="1">
                <a:solidFill>
                  <a:srgbClr val="1E3229"/>
                </a:solidFill>
                <a:latin typeface="Arial" panose="020B0604020202020204" pitchFamily="34" charset="0"/>
                <a:cs typeface="Arial" panose="020B0604020202020204" pitchFamily="34" charset="0"/>
              </a:rPr>
              <a:t>BÀI 5: THỂ HIỆN CẤU TRÚC LẶP TRONG CHƯƠNG TRÌNH</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217" y="3015505"/>
            <a:ext cx="4176184" cy="2194518"/>
          </a:xfrm>
          <a:prstGeom prst="rect">
            <a:avLst/>
          </a:prstGeom>
        </p:spPr>
      </p:pic>
    </p:spTree>
    <p:extLst>
      <p:ext uri="{BB962C8B-B14F-4D97-AF65-F5344CB8AC3E}">
        <p14:creationId xmlns:p14="http://schemas.microsoft.com/office/powerpoint/2010/main" val="4163305272"/>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04;p31"/>
          <p:cNvSpPr txBox="1">
            <a:spLocks noGrp="1"/>
          </p:cNvSpPr>
          <p:nvPr>
            <p:ph type="title" idx="4294967295"/>
          </p:nvPr>
        </p:nvSpPr>
        <p:spPr>
          <a:xfrm>
            <a:off x="0" y="524921"/>
            <a:ext cx="9144000"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NỘI DUNG BÀI HỌC</a:t>
            </a:r>
            <a:endParaRPr sz="3400" b="1">
              <a:latin typeface="+mj-lt"/>
            </a:endParaRPr>
          </a:p>
        </p:txBody>
      </p:sp>
      <p:grpSp>
        <p:nvGrpSpPr>
          <p:cNvPr id="4" name="Group 3"/>
          <p:cNvGrpSpPr/>
          <p:nvPr/>
        </p:nvGrpSpPr>
        <p:grpSpPr>
          <a:xfrm>
            <a:off x="606329" y="2295470"/>
            <a:ext cx="6395363" cy="1015663"/>
            <a:chOff x="2140064" y="2079180"/>
            <a:chExt cx="6395363" cy="1015663"/>
          </a:xfrm>
        </p:grpSpPr>
        <p:sp>
          <p:nvSpPr>
            <p:cNvPr id="6" name="Google Shape;8818;p41"/>
            <p:cNvSpPr txBox="1">
              <a:spLocks/>
            </p:cNvSpPr>
            <p:nvPr/>
          </p:nvSpPr>
          <p:spPr>
            <a:xfrm>
              <a:off x="2140064" y="2256749"/>
              <a:ext cx="691874" cy="553998"/>
            </a:xfrm>
            <a:prstGeom prst="rect">
              <a:avLst/>
            </a:prstGeom>
            <a:solidFill>
              <a:srgbClr val="5387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02</a:t>
              </a:r>
              <a:endParaRPr lang="en" sz="2400" b="1">
                <a:solidFill>
                  <a:schemeClr val="accent6"/>
                </a:solidFill>
              </a:endParaRPr>
            </a:p>
          </p:txBody>
        </p:sp>
        <p:sp>
          <p:nvSpPr>
            <p:cNvPr id="7" name="Rectangle 6"/>
            <p:cNvSpPr/>
            <p:nvPr/>
          </p:nvSpPr>
          <p:spPr>
            <a:xfrm>
              <a:off x="3060572" y="2079180"/>
              <a:ext cx="5474855" cy="1015663"/>
            </a:xfrm>
            <a:prstGeom prst="rect">
              <a:avLst/>
            </a:prstGeom>
          </p:spPr>
          <p:txBody>
            <a:bodyPr wrap="square">
              <a:spAutoFit/>
            </a:bodyPr>
            <a:lstStyle/>
            <a:p>
              <a:pPr>
                <a:lnSpc>
                  <a:spcPct val="150000"/>
                </a:lnSpc>
              </a:pPr>
              <a:r>
                <a:rPr lang="vi-VN" sz="2000"/>
                <a:t>Thể hiện trong </a:t>
              </a:r>
              <a:r>
                <a:rPr lang="vi-VN" sz="2000" b="1"/>
                <a:t>Scratch</a:t>
              </a:r>
              <a:r>
                <a:rPr lang="vi-VN" sz="2000"/>
                <a:t> cấu trúc lặp khi </a:t>
              </a:r>
              <a:r>
                <a:rPr lang="en-US" sz="2000" smtClean="0"/>
                <a:t>không </a:t>
              </a:r>
              <a:r>
                <a:rPr lang="vi-VN" sz="2000" smtClean="0"/>
                <a:t>biết </a:t>
              </a:r>
              <a:r>
                <a:rPr lang="vi-VN" sz="2000"/>
                <a:t>trước số lần lặp</a:t>
              </a:r>
            </a:p>
          </p:txBody>
        </p:sp>
      </p:grpSp>
      <p:grpSp>
        <p:nvGrpSpPr>
          <p:cNvPr id="2" name="Group 1"/>
          <p:cNvGrpSpPr/>
          <p:nvPr/>
        </p:nvGrpSpPr>
        <p:grpSpPr>
          <a:xfrm>
            <a:off x="606329" y="1431318"/>
            <a:ext cx="7931341" cy="553999"/>
            <a:chOff x="2140064" y="1445127"/>
            <a:chExt cx="7931341" cy="553999"/>
          </a:xfrm>
        </p:grpSpPr>
        <p:sp>
          <p:nvSpPr>
            <p:cNvPr id="10" name="Google Shape;8818;p41"/>
            <p:cNvSpPr txBox="1">
              <a:spLocks/>
            </p:cNvSpPr>
            <p:nvPr/>
          </p:nvSpPr>
          <p:spPr>
            <a:xfrm>
              <a:off x="2140064" y="1445128"/>
              <a:ext cx="691874" cy="553998"/>
            </a:xfrm>
            <a:prstGeom prst="rect">
              <a:avLst/>
            </a:prstGeom>
            <a:solidFill>
              <a:srgbClr val="5387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01</a:t>
              </a:r>
              <a:endParaRPr lang="en" sz="2400" b="1">
                <a:solidFill>
                  <a:schemeClr val="accent6"/>
                </a:solidFill>
              </a:endParaRPr>
            </a:p>
          </p:txBody>
        </p:sp>
        <p:sp>
          <p:nvSpPr>
            <p:cNvPr id="11" name="Rectangle 10"/>
            <p:cNvSpPr/>
            <p:nvPr/>
          </p:nvSpPr>
          <p:spPr>
            <a:xfrm>
              <a:off x="3060572" y="1445127"/>
              <a:ext cx="7010833" cy="553998"/>
            </a:xfrm>
            <a:prstGeom prst="rect">
              <a:avLst/>
            </a:prstGeom>
          </p:spPr>
          <p:txBody>
            <a:bodyPr wrap="square">
              <a:spAutoFit/>
            </a:bodyPr>
            <a:lstStyle/>
            <a:p>
              <a:pPr algn="just">
                <a:lnSpc>
                  <a:spcPct val="150000"/>
                </a:lnSpc>
              </a:pPr>
              <a:r>
                <a:rPr lang="vi-VN" sz="2000"/>
                <a:t>Thể hiện trong </a:t>
              </a:r>
              <a:r>
                <a:rPr lang="vi-VN" sz="2000" b="1"/>
                <a:t>Scratch</a:t>
              </a:r>
              <a:r>
                <a:rPr lang="vi-VN" sz="2000"/>
                <a:t> cấu trúc lặp khi biết trước số lần lặp</a:t>
              </a:r>
              <a:endParaRPr lang="en-US" sz="2000"/>
            </a:p>
          </p:txBody>
        </p:sp>
      </p:gr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1637" y="1985316"/>
            <a:ext cx="3486199" cy="3034169"/>
          </a:xfrm>
          <a:prstGeom prst="rect">
            <a:avLst/>
          </a:prstGeom>
        </p:spPr>
      </p:pic>
    </p:spTree>
    <p:extLst>
      <p:ext uri="{BB962C8B-B14F-4D97-AF65-F5344CB8AC3E}">
        <p14:creationId xmlns:p14="http://schemas.microsoft.com/office/powerpoint/2010/main" val="3954499255"/>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8"/>
          <p:cNvSpPr txBox="1">
            <a:spLocks noGrp="1"/>
          </p:cNvSpPr>
          <p:nvPr>
            <p:ph type="title"/>
          </p:nvPr>
        </p:nvSpPr>
        <p:spPr>
          <a:xfrm>
            <a:off x="0" y="2305044"/>
            <a:ext cx="9143999" cy="841800"/>
          </a:xfrm>
          <a:prstGeom prst="rect">
            <a:avLst/>
          </a:prstGeom>
        </p:spPr>
        <p:txBody>
          <a:bodyPr spcFirstLastPara="1" wrap="square" lIns="91425" tIns="91425" rIns="91425" bIns="91425" anchor="t" anchorCtr="0">
            <a:noAutofit/>
          </a:bodyPr>
          <a:lstStyle/>
          <a:p>
            <a:pPr lvl="0" algn="ctr">
              <a:lnSpc>
                <a:spcPct val="150000"/>
              </a:lnSpc>
            </a:pPr>
            <a:r>
              <a:rPr lang="vi-VN" sz="3500" b="1"/>
              <a:t>Thể hiện trong Scratch cấu trúc lặp </a:t>
            </a:r>
            <a:r>
              <a:rPr lang="en-US" sz="3500" b="1" smtClean="0"/>
              <a:t/>
            </a:r>
            <a:br>
              <a:rPr lang="en-US" sz="3500" b="1" smtClean="0"/>
            </a:br>
            <a:r>
              <a:rPr lang="vi-VN" sz="3500" b="1" smtClean="0"/>
              <a:t>khi </a:t>
            </a:r>
            <a:r>
              <a:rPr lang="vi-VN" sz="3500" b="1"/>
              <a:t>biết trước số lần lặp</a:t>
            </a:r>
          </a:p>
        </p:txBody>
      </p:sp>
      <p:sp>
        <p:nvSpPr>
          <p:cNvPr id="337" name="Google Shape;337;p28"/>
          <p:cNvSpPr txBox="1">
            <a:spLocks noGrp="1"/>
          </p:cNvSpPr>
          <p:nvPr>
            <p:ph type="title" idx="2"/>
          </p:nvPr>
        </p:nvSpPr>
        <p:spPr>
          <a:xfrm>
            <a:off x="3706199" y="1193883"/>
            <a:ext cx="1731600" cy="1014000"/>
          </a:xfrm>
          <a:prstGeom prst="rect">
            <a:avLst/>
          </a:prstGeom>
          <a:solidFill>
            <a:srgbClr val="538786"/>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chemeClr val="accent6"/>
                </a:solidFill>
              </a:rPr>
              <a:t>01</a:t>
            </a:r>
            <a:endParaRPr b="1">
              <a:solidFill>
                <a:schemeClr val="accent6"/>
              </a:solidFill>
            </a:endParaRPr>
          </a:p>
        </p:txBody>
      </p:sp>
      <p:grpSp>
        <p:nvGrpSpPr>
          <p:cNvPr id="339" name="Google Shape;339;p28"/>
          <p:cNvGrpSpPr/>
          <p:nvPr/>
        </p:nvGrpSpPr>
        <p:grpSpPr>
          <a:xfrm>
            <a:off x="1738925" y="4718600"/>
            <a:ext cx="5666144" cy="116400"/>
            <a:chOff x="1738925" y="4718600"/>
            <a:chExt cx="5666144" cy="116400"/>
          </a:xfrm>
        </p:grpSpPr>
        <p:sp>
          <p:nvSpPr>
            <p:cNvPr id="340" name="Google Shape;340;p28">
              <a:hlinkClick r:id="rId3" action="ppaction://hlinksldjump"/>
            </p:cNvPr>
            <p:cNvSpPr/>
            <p:nvPr/>
          </p:nvSpPr>
          <p:spPr>
            <a:xfrm>
              <a:off x="203101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1" name="Google Shape;341;p28">
              <a:hlinkClick r:id="rId4" action="ppaction://hlinksldjump"/>
            </p:cNvPr>
            <p:cNvSpPr/>
            <p:nvPr/>
          </p:nvSpPr>
          <p:spPr>
            <a:xfrm>
              <a:off x="232310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2" name="Google Shape;342;p28">
              <a:hlinkClick r:id="rId5" action="ppaction://hlinksldjump"/>
            </p:cNvPr>
            <p:cNvSpPr/>
            <p:nvPr/>
          </p:nvSpPr>
          <p:spPr>
            <a:xfrm>
              <a:off x="261520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3" name="Google Shape;343;p28">
              <a:hlinkClick r:id="rId6" action="ppaction://hlinksldjump"/>
            </p:cNvPr>
            <p:cNvSpPr/>
            <p:nvPr/>
          </p:nvSpPr>
          <p:spPr>
            <a:xfrm>
              <a:off x="2907292" y="4718600"/>
              <a:ext cx="116400" cy="116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4" name="Google Shape;344;p28">
              <a:hlinkClick r:id="rId3" action="ppaction://hlinksldjump"/>
            </p:cNvPr>
            <p:cNvSpPr/>
            <p:nvPr/>
          </p:nvSpPr>
          <p:spPr>
            <a:xfrm>
              <a:off x="319938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5" name="Google Shape;345;p28">
              <a:hlinkClick r:id="rId4" action="ppaction://hlinksldjump"/>
            </p:cNvPr>
            <p:cNvSpPr/>
            <p:nvPr/>
          </p:nvSpPr>
          <p:spPr>
            <a:xfrm>
              <a:off x="349147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6" name="Google Shape;346;p28">
              <a:hlinkClick r:id="rId7" action="ppaction://hlinksldjump"/>
            </p:cNvPr>
            <p:cNvSpPr/>
            <p:nvPr/>
          </p:nvSpPr>
          <p:spPr>
            <a:xfrm>
              <a:off x="378356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7" name="Google Shape;347;p28">
              <a:hlinkClick r:id="rId8" action="ppaction://hlinksldjump"/>
            </p:cNvPr>
            <p:cNvSpPr/>
            <p:nvPr/>
          </p:nvSpPr>
          <p:spPr>
            <a:xfrm>
              <a:off x="407565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8" name="Google Shape;348;p28">
              <a:hlinkClick r:id="rId9" action="ppaction://hlinksldjump"/>
            </p:cNvPr>
            <p:cNvSpPr/>
            <p:nvPr/>
          </p:nvSpPr>
          <p:spPr>
            <a:xfrm>
              <a:off x="4367751"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9" name="Google Shape;349;p28">
              <a:hlinkClick r:id="rId8" action="ppaction://hlinksldjump"/>
            </p:cNvPr>
            <p:cNvSpPr/>
            <p:nvPr/>
          </p:nvSpPr>
          <p:spPr>
            <a:xfrm>
              <a:off x="465984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0" name="Google Shape;350;p28">
              <a:hlinkClick r:id="rId10" action="ppaction://hlinksldjump"/>
            </p:cNvPr>
            <p:cNvSpPr/>
            <p:nvPr/>
          </p:nvSpPr>
          <p:spPr>
            <a:xfrm>
              <a:off x="495193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1" name="Google Shape;351;p28">
              <a:hlinkClick r:id="rId11" action="ppaction://hlinksldjump"/>
            </p:cNvPr>
            <p:cNvSpPr/>
            <p:nvPr/>
          </p:nvSpPr>
          <p:spPr>
            <a:xfrm>
              <a:off x="524402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2" name="Google Shape;352;p28">
              <a:hlinkClick r:id="" action="ppaction://noaction"/>
            </p:cNvPr>
            <p:cNvSpPr/>
            <p:nvPr/>
          </p:nvSpPr>
          <p:spPr>
            <a:xfrm>
              <a:off x="5536118"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3" name="Google Shape;353;p28">
              <a:hlinkClick r:id="rId12" action="ppaction://hlinksldjump"/>
            </p:cNvPr>
            <p:cNvSpPr/>
            <p:nvPr/>
          </p:nvSpPr>
          <p:spPr>
            <a:xfrm>
              <a:off x="582821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4" name="Google Shape;354;p28">
              <a:hlinkClick r:id="" action="ppaction://noaction"/>
            </p:cNvPr>
            <p:cNvSpPr/>
            <p:nvPr/>
          </p:nvSpPr>
          <p:spPr>
            <a:xfrm>
              <a:off x="6120302"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5" name="Google Shape;355;p28">
              <a:hlinkClick r:id="" action="ppaction://noaction"/>
            </p:cNvPr>
            <p:cNvSpPr/>
            <p:nvPr/>
          </p:nvSpPr>
          <p:spPr>
            <a:xfrm>
              <a:off x="641239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6" name="Google Shape;356;p28">
              <a:hlinkClick r:id="" action="ppaction://noaction"/>
            </p:cNvPr>
            <p:cNvSpPr/>
            <p:nvPr/>
          </p:nvSpPr>
          <p:spPr>
            <a:xfrm>
              <a:off x="6704485"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7" name="Google Shape;357;p28">
              <a:hlinkClick r:id="" action="ppaction://noaction"/>
            </p:cNvPr>
            <p:cNvSpPr/>
            <p:nvPr/>
          </p:nvSpPr>
          <p:spPr>
            <a:xfrm>
              <a:off x="699657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8" name="Google Shape;358;p28">
              <a:hlinkClick r:id="" action="ppaction://noaction"/>
            </p:cNvPr>
            <p:cNvSpPr/>
            <p:nvPr/>
          </p:nvSpPr>
          <p:spPr>
            <a:xfrm>
              <a:off x="728866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9" name="Google Shape;359;p28">
              <a:hlinkClick r:id="rId13" action="ppaction://hlinksldjump"/>
            </p:cNvPr>
            <p:cNvSpPr/>
            <p:nvPr/>
          </p:nvSpPr>
          <p:spPr>
            <a:xfrm>
              <a:off x="1738925"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Tree>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randombar(horizontal)">
                                      <p:cBhvr>
                                        <p:cTn id="7" dur="500"/>
                                        <p:tgtEl>
                                          <p:spTgt spid="3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36"/>
                                        </p:tgtEl>
                                        <p:attrNameLst>
                                          <p:attrName>style.visibility</p:attrName>
                                        </p:attrNameLst>
                                      </p:cBhvr>
                                      <p:to>
                                        <p:strVal val="visible"/>
                                      </p:to>
                                    </p:set>
                                    <p:animEffect transition="in" filter="randombar(horizontal)">
                                      <p:cBhvr>
                                        <p:cTn id="10"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5183" y="635666"/>
            <a:ext cx="3028031" cy="553998"/>
            <a:chOff x="555183" y="635666"/>
            <a:chExt cx="3028031" cy="553998"/>
          </a:xfrm>
        </p:grpSpPr>
        <p:sp>
          <p:nvSpPr>
            <p:cNvPr id="7" name="TextBox 6"/>
            <p:cNvSpPr txBox="1"/>
            <p:nvPr/>
          </p:nvSpPr>
          <p:spPr>
            <a:xfrm>
              <a:off x="941153" y="635666"/>
              <a:ext cx="2642061"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solidFill>
                    <a:srgbClr val="C00000"/>
                  </a:solidFill>
                  <a:latin typeface="Arial" panose="020B0604020202020204" pitchFamily="34" charset="0"/>
                  <a:cs typeface="Arial" panose="020B0604020202020204" pitchFamily="34" charset="0"/>
                </a:rPr>
                <a:t>HOẠT ĐỘNG NHÓM</a:t>
              </a:r>
              <a:endParaRPr lang="vi-VN" sz="2000" b="1" i="1">
                <a:solidFill>
                  <a:srgbClr val="C00000"/>
                </a:solidFill>
                <a:latin typeface="Arial" panose="020B0604020202020204" pitchFamily="34" charset="0"/>
                <a:cs typeface="Arial" panose="020B0604020202020204" pitchFamily="34" charset="0"/>
              </a:endParaRPr>
            </a:p>
          </p:txBody>
        </p:sp>
        <p:pic>
          <p:nvPicPr>
            <p:cNvPr id="8" name="Picture 18" descr="https://lh4.googleusercontent.com/1VooAJIDcuYCicFl-1sVRD4HoB7S0Ydp3zK_b5JEnvf5OpHK7KlZxKekwPt_MLRNjhhHM9EauQreG70u91bKCcbADJZeYmNyAfvd7Fpglc2cl0j7fN-2SbUeMiZH5-1-JjhUawEzwJAsMO6NF_5z3A=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183" y="764663"/>
              <a:ext cx="385971" cy="29600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Google Shape;541;p59"/>
          <p:cNvSpPr/>
          <p:nvPr/>
        </p:nvSpPr>
        <p:spPr>
          <a:xfrm rot="21405981">
            <a:off x="996990" y="1673772"/>
            <a:ext cx="3256755" cy="2735769"/>
          </a:xfrm>
          <a:prstGeom prst="roundRect">
            <a:avLst>
              <a:gd name="adj" fmla="val 18515"/>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2;p59"/>
          <p:cNvSpPr/>
          <p:nvPr/>
        </p:nvSpPr>
        <p:spPr>
          <a:xfrm rot="21389452">
            <a:off x="602222" y="1421516"/>
            <a:ext cx="3447499" cy="2828328"/>
          </a:xfrm>
          <a:prstGeom prst="roundRect">
            <a:avLst>
              <a:gd name="adj" fmla="val 19225"/>
            </a:avLst>
          </a:prstGeom>
          <a:solidFill>
            <a:srgbClr val="FFF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902178" y="1695701"/>
            <a:ext cx="2926614" cy="240065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Arial" panose="020B0604020202020204" pitchFamily="34" charset="0"/>
                <a:cs typeface="Arial" panose="020B0604020202020204" pitchFamily="34" charset="0"/>
              </a:rPr>
              <a:t>Đ</a:t>
            </a:r>
            <a:r>
              <a:rPr lang="vi-VN" sz="2000" smtClean="0">
                <a:latin typeface="Arial" panose="020B0604020202020204" pitchFamily="34" charset="0"/>
                <a:cs typeface="Arial" panose="020B0604020202020204" pitchFamily="34" charset="0"/>
              </a:rPr>
              <a:t>ọc </a:t>
            </a:r>
            <a:r>
              <a:rPr lang="vi-VN" sz="2000">
                <a:latin typeface="Arial" panose="020B0604020202020204" pitchFamily="34" charset="0"/>
                <a:cs typeface="Arial" panose="020B0604020202020204" pitchFamily="34" charset="0"/>
              </a:rPr>
              <a:t>hiểu thông tin SGK, quan sát Hình 1a và 1b để hình thành kiến thức mới về: </a:t>
            </a:r>
            <a:r>
              <a:rPr lang="vi-VN" sz="2000" i="1">
                <a:latin typeface="Arial" panose="020B0604020202020204" pitchFamily="34" charset="0"/>
                <a:cs typeface="Arial" panose="020B0604020202020204" pitchFamily="34" charset="0"/>
              </a:rPr>
              <a:t>cấu trúc lặp biết trước số lần lặp</a:t>
            </a:r>
            <a:r>
              <a:rPr lang="vi-VN" sz="2000">
                <a:latin typeface="Arial" panose="020B0604020202020204" pitchFamily="34" charset="0"/>
                <a:cs typeface="Arial" panose="020B0604020202020204" pitchFamily="34" charset="0"/>
              </a:rPr>
              <a:t>.</a:t>
            </a:r>
            <a:endParaRPr lang="en-US" sz="2000" i="1">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2204" t="24989" r="46483" b="1849"/>
          <a:stretch/>
        </p:blipFill>
        <p:spPr>
          <a:xfrm>
            <a:off x="4628427" y="1314511"/>
            <a:ext cx="3893887" cy="3163036"/>
          </a:xfrm>
          <a:prstGeom prst="rect">
            <a:avLst/>
          </a:prstGeom>
        </p:spPr>
      </p:pic>
    </p:spTree>
    <p:extLst>
      <p:ext uri="{BB962C8B-B14F-4D97-AF65-F5344CB8AC3E}">
        <p14:creationId xmlns:p14="http://schemas.microsoft.com/office/powerpoint/2010/main" val="18910333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450" decel="100000" fill="hold"/>
                                        <p:tgtEl>
                                          <p:spTgt spid="13"/>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12204" t="24989" r="68453" b="1849"/>
          <a:stretch/>
        </p:blipFill>
        <p:spPr>
          <a:xfrm>
            <a:off x="6102112" y="957312"/>
            <a:ext cx="1962387" cy="3404558"/>
          </a:xfrm>
          <a:prstGeom prst="rect">
            <a:avLst/>
          </a:prstGeom>
        </p:spPr>
      </p:pic>
      <p:grpSp>
        <p:nvGrpSpPr>
          <p:cNvPr id="12" name="Group 11"/>
          <p:cNvGrpSpPr/>
          <p:nvPr/>
        </p:nvGrpSpPr>
        <p:grpSpPr>
          <a:xfrm>
            <a:off x="633868" y="674432"/>
            <a:ext cx="4828979" cy="1015663"/>
            <a:chOff x="565405" y="1083294"/>
            <a:chExt cx="4828979" cy="1015663"/>
          </a:xfrm>
        </p:grpSpPr>
        <p:sp>
          <p:nvSpPr>
            <p:cNvPr id="14" name="TextBox 9"/>
            <p:cNvSpPr txBox="1"/>
            <p:nvPr/>
          </p:nvSpPr>
          <p:spPr>
            <a:xfrm>
              <a:off x="927100" y="1083294"/>
              <a:ext cx="4467284"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chemeClr val="accent2">
                      <a:lumMod val="75000"/>
                    </a:schemeClr>
                  </a:solidFill>
                  <a:latin typeface="Arial" panose="020B0604020202020204" pitchFamily="34" charset="0"/>
                  <a:cs typeface="Arial" panose="020B0604020202020204" pitchFamily="34" charset="0"/>
                </a:rPr>
                <a:t>Thể hiện trong Scratch cấu trúc lặp khi biết trước số lần lặp</a:t>
              </a:r>
            </a:p>
          </p:txBody>
        </p:sp>
        <p:pic>
          <p:nvPicPr>
            <p:cNvPr id="15" name="Picture 4" descr="https://cdn-icons-png.flaticon.com/512/3296/329616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405" y="1184331"/>
              <a:ext cx="361695" cy="36169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995563" y="1690095"/>
            <a:ext cx="4438395" cy="193899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Để thể hiện việc một số lệnh được thực hiện lặp đi lặp lại với số lần lặp đã xác định trước, trong nhóm </a:t>
            </a:r>
            <a:r>
              <a:rPr lang="vi-VN" sz="2000" b="1">
                <a:latin typeface="+mn-lt"/>
                <a:cs typeface="Arial" panose="020B0604020202020204" pitchFamily="34" charset="0"/>
              </a:rPr>
              <a:t>Control</a:t>
            </a:r>
            <a:r>
              <a:rPr lang="vi-VN" sz="2000">
                <a:latin typeface="+mn-lt"/>
                <a:cs typeface="Arial" panose="020B0604020202020204" pitchFamily="34" charset="0"/>
              </a:rPr>
              <a:t> chọn khối </a:t>
            </a:r>
            <a:r>
              <a:rPr lang="vi-VN" sz="2000" smtClean="0">
                <a:latin typeface="+mn-lt"/>
                <a:cs typeface="Arial" panose="020B0604020202020204" pitchFamily="34" charset="0"/>
              </a:rPr>
              <a:t>lệnh</a:t>
            </a:r>
            <a:r>
              <a:rPr lang="en-US" sz="2000" smtClean="0">
                <a:latin typeface="+mn-lt"/>
                <a:cs typeface="Arial" panose="020B0604020202020204" pitchFamily="34" charset="0"/>
              </a:rPr>
              <a:t> như hình.</a:t>
            </a:r>
            <a:endParaRPr lang="vi-VN" sz="2000">
              <a:latin typeface="+mn-lt"/>
              <a:cs typeface="Arial" panose="020B0604020202020204" pitchFamily="34" charset="0"/>
            </a:endParaRPr>
          </a:p>
        </p:txBody>
      </p:sp>
      <p:pic>
        <p:nvPicPr>
          <p:cNvPr id="17" name="Picture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2701" y="3732977"/>
            <a:ext cx="1745334" cy="1015663"/>
          </a:xfrm>
          <a:prstGeom prst="rect">
            <a:avLst/>
          </a:prstGeom>
        </p:spPr>
      </p:pic>
      <p:pic>
        <p:nvPicPr>
          <p:cNvPr id="18" name="Picture 17"/>
          <p:cNvPicPr>
            <a:picLocks noChangeAspect="1"/>
          </p:cNvPicPr>
          <p:nvPr/>
        </p:nvPicPr>
        <p:blipFill>
          <a:blip r:embed="rId5" cstate="print">
            <a:clrChange>
              <a:clrFrom>
                <a:srgbClr val="FFFDFC"/>
              </a:clrFrom>
              <a:clrTo>
                <a:srgbClr val="FFFDFC">
                  <a:alpha val="0"/>
                </a:srgbClr>
              </a:clrTo>
            </a:clrChange>
            <a:extLst>
              <a:ext uri="{28A0092B-C50C-407E-A947-70E740481C1C}">
                <a14:useLocalDpi xmlns:a14="http://schemas.microsoft.com/office/drawing/2010/main" val="0"/>
              </a:ext>
            </a:extLst>
          </a:blip>
          <a:stretch>
            <a:fillRect/>
          </a:stretch>
        </p:blipFill>
        <p:spPr>
          <a:xfrm>
            <a:off x="520748" y="3684056"/>
            <a:ext cx="1225767" cy="1037459"/>
          </a:xfrm>
          <a:prstGeom prst="rect">
            <a:avLst/>
          </a:prstGeom>
        </p:spPr>
      </p:pic>
      <p:pic>
        <p:nvPicPr>
          <p:cNvPr id="19" name="Picture 18"/>
          <p:cNvPicPr>
            <a:picLocks noChangeAspect="1"/>
          </p:cNvPicPr>
          <p:nvPr/>
        </p:nvPicPr>
        <p:blipFill>
          <a:blip r:embed="rId6">
            <a:clrChange>
              <a:clrFrom>
                <a:srgbClr val="FFFFFF"/>
              </a:clrFrom>
              <a:clrTo>
                <a:srgbClr val="FFFFFF">
                  <a:alpha val="0"/>
                </a:srgbClr>
              </a:clrTo>
            </a:clrChange>
          </a:blip>
          <a:stretch>
            <a:fillRect/>
          </a:stretch>
        </p:blipFill>
        <p:spPr>
          <a:xfrm rot="20452702">
            <a:off x="7996655" y="1651819"/>
            <a:ext cx="647771" cy="647771"/>
          </a:xfrm>
          <a:prstGeom prst="rect">
            <a:avLst/>
          </a:prstGeom>
        </p:spPr>
      </p:pic>
    </p:spTree>
    <p:extLst>
      <p:ext uri="{BB962C8B-B14F-4D97-AF65-F5344CB8AC3E}">
        <p14:creationId xmlns:p14="http://schemas.microsoft.com/office/powerpoint/2010/main" val="25387869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Quoting App Pitch Deck by Slidesgo">
  <a:themeElements>
    <a:clrScheme name="Simple Light">
      <a:dk1>
        <a:srgbClr val="24282A"/>
      </a:dk1>
      <a:lt1>
        <a:srgbClr val="F1E7D6"/>
      </a:lt1>
      <a:dk2>
        <a:srgbClr val="FCF6E7"/>
      </a:dk2>
      <a:lt2>
        <a:srgbClr val="EEBB90"/>
      </a:lt2>
      <a:accent1>
        <a:srgbClr val="E6907D"/>
      </a:accent1>
      <a:accent2>
        <a:srgbClr val="DD4F3D"/>
      </a:accent2>
      <a:accent3>
        <a:srgbClr val="BBC8BA"/>
      </a:accent3>
      <a:accent4>
        <a:srgbClr val="538786"/>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1877</Words>
  <Application>Microsoft Office PowerPoint</Application>
  <PresentationFormat>On-screen Show (16:9)</PresentationFormat>
  <Paragraphs>162</Paragraphs>
  <Slides>38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Times New Roman</vt:lpstr>
      <vt:lpstr>Wingdings</vt:lpstr>
      <vt:lpstr>Barlow Medium</vt:lpstr>
      <vt:lpstr>Poppins Black</vt:lpstr>
      <vt:lpstr>Darker Grotesque Black</vt:lpstr>
      <vt:lpstr>Calibri</vt:lpstr>
      <vt:lpstr>Arial</vt:lpstr>
      <vt:lpstr>Darker Grotesque</vt:lpstr>
      <vt:lpstr>Arial (Body)</vt:lpstr>
      <vt:lpstr>Open Sans</vt:lpstr>
      <vt:lpstr>Quoting App Pitch Deck by Slidesgo</vt:lpstr>
      <vt:lpstr>PowerPoint Presentation</vt:lpstr>
      <vt:lpstr>KHỞI ĐỘNG</vt:lpstr>
      <vt:lpstr>KHỞI ĐỘNG</vt:lpstr>
      <vt:lpstr>KHỞI ĐỘNG</vt:lpstr>
      <vt:lpstr>PowerPoint Presentation</vt:lpstr>
      <vt:lpstr>NỘI DUNG BÀI HỌC</vt:lpstr>
      <vt:lpstr>Thể hiện trong Scratch cấu trúc lặp  khi biết trước số lần lặp</vt:lpstr>
      <vt:lpstr>PowerPoint Presentation</vt:lpstr>
      <vt:lpstr>PowerPoint Presentation</vt:lpstr>
      <vt:lpstr>PowerPoint Presentation</vt:lpstr>
      <vt:lpstr>PowerPoint Presentation</vt:lpstr>
      <vt:lpstr>Thể hiện trong Scratch cấu trúc lặp khi không biết trước số lần lặp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VẬN DỤNG</vt:lpstr>
      <vt:lpstr>VẬN DỤNG</vt:lpstr>
      <vt:lpstr>VẬN DỤNG</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Quoting App Pitch Deck</dc:title>
  <cp:lastModifiedBy>Acer</cp:lastModifiedBy>
  <cp:revision>70</cp:revision>
  <dcterms:modified xsi:type="dcterms:W3CDTF">2023-12-25T16:24:56Z</dcterms:modified>
</cp:coreProperties>
</file>