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9"/>
  </p:notesMasterIdLst>
  <p:sldIdLst>
    <p:sldId id="269" r:id="rId2"/>
    <p:sldId id="272" r:id="rId3"/>
    <p:sldId id="271" r:id="rId4"/>
    <p:sldId id="275" r:id="rId5"/>
    <p:sldId id="277" r:id="rId6"/>
    <p:sldId id="378" r:id="rId7"/>
    <p:sldId id="381" r:id="rId8"/>
    <p:sldId id="383" r:id="rId9"/>
    <p:sldId id="384" r:id="rId10"/>
    <p:sldId id="385" r:id="rId11"/>
    <p:sldId id="388" r:id="rId12"/>
    <p:sldId id="375" r:id="rId13"/>
    <p:sldId id="389" r:id="rId14"/>
    <p:sldId id="390" r:id="rId15"/>
    <p:sldId id="391" r:id="rId16"/>
    <p:sldId id="393" r:id="rId17"/>
    <p:sldId id="394" r:id="rId18"/>
    <p:sldId id="395" r:id="rId19"/>
    <p:sldId id="396" r:id="rId20"/>
    <p:sldId id="397" r:id="rId21"/>
    <p:sldId id="398" r:id="rId22"/>
    <p:sldId id="399" r:id="rId23"/>
    <p:sldId id="400" r:id="rId24"/>
    <p:sldId id="401" r:id="rId25"/>
    <p:sldId id="402" r:id="rId26"/>
    <p:sldId id="355" r:id="rId27"/>
    <p:sldId id="403" r:id="rId28"/>
    <p:sldId id="405" r:id="rId29"/>
    <p:sldId id="406" r:id="rId30"/>
    <p:sldId id="407" r:id="rId31"/>
    <p:sldId id="408" r:id="rId32"/>
    <p:sldId id="409" r:id="rId33"/>
    <p:sldId id="410" r:id="rId34"/>
    <p:sldId id="412" r:id="rId35"/>
    <p:sldId id="413" r:id="rId36"/>
    <p:sldId id="414" r:id="rId37"/>
    <p:sldId id="415" r:id="rId38"/>
  </p:sldIdLst>
  <p:sldSz cx="9144000" cy="5143500" type="screen16x9"/>
  <p:notesSz cx="6858000" cy="9144000"/>
  <p:embeddedFontLst>
    <p:embeddedFont>
      <p:font typeface="Anybody" panose="020B0604020202020204" charset="0"/>
      <p:regular r:id="rId40"/>
      <p:bold r:id="rId41"/>
      <p:italic r:id="rId42"/>
      <p:boldItalic r:id="rId43"/>
    </p:embeddedFont>
    <p:embeddedFont>
      <p:font typeface="Bakbak One" panose="020B0604020202020204" charset="0"/>
      <p:regular r:id="rId44"/>
    </p:embeddedFont>
    <p:embeddedFont>
      <p:font typeface="Poppins" panose="020B0604020202020204" charset="0"/>
      <p:regular r:id="rId45"/>
      <p:bold r:id="rId46"/>
      <p:italic r:id="rId47"/>
      <p:boldItalic r:id="rId48"/>
    </p:embeddedFont>
    <p:embeddedFont>
      <p:font typeface="Poppins Black" panose="020B0604020202020204" charset="0"/>
      <p:bold r:id="rId49"/>
      <p:boldItalic r:id="rId50"/>
    </p:embeddedFont>
    <p:embeddedFont>
      <p:font typeface="Calibri" panose="020F0502020204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8">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a:srgbClr val="B11F27"/>
    <a:srgbClr val="915522"/>
    <a:srgbClr val="007E3F"/>
    <a:srgbClr val="FFFFFF"/>
    <a:srgbClr val="585BCC"/>
    <a:srgbClr val="346189"/>
    <a:srgbClr val="FFBD53"/>
    <a:srgbClr val="FFA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9477DE-BA3D-4EE9-9DDC-F22C93018AA0}">
  <a:tblStyle styleId="{0A9477DE-BA3D-4EE9-9DDC-F22C93018A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06" autoAdjust="0"/>
    <p:restoredTop sz="93874" autoAdjust="0"/>
  </p:normalViewPr>
  <p:slideViewPr>
    <p:cSldViewPr snapToGrid="0">
      <p:cViewPr varScale="1">
        <p:scale>
          <a:sx n="71" d="100"/>
          <a:sy n="71" d="100"/>
        </p:scale>
        <p:origin x="66" y="180"/>
      </p:cViewPr>
      <p:guideLst>
        <p:guide orient="horz" pos="64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b290a72fa3_1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b290a72fa3_1_1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b290a72fa3_1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b290a72fa3_1_1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030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931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726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422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4939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37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b290a72fa3_1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b290a72fa3_1_1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8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25"/>
        <p:cNvGrpSpPr/>
        <p:nvPr/>
      </p:nvGrpSpPr>
      <p:grpSpPr>
        <a:xfrm>
          <a:off x="0" y="0"/>
          <a:ext cx="0" cy="0"/>
          <a:chOff x="0" y="0"/>
          <a:chExt cx="0" cy="0"/>
        </a:xfrm>
      </p:grpSpPr>
      <p:grpSp>
        <p:nvGrpSpPr>
          <p:cNvPr id="26" name="Google Shape;26;p4"/>
          <p:cNvGrpSpPr/>
          <p:nvPr/>
        </p:nvGrpSpPr>
        <p:grpSpPr>
          <a:xfrm>
            <a:off x="0" y="0"/>
            <a:ext cx="9144044" cy="5143500"/>
            <a:chOff x="0" y="0"/>
            <a:chExt cx="9144044" cy="5143500"/>
          </a:xfrm>
        </p:grpSpPr>
        <p:sp>
          <p:nvSpPr>
            <p:cNvPr id="27" name="Google Shape;27;p4"/>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4"/>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Arial" panose="020B0604020202020204" pitchFamily="34" charset="0"/>
                <a:cs typeface="Arial" panose="020B0604020202020204" pitchFamily="34"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33" name="Google Shape;33;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Arial" panose="020B0604020202020204" pitchFamily="34" charset="0"/>
                <a:cs typeface="Arial" panose="020B0604020202020204" pitchFamily="34" charset="0"/>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0"/>
              </a:spcBef>
              <a:spcAft>
                <a:spcPts val="0"/>
              </a:spcAft>
              <a:buSzPts val="1300"/>
              <a:buChar char="■"/>
              <a:defRPr/>
            </a:lvl3pPr>
            <a:lvl4pPr marL="1828800" lvl="3" indent="-311150" rtl="0">
              <a:lnSpc>
                <a:spcPct val="115000"/>
              </a:lnSpc>
              <a:spcBef>
                <a:spcPts val="0"/>
              </a:spcBef>
              <a:spcAft>
                <a:spcPts val="0"/>
              </a:spcAft>
              <a:buSzPts val="1300"/>
              <a:buChar char="●"/>
              <a:defRPr/>
            </a:lvl4pPr>
            <a:lvl5pPr marL="2286000" lvl="4" indent="-311150" rtl="0">
              <a:lnSpc>
                <a:spcPct val="115000"/>
              </a:lnSpc>
              <a:spcBef>
                <a:spcPts val="0"/>
              </a:spcBef>
              <a:spcAft>
                <a:spcPts val="0"/>
              </a:spcAft>
              <a:buSzPts val="1300"/>
              <a:buChar char="○"/>
              <a:defRPr/>
            </a:lvl5pPr>
            <a:lvl6pPr marL="2743200" lvl="5" indent="-311150" rtl="0">
              <a:lnSpc>
                <a:spcPct val="115000"/>
              </a:lnSpc>
              <a:spcBef>
                <a:spcPts val="0"/>
              </a:spcBef>
              <a:spcAft>
                <a:spcPts val="0"/>
              </a:spcAft>
              <a:buSzPts val="1300"/>
              <a:buChar char="■"/>
              <a:defRPr/>
            </a:lvl6pPr>
            <a:lvl7pPr marL="3200400" lvl="6" indent="-311150" rtl="0">
              <a:lnSpc>
                <a:spcPct val="115000"/>
              </a:lnSpc>
              <a:spcBef>
                <a:spcPts val="0"/>
              </a:spcBef>
              <a:spcAft>
                <a:spcPts val="0"/>
              </a:spcAft>
              <a:buSzPts val="1300"/>
              <a:buChar char="●"/>
              <a:defRPr/>
            </a:lvl7pPr>
            <a:lvl8pPr marL="3657600" lvl="7" indent="-311150" rtl="0">
              <a:lnSpc>
                <a:spcPct val="115000"/>
              </a:lnSpc>
              <a:spcBef>
                <a:spcPts val="0"/>
              </a:spcBef>
              <a:spcAft>
                <a:spcPts val="0"/>
              </a:spcAft>
              <a:buSzPts val="1300"/>
              <a:buChar char="○"/>
              <a:defRPr/>
            </a:lvl8pPr>
            <a:lvl9pPr marL="4114800" lvl="8" indent="-311150" rtl="0">
              <a:lnSpc>
                <a:spcPct val="115000"/>
              </a:lnSpc>
              <a:spcBef>
                <a:spcPts val="0"/>
              </a:spcBef>
              <a:spcAft>
                <a:spcPts val="0"/>
              </a:spcAft>
              <a:buSzPts val="13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46"/>
        <p:cNvGrpSpPr/>
        <p:nvPr/>
      </p:nvGrpSpPr>
      <p:grpSpPr>
        <a:xfrm>
          <a:off x="0" y="0"/>
          <a:ext cx="0" cy="0"/>
          <a:chOff x="0" y="0"/>
          <a:chExt cx="0" cy="0"/>
        </a:xfrm>
      </p:grpSpPr>
      <p:grpSp>
        <p:nvGrpSpPr>
          <p:cNvPr id="47" name="Google Shape;47;p6"/>
          <p:cNvGrpSpPr/>
          <p:nvPr/>
        </p:nvGrpSpPr>
        <p:grpSpPr>
          <a:xfrm flipH="1">
            <a:off x="-22" y="0"/>
            <a:ext cx="9144044" cy="5143500"/>
            <a:chOff x="0" y="0"/>
            <a:chExt cx="9144044" cy="5143500"/>
          </a:xfrm>
        </p:grpSpPr>
        <p:sp>
          <p:nvSpPr>
            <p:cNvPr id="48" name="Google Shape;48;p6"/>
            <p:cNvSpPr/>
            <p:nvPr/>
          </p:nvSpPr>
          <p:spPr>
            <a:xfrm>
              <a:off x="46" y="0"/>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rot="10800000">
              <a:off x="5864993" y="5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rot="10800000">
              <a:off x="0" y="291048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rot="10800000">
              <a:off x="8341755" y="3972706"/>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6"/>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txBox="1">
            <a:spLocks noGrp="1"/>
          </p:cNvSpPr>
          <p:nvPr>
            <p:ph type="title"/>
          </p:nvPr>
        </p:nvSpPr>
        <p:spPr>
          <a:xfrm>
            <a:off x="715100" y="535000"/>
            <a:ext cx="7713900" cy="7107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3500"/>
              <a:buFont typeface="Poppins Black"/>
              <a:buNone/>
              <a:defRPr>
                <a:solidFill>
                  <a:schemeClr val="dk1"/>
                </a:solidFill>
                <a:latin typeface="Arial" panose="020B0604020202020204" pitchFamily="34" charset="0"/>
                <a:ea typeface="Arial" panose="020B0604020202020204" pitchFamily="34" charset="0"/>
                <a:cs typeface="Arial" panose="020B0604020202020204" pitchFamily="34" charset="0"/>
                <a:sym typeface="Poppins Black"/>
              </a:defRPr>
            </a:lvl1pPr>
            <a:lvl2pPr lvl="1"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2pPr>
            <a:lvl3pPr lvl="2"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3pPr>
            <a:lvl4pPr lvl="3"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4pPr>
            <a:lvl5pPr lvl="4"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5pPr>
            <a:lvl6pPr lvl="5"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6pPr>
            <a:lvl7pPr lvl="6"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7pPr>
            <a:lvl8pPr lvl="7"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8pPr>
            <a:lvl9pPr lvl="8"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9pPr>
          </a:lstStyle>
          <a:p>
            <a:endParaRPr/>
          </a:p>
        </p:txBody>
      </p:sp>
      <p:sp>
        <p:nvSpPr>
          <p:cNvPr id="54" name="Google Shape;54;p6"/>
          <p:cNvSpPr/>
          <p:nvPr/>
        </p:nvSpPr>
        <p:spPr>
          <a:xfrm rot="10800000">
            <a:off x="356223" y="4124089"/>
            <a:ext cx="1287977" cy="685011"/>
          </a:xfrm>
          <a:custGeom>
            <a:avLst/>
            <a:gdLst/>
            <a:ahLst/>
            <a:cxnLst/>
            <a:rect l="l" t="t" r="r" b="b"/>
            <a:pathLst>
              <a:path w="30174" h="16049" extrusionOk="0">
                <a:moveTo>
                  <a:pt x="1" y="1"/>
                </a:moveTo>
                <a:cubicBezTo>
                  <a:pt x="7986" y="12278"/>
                  <a:pt x="19203" y="16049"/>
                  <a:pt x="28402" y="16049"/>
                </a:cubicBezTo>
                <a:cubicBezTo>
                  <a:pt x="29002" y="16049"/>
                  <a:pt x="29593" y="16033"/>
                  <a:pt x="30174" y="16002"/>
                </a:cubicBezTo>
                <a:lnTo>
                  <a:pt x="30174" y="2248"/>
                </a:lnTo>
                <a:cubicBezTo>
                  <a:pt x="30174" y="1007"/>
                  <a:pt x="29168" y="1"/>
                  <a:pt x="27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7499773" y="338989"/>
            <a:ext cx="1287977" cy="685011"/>
          </a:xfrm>
          <a:custGeom>
            <a:avLst/>
            <a:gdLst/>
            <a:ahLst/>
            <a:cxnLst/>
            <a:rect l="l" t="t" r="r" b="b"/>
            <a:pathLst>
              <a:path w="30174" h="16049" extrusionOk="0">
                <a:moveTo>
                  <a:pt x="1" y="1"/>
                </a:moveTo>
                <a:cubicBezTo>
                  <a:pt x="7986" y="12278"/>
                  <a:pt x="19203" y="16049"/>
                  <a:pt x="28402" y="16049"/>
                </a:cubicBezTo>
                <a:cubicBezTo>
                  <a:pt x="29002" y="16049"/>
                  <a:pt x="29593" y="16033"/>
                  <a:pt x="30174" y="16002"/>
                </a:cubicBezTo>
                <a:lnTo>
                  <a:pt x="30174" y="2248"/>
                </a:lnTo>
                <a:cubicBezTo>
                  <a:pt x="30174" y="1007"/>
                  <a:pt x="29168" y="1"/>
                  <a:pt x="27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56"/>
        <p:cNvGrpSpPr/>
        <p:nvPr/>
      </p:nvGrpSpPr>
      <p:grpSpPr>
        <a:xfrm>
          <a:off x="0" y="0"/>
          <a:ext cx="0" cy="0"/>
          <a:chOff x="0" y="0"/>
          <a:chExt cx="0" cy="0"/>
        </a:xfrm>
      </p:grpSpPr>
      <p:grpSp>
        <p:nvGrpSpPr>
          <p:cNvPr id="57" name="Google Shape;57;p7"/>
          <p:cNvGrpSpPr/>
          <p:nvPr/>
        </p:nvGrpSpPr>
        <p:grpSpPr>
          <a:xfrm>
            <a:off x="0" y="0"/>
            <a:ext cx="9144044" cy="5143500"/>
            <a:chOff x="0" y="0"/>
            <a:chExt cx="9144044" cy="5143500"/>
          </a:xfrm>
        </p:grpSpPr>
        <p:sp>
          <p:nvSpPr>
            <p:cNvPr id="58" name="Google Shape;58;p7"/>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7"/>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Arial" panose="020B0604020202020204" pitchFamily="34" charset="0"/>
                <a:cs typeface="Arial" panose="020B0604020202020204" pitchFamily="34"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4" name="Google Shape;64;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Arial" panose="020B0604020202020204" pitchFamily="34" charset="0"/>
                <a:cs typeface="Arial" panose="020B0604020202020204" pitchFamily="34" charset="0"/>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0"/>
              </a:spcBef>
              <a:spcAft>
                <a:spcPts val="0"/>
              </a:spcAft>
              <a:buSzPts val="1300"/>
              <a:buChar char="■"/>
              <a:defRPr/>
            </a:lvl3pPr>
            <a:lvl4pPr marL="1828800" lvl="3" indent="-311150" rtl="0">
              <a:lnSpc>
                <a:spcPct val="115000"/>
              </a:lnSpc>
              <a:spcBef>
                <a:spcPts val="0"/>
              </a:spcBef>
              <a:spcAft>
                <a:spcPts val="0"/>
              </a:spcAft>
              <a:buSzPts val="1300"/>
              <a:buChar char="●"/>
              <a:defRPr/>
            </a:lvl4pPr>
            <a:lvl5pPr marL="2286000" lvl="4" indent="-311150" rtl="0">
              <a:lnSpc>
                <a:spcPct val="115000"/>
              </a:lnSpc>
              <a:spcBef>
                <a:spcPts val="0"/>
              </a:spcBef>
              <a:spcAft>
                <a:spcPts val="0"/>
              </a:spcAft>
              <a:buSzPts val="1300"/>
              <a:buChar char="○"/>
              <a:defRPr/>
            </a:lvl5pPr>
            <a:lvl6pPr marL="2743200" lvl="5" indent="-311150" rtl="0">
              <a:lnSpc>
                <a:spcPct val="115000"/>
              </a:lnSpc>
              <a:spcBef>
                <a:spcPts val="0"/>
              </a:spcBef>
              <a:spcAft>
                <a:spcPts val="0"/>
              </a:spcAft>
              <a:buSzPts val="1300"/>
              <a:buChar char="■"/>
              <a:defRPr/>
            </a:lvl6pPr>
            <a:lvl7pPr marL="3200400" lvl="6" indent="-311150" rtl="0">
              <a:lnSpc>
                <a:spcPct val="115000"/>
              </a:lnSpc>
              <a:spcBef>
                <a:spcPts val="0"/>
              </a:spcBef>
              <a:spcAft>
                <a:spcPts val="0"/>
              </a:spcAft>
              <a:buSzPts val="1300"/>
              <a:buChar char="●"/>
              <a:defRPr/>
            </a:lvl7pPr>
            <a:lvl8pPr marL="3657600" lvl="7" indent="-311150" rtl="0">
              <a:lnSpc>
                <a:spcPct val="115000"/>
              </a:lnSpc>
              <a:spcBef>
                <a:spcPts val="0"/>
              </a:spcBef>
              <a:spcAft>
                <a:spcPts val="0"/>
              </a:spcAft>
              <a:buSzPts val="1300"/>
              <a:buChar char="○"/>
              <a:defRPr/>
            </a:lvl8pPr>
            <a:lvl9pPr marL="4114800" lvl="8" indent="-311150" rtl="0">
              <a:lnSpc>
                <a:spcPct val="115000"/>
              </a:lnSpc>
              <a:spcBef>
                <a:spcPts val="0"/>
              </a:spcBef>
              <a:spcAft>
                <a:spcPts val="0"/>
              </a:spcAft>
              <a:buSzPts val="13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73"/>
        <p:cNvGrpSpPr/>
        <p:nvPr/>
      </p:nvGrpSpPr>
      <p:grpSpPr>
        <a:xfrm>
          <a:off x="0" y="0"/>
          <a:ext cx="0" cy="0"/>
          <a:chOff x="0" y="0"/>
          <a:chExt cx="0" cy="0"/>
        </a:xfrm>
      </p:grpSpPr>
      <p:grpSp>
        <p:nvGrpSpPr>
          <p:cNvPr id="74" name="Google Shape;74;p9"/>
          <p:cNvGrpSpPr/>
          <p:nvPr/>
        </p:nvGrpSpPr>
        <p:grpSpPr>
          <a:xfrm>
            <a:off x="0" y="0"/>
            <a:ext cx="9144044" cy="5143500"/>
            <a:chOff x="0" y="0"/>
            <a:chExt cx="9144044" cy="5143500"/>
          </a:xfrm>
        </p:grpSpPr>
        <p:sp>
          <p:nvSpPr>
            <p:cNvPr id="75" name="Google Shape;75;p9"/>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9"/>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82"/>
        <p:cNvGrpSpPr/>
        <p:nvPr/>
      </p:nvGrpSpPr>
      <p:grpSpPr>
        <a:xfrm>
          <a:off x="0" y="0"/>
          <a:ext cx="0" cy="0"/>
          <a:chOff x="0" y="0"/>
          <a:chExt cx="0" cy="0"/>
        </a:xfrm>
      </p:grpSpPr>
      <p:grpSp>
        <p:nvGrpSpPr>
          <p:cNvPr id="83" name="Google Shape;83;p10"/>
          <p:cNvGrpSpPr/>
          <p:nvPr/>
        </p:nvGrpSpPr>
        <p:grpSpPr>
          <a:xfrm>
            <a:off x="0" y="0"/>
            <a:ext cx="9144044" cy="5143500"/>
            <a:chOff x="0" y="0"/>
            <a:chExt cx="9144044" cy="5143500"/>
          </a:xfrm>
        </p:grpSpPr>
        <p:sp>
          <p:nvSpPr>
            <p:cNvPr id="84" name="Google Shape;84;p10"/>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10"/>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atin typeface="Arial" panose="020B0604020202020204" pitchFamily="34" charset="0"/>
                <a:cs typeface="Arial" panose="020B0604020202020204" pitchFamily="34" charset="0"/>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90"/>
        <p:cNvGrpSpPr/>
        <p:nvPr/>
      </p:nvGrpSpPr>
      <p:grpSpPr>
        <a:xfrm>
          <a:off x="0" y="0"/>
          <a:ext cx="0" cy="0"/>
          <a:chOff x="0" y="0"/>
          <a:chExt cx="0" cy="0"/>
        </a:xfrm>
      </p:grpSpPr>
      <p:grpSp>
        <p:nvGrpSpPr>
          <p:cNvPr id="91" name="Google Shape;91;p11"/>
          <p:cNvGrpSpPr/>
          <p:nvPr/>
        </p:nvGrpSpPr>
        <p:grpSpPr>
          <a:xfrm>
            <a:off x="0" y="0"/>
            <a:ext cx="9144044" cy="5143500"/>
            <a:chOff x="0" y="0"/>
            <a:chExt cx="9144044" cy="5143500"/>
          </a:xfrm>
        </p:grpSpPr>
        <p:sp>
          <p:nvSpPr>
            <p:cNvPr id="92" name="Google Shape;92;p11"/>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1"/>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8" name="Google Shape;98;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lt2"/>
        </a:solidFill>
        <a:effectLst/>
      </p:bgPr>
    </p:bg>
    <p:spTree>
      <p:nvGrpSpPr>
        <p:cNvPr id="1" name="Shape 179"/>
        <p:cNvGrpSpPr/>
        <p:nvPr/>
      </p:nvGrpSpPr>
      <p:grpSpPr>
        <a:xfrm>
          <a:off x="0" y="0"/>
          <a:ext cx="0" cy="0"/>
          <a:chOff x="0" y="0"/>
          <a:chExt cx="0" cy="0"/>
        </a:xfrm>
      </p:grpSpPr>
      <p:sp>
        <p:nvSpPr>
          <p:cNvPr id="180" name="Google Shape;180;p21"/>
          <p:cNvSpPr/>
          <p:nvPr/>
        </p:nvSpPr>
        <p:spPr>
          <a:xfrm>
            <a:off x="0" y="2656374"/>
            <a:ext cx="3929963" cy="2487152"/>
          </a:xfrm>
          <a:custGeom>
            <a:avLst/>
            <a:gdLst/>
            <a:ahLst/>
            <a:cxnLst/>
            <a:rect l="l" t="t" r="r" b="b"/>
            <a:pathLst>
              <a:path w="65606" h="41520" extrusionOk="0">
                <a:moveTo>
                  <a:pt x="3403" y="1"/>
                </a:moveTo>
                <a:cubicBezTo>
                  <a:pt x="1302" y="1"/>
                  <a:pt x="0" y="501"/>
                  <a:pt x="0" y="501"/>
                </a:cubicBezTo>
                <a:lnTo>
                  <a:pt x="0" y="41519"/>
                </a:lnTo>
                <a:lnTo>
                  <a:pt x="65606" y="41519"/>
                </a:lnTo>
                <a:cubicBezTo>
                  <a:pt x="65606" y="41519"/>
                  <a:pt x="61764" y="36094"/>
                  <a:pt x="53544" y="36094"/>
                </a:cubicBezTo>
                <a:cubicBezTo>
                  <a:pt x="52716" y="36094"/>
                  <a:pt x="51844" y="36149"/>
                  <a:pt x="50928" y="36270"/>
                </a:cubicBezTo>
                <a:cubicBezTo>
                  <a:pt x="49598" y="36445"/>
                  <a:pt x="48291" y="36548"/>
                  <a:pt x="47001" y="36548"/>
                </a:cubicBezTo>
                <a:cubicBezTo>
                  <a:pt x="38572" y="36548"/>
                  <a:pt x="30879" y="32171"/>
                  <a:pt x="22233" y="15274"/>
                </a:cubicBezTo>
                <a:cubicBezTo>
                  <a:pt x="15513" y="2141"/>
                  <a:pt x="7749" y="1"/>
                  <a:pt x="3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p:cNvSpPr/>
          <p:nvPr/>
        </p:nvSpPr>
        <p:spPr>
          <a:xfrm>
            <a:off x="6184635" y="0"/>
            <a:ext cx="2959360" cy="1238782"/>
          </a:xfrm>
          <a:custGeom>
            <a:avLst/>
            <a:gdLst/>
            <a:ahLst/>
            <a:cxnLst/>
            <a:rect l="l" t="t" r="r" b="b"/>
            <a:pathLst>
              <a:path w="54415" h="22778" extrusionOk="0">
                <a:moveTo>
                  <a:pt x="1" y="1"/>
                </a:moveTo>
                <a:cubicBezTo>
                  <a:pt x="8129" y="521"/>
                  <a:pt x="14031" y="3075"/>
                  <a:pt x="17554" y="8487"/>
                </a:cubicBezTo>
                <a:cubicBezTo>
                  <a:pt x="24665" y="19420"/>
                  <a:pt x="34653" y="22777"/>
                  <a:pt x="42844" y="22777"/>
                </a:cubicBezTo>
                <a:cubicBezTo>
                  <a:pt x="47620" y="22777"/>
                  <a:pt x="51785" y="21636"/>
                  <a:pt x="54415" y="20190"/>
                </a:cubicBezTo>
                <a:lnTo>
                  <a:pt x="544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0" y="0"/>
            <a:ext cx="715089" cy="1043699"/>
          </a:xfrm>
          <a:custGeom>
            <a:avLst/>
            <a:gdLst/>
            <a:ahLst/>
            <a:cxnLst/>
            <a:rect l="l" t="t" r="r" b="b"/>
            <a:pathLst>
              <a:path w="9750" h="14230" extrusionOk="0">
                <a:moveTo>
                  <a:pt x="9514" y="1"/>
                </a:moveTo>
                <a:cubicBezTo>
                  <a:pt x="9495" y="2976"/>
                  <a:pt x="8470" y="5968"/>
                  <a:pt x="6716" y="8381"/>
                </a:cubicBezTo>
                <a:cubicBezTo>
                  <a:pt x="4969" y="10784"/>
                  <a:pt x="2623" y="12629"/>
                  <a:pt x="0" y="13955"/>
                </a:cubicBezTo>
                <a:lnTo>
                  <a:pt x="0" y="14230"/>
                </a:lnTo>
                <a:cubicBezTo>
                  <a:pt x="291" y="14084"/>
                  <a:pt x="580" y="13931"/>
                  <a:pt x="864" y="13771"/>
                </a:cubicBezTo>
                <a:cubicBezTo>
                  <a:pt x="3014" y="12568"/>
                  <a:pt x="4972" y="10986"/>
                  <a:pt x="6505" y="9048"/>
                </a:cubicBezTo>
                <a:cubicBezTo>
                  <a:pt x="8073" y="7064"/>
                  <a:pt x="9154" y="4732"/>
                  <a:pt x="9564" y="2231"/>
                </a:cubicBezTo>
                <a:cubicBezTo>
                  <a:pt x="9684" y="1495"/>
                  <a:pt x="9748" y="749"/>
                  <a:pt x="9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8131929" y="4452349"/>
            <a:ext cx="1008658" cy="691151"/>
          </a:xfrm>
          <a:custGeom>
            <a:avLst/>
            <a:gdLst/>
            <a:ahLst/>
            <a:cxnLst/>
            <a:rect l="l" t="t" r="r" b="b"/>
            <a:pathLst>
              <a:path w="14230" h="9751" extrusionOk="0">
                <a:moveTo>
                  <a:pt x="14230" y="0"/>
                </a:moveTo>
                <a:cubicBezTo>
                  <a:pt x="13482" y="2"/>
                  <a:pt x="12735" y="67"/>
                  <a:pt x="11999" y="186"/>
                </a:cubicBezTo>
                <a:cubicBezTo>
                  <a:pt x="9498" y="596"/>
                  <a:pt x="7166" y="1677"/>
                  <a:pt x="5182" y="3246"/>
                </a:cubicBezTo>
                <a:cubicBezTo>
                  <a:pt x="3244" y="4777"/>
                  <a:pt x="1663" y="6735"/>
                  <a:pt x="458" y="8884"/>
                </a:cubicBezTo>
                <a:cubicBezTo>
                  <a:pt x="299" y="9170"/>
                  <a:pt x="146" y="9458"/>
                  <a:pt x="1" y="9750"/>
                </a:cubicBezTo>
                <a:lnTo>
                  <a:pt x="274" y="9750"/>
                </a:lnTo>
                <a:cubicBezTo>
                  <a:pt x="1601" y="7125"/>
                  <a:pt x="3446" y="4780"/>
                  <a:pt x="5850" y="3034"/>
                </a:cubicBezTo>
                <a:cubicBezTo>
                  <a:pt x="8263" y="1280"/>
                  <a:pt x="11254" y="256"/>
                  <a:pt x="14230" y="236"/>
                </a:cubicBezTo>
                <a:lnTo>
                  <a:pt x="142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185"/>
        <p:cNvGrpSpPr/>
        <p:nvPr/>
      </p:nvGrpSpPr>
      <p:grpSpPr>
        <a:xfrm>
          <a:off x="0" y="0"/>
          <a:ext cx="0" cy="0"/>
          <a:chOff x="0" y="0"/>
          <a:chExt cx="0" cy="0"/>
        </a:xfrm>
      </p:grpSpPr>
      <p:grpSp>
        <p:nvGrpSpPr>
          <p:cNvPr id="186" name="Google Shape;186;p22"/>
          <p:cNvGrpSpPr/>
          <p:nvPr/>
        </p:nvGrpSpPr>
        <p:grpSpPr>
          <a:xfrm flipH="1">
            <a:off x="-2" y="-25"/>
            <a:ext cx="9144005" cy="5143549"/>
            <a:chOff x="0" y="25"/>
            <a:chExt cx="9144005" cy="5143549"/>
          </a:xfrm>
        </p:grpSpPr>
        <p:sp>
          <p:nvSpPr>
            <p:cNvPr id="187" name="Google Shape;187;p22"/>
            <p:cNvSpPr/>
            <p:nvPr/>
          </p:nvSpPr>
          <p:spPr>
            <a:xfrm>
              <a:off x="0" y="2426243"/>
              <a:ext cx="3712582" cy="2717331"/>
            </a:xfrm>
            <a:custGeom>
              <a:avLst/>
              <a:gdLst/>
              <a:ahLst/>
              <a:cxnLst/>
              <a:rect l="l" t="t" r="r" b="b"/>
              <a:pathLst>
                <a:path w="67108" h="49118" extrusionOk="0">
                  <a:moveTo>
                    <a:pt x="8389" y="1"/>
                  </a:moveTo>
                  <a:cubicBezTo>
                    <a:pt x="4054" y="1"/>
                    <a:pt x="0" y="2152"/>
                    <a:pt x="0" y="2152"/>
                  </a:cubicBezTo>
                  <a:lnTo>
                    <a:pt x="0" y="49117"/>
                  </a:lnTo>
                  <a:lnTo>
                    <a:pt x="67108" y="49117"/>
                  </a:lnTo>
                  <a:cubicBezTo>
                    <a:pt x="58580" y="32150"/>
                    <a:pt x="31936" y="35403"/>
                    <a:pt x="20920" y="32057"/>
                  </a:cubicBezTo>
                  <a:cubicBezTo>
                    <a:pt x="9902" y="28710"/>
                    <a:pt x="22099" y="12463"/>
                    <a:pt x="16084" y="3793"/>
                  </a:cubicBezTo>
                  <a:cubicBezTo>
                    <a:pt x="14068" y="886"/>
                    <a:pt x="11170" y="1"/>
                    <a:pt x="8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2"/>
            <p:cNvSpPr/>
            <p:nvPr/>
          </p:nvSpPr>
          <p:spPr>
            <a:xfrm>
              <a:off x="4490166" y="25"/>
              <a:ext cx="4653839" cy="2546605"/>
            </a:xfrm>
            <a:custGeom>
              <a:avLst/>
              <a:gdLst/>
              <a:ahLst/>
              <a:cxnLst/>
              <a:rect l="l" t="t" r="r" b="b"/>
              <a:pathLst>
                <a:path w="84122" h="46032" extrusionOk="0">
                  <a:moveTo>
                    <a:pt x="0" y="0"/>
                  </a:moveTo>
                  <a:cubicBezTo>
                    <a:pt x="3140" y="4954"/>
                    <a:pt x="13237" y="8242"/>
                    <a:pt x="29765" y="8242"/>
                  </a:cubicBezTo>
                  <a:cubicBezTo>
                    <a:pt x="30380" y="8242"/>
                    <a:pt x="31004" y="8237"/>
                    <a:pt x="31637" y="8228"/>
                  </a:cubicBezTo>
                  <a:cubicBezTo>
                    <a:pt x="31851" y="8225"/>
                    <a:pt x="32062" y="8224"/>
                    <a:pt x="32270" y="8224"/>
                  </a:cubicBezTo>
                  <a:cubicBezTo>
                    <a:pt x="57121" y="8224"/>
                    <a:pt x="46695" y="30052"/>
                    <a:pt x="65108" y="41560"/>
                  </a:cubicBezTo>
                  <a:cubicBezTo>
                    <a:pt x="70037" y="44641"/>
                    <a:pt x="76496" y="46031"/>
                    <a:pt x="81343" y="46031"/>
                  </a:cubicBezTo>
                  <a:cubicBezTo>
                    <a:pt x="82348" y="46031"/>
                    <a:pt x="83283" y="45971"/>
                    <a:pt x="84121" y="45855"/>
                  </a:cubicBezTo>
                  <a:lnTo>
                    <a:pt x="841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22"/>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7107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1pPr>
            <a:lvl2pPr lvl="1"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2pPr>
            <a:lvl3pPr lvl="2"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3pPr>
            <a:lvl4pPr lvl="3"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4pPr>
            <a:lvl5pPr lvl="4"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5pPr>
            <a:lvl6pPr lvl="5"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6pPr>
            <a:lvl7pPr lvl="6"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7pPr>
            <a:lvl8pPr lvl="7"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8pPr>
            <a:lvl9pPr lvl="8"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9pPr>
          </a:lstStyle>
          <a:p>
            <a:endParaRPr/>
          </a:p>
        </p:txBody>
      </p:sp>
      <p:sp>
        <p:nvSpPr>
          <p:cNvPr id="7" name="Google Shape;7;p1"/>
          <p:cNvSpPr txBox="1">
            <a:spLocks noGrp="1"/>
          </p:cNvSpPr>
          <p:nvPr>
            <p:ph type="body" idx="1"/>
          </p:nvPr>
        </p:nvSpPr>
        <p:spPr>
          <a:xfrm>
            <a:off x="715050" y="1245700"/>
            <a:ext cx="7713900" cy="33627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1pPr>
            <a:lvl2pPr marL="914400" lvl="1"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2pPr>
            <a:lvl3pPr marL="1371600" lvl="2"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3pPr>
            <a:lvl4pPr marL="1828800" lvl="3"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4pPr>
            <a:lvl5pPr marL="2286000" lvl="4"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5pPr>
            <a:lvl6pPr marL="2743200" lvl="5"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6pPr>
            <a:lvl7pPr marL="3200400" lvl="6"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7pPr>
            <a:lvl8pPr marL="3657600" lvl="7"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8pPr>
            <a:lvl9pPr marL="4114800" lvl="8"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6" r:id="rId5"/>
    <p:sldLayoutId id="2147483657" r:id="rId6"/>
    <p:sldLayoutId id="2147483658" r:id="rId7"/>
    <p:sldLayoutId id="2147483667" r:id="rId8"/>
    <p:sldLayoutId id="214748366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1"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73.sv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73.sv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7" Type="http://schemas.openxmlformats.org/officeDocument/2006/relationships/image" Target="../media/image58.jpe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2730.sv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1"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0" name="Google Shape;458;p45"/>
          <p:cNvSpPr txBox="1">
            <a:spLocks/>
          </p:cNvSpPr>
          <p:nvPr/>
        </p:nvSpPr>
        <p:spPr>
          <a:xfrm>
            <a:off x="-2" y="443527"/>
            <a:ext cx="9144000" cy="19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nybody"/>
              <a:buNone/>
              <a:defRPr sz="4800" b="1" i="0" u="none" strike="noStrike" cap="none">
                <a:solidFill>
                  <a:schemeClr val="dk1"/>
                </a:solidFill>
                <a:latin typeface="Arial" panose="020B0604020202020204" pitchFamily="34" charset="0"/>
                <a:ea typeface="Anybody"/>
                <a:cs typeface="Arial" panose="020B0604020202020204" pitchFamily="34" charset="0"/>
                <a:sym typeface="Anybody"/>
              </a:defRPr>
            </a:lvl1pPr>
            <a:lvl2pPr marR="0" lvl="1"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2pPr>
            <a:lvl3pPr marR="0" lvl="2"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3pPr>
            <a:lvl4pPr marR="0" lvl="3"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4pPr>
            <a:lvl5pPr marR="0" lvl="4"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5pPr>
            <a:lvl6pPr marR="0" lvl="5"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6pPr>
            <a:lvl7pPr marR="0" lvl="6"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7pPr>
            <a:lvl8pPr marR="0" lvl="7"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8pPr>
            <a:lvl9pPr marR="0" lvl="8"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9pPr>
          </a:lstStyle>
          <a:p>
            <a:pPr algn="ctr">
              <a:lnSpc>
                <a:spcPct val="150000"/>
              </a:lnSpc>
              <a:buSzPts val="1100"/>
            </a:pPr>
            <a:r>
              <a:rPr lang="en-US" sz="4000"/>
              <a:t>VUI MỪNG CHÀO ĐÓN CÁC </a:t>
            </a:r>
            <a:r>
              <a:rPr lang="en-US" sz="4000" smtClean="0"/>
              <a:t>EM</a:t>
            </a:r>
          </a:p>
          <a:p>
            <a:pPr algn="ctr">
              <a:lnSpc>
                <a:spcPct val="150000"/>
              </a:lnSpc>
              <a:buSzPts val="1100"/>
            </a:pPr>
            <a:r>
              <a:rPr lang="en-US" sz="4000" smtClean="0"/>
              <a:t>TỚI </a:t>
            </a:r>
            <a:r>
              <a:rPr lang="en-US" sz="4000"/>
              <a:t>BUỔI HỌC NGÀY HÔM </a:t>
            </a:r>
            <a:r>
              <a:rPr lang="en-US" sz="4000" smtClean="0"/>
              <a:t>NAY!</a:t>
            </a:r>
            <a:endParaRPr lang="en-US" sz="4000">
              <a:solidFill>
                <a:schemeClr val="accent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714198" y="3222202"/>
            <a:ext cx="3715599" cy="1416572"/>
          </a:xfrm>
          <a:prstGeom prst="rect">
            <a:avLst/>
          </a:prstGeom>
        </p:spPr>
      </p:pic>
      <p:sp>
        <p:nvSpPr>
          <p:cNvPr id="4" name="Google Shape;456;p45"/>
          <p:cNvSpPr/>
          <p:nvPr/>
        </p:nvSpPr>
        <p:spPr>
          <a:xfrm>
            <a:off x="3053741" y="2437627"/>
            <a:ext cx="3036511" cy="475989"/>
          </a:xfrm>
          <a:prstGeom prst="roundRect">
            <a:avLst>
              <a:gd name="adj" fmla="val 50000"/>
            </a:avLst>
          </a:prstGeom>
          <a:solidFill>
            <a:schemeClr val="tx2">
              <a:lumMod val="25000"/>
            </a:schemeClr>
          </a:solidFill>
          <a:ln w="28575">
            <a:no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000" b="1" smtClean="0">
                <a:solidFill>
                  <a:schemeClr val="accent6"/>
                </a:solidFill>
              </a:rPr>
              <a:t>Tin học 8 – Cánh diều</a:t>
            </a:r>
            <a:endParaRPr sz="2000" b="1">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347" y="984338"/>
            <a:ext cx="4179562" cy="3243399"/>
          </a:xfrm>
          <a:prstGeom prst="rect">
            <a:avLst/>
          </a:prstGeom>
        </p:spPr>
      </p:pic>
      <p:grpSp>
        <p:nvGrpSpPr>
          <p:cNvPr id="4" name="Group 3"/>
          <p:cNvGrpSpPr/>
          <p:nvPr/>
        </p:nvGrpSpPr>
        <p:grpSpPr>
          <a:xfrm>
            <a:off x="812799" y="984338"/>
            <a:ext cx="3759201" cy="3364430"/>
            <a:chOff x="812799" y="984338"/>
            <a:chExt cx="3759201" cy="3364430"/>
          </a:xfrm>
        </p:grpSpPr>
        <p:sp>
          <p:nvSpPr>
            <p:cNvPr id="2" name="Rounded Rectangular Callout 1"/>
            <p:cNvSpPr/>
            <p:nvPr/>
          </p:nvSpPr>
          <p:spPr>
            <a:xfrm>
              <a:off x="812799" y="984338"/>
              <a:ext cx="3759201" cy="2677884"/>
            </a:xfrm>
            <a:prstGeom prst="wedgeRoundRectCallout">
              <a:avLst>
                <a:gd name="adj1" fmla="val -40511"/>
                <a:gd name="adj2" fmla="val 69038"/>
                <a:gd name="adj3" fmla="val 16667"/>
              </a:avLst>
            </a:prstGeom>
            <a:solidFill>
              <a:schemeClr val="accent6"/>
            </a:solidFill>
            <a:ln w="28575">
              <a:solidFill>
                <a:srgbClr val="B11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Body)"/>
                </a:rPr>
                <a:t>Hãy cho biết tên các nhóm ngành đào tạo trong lĩnh vực vực tin học theo văn bản chính thức của Bộ Giáo dục và Đào tạo.</a:t>
              </a:r>
              <a:endParaRPr lang="vi-VN" sz="2000">
                <a:solidFill>
                  <a:srgbClr val="000000"/>
                </a:solidFill>
                <a:latin typeface="Arial (Body)"/>
              </a:endParaRPr>
            </a:p>
          </p:txBody>
        </p:sp>
        <p:pic>
          <p:nvPicPr>
            <p:cNvPr id="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05605">
              <a:off x="3395970" y="3224268"/>
              <a:ext cx="793709" cy="1124500"/>
            </a:xfrm>
            <a:prstGeom prst="rect">
              <a:avLst/>
            </a:prstGeom>
          </p:spPr>
        </p:pic>
      </p:grpSp>
    </p:spTree>
    <p:extLst>
      <p:ext uri="{BB962C8B-B14F-4D97-AF65-F5344CB8AC3E}">
        <p14:creationId xmlns:p14="http://schemas.microsoft.com/office/powerpoint/2010/main" val="2199330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0" y="356932"/>
            <a:ext cx="9144000" cy="669414"/>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500" b="1">
                <a:solidFill>
                  <a:srgbClr val="002060"/>
                </a:solidFill>
                <a:latin typeface="Arial" panose="020B0604020202020204" pitchFamily="34" charset="0"/>
                <a:cs typeface="Arial" panose="020B0604020202020204" pitchFamily="34" charset="0"/>
              </a:rPr>
              <a:t>1. Ngành nghề và trình độ chuyên môn nghề nghiệp</a:t>
            </a:r>
          </a:p>
        </p:txBody>
      </p:sp>
      <p:sp>
        <p:nvSpPr>
          <p:cNvPr id="10" name="TextBox 9"/>
          <p:cNvSpPr txBox="1"/>
          <p:nvPr/>
        </p:nvSpPr>
        <p:spPr>
          <a:xfrm>
            <a:off x="472381" y="961512"/>
            <a:ext cx="8199237" cy="1420325"/>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Nhiều ngành, nhóm ngành đào tạo hướng đến các việc làm trong lĩnh vực tin học: Máy tính và công nghệ thông tin, Công nghệ kĩ thuật điện tử - viễn thông, Kĩ thuật điện tử - viễn thông.</a:t>
            </a:r>
          </a:p>
        </p:txBody>
      </p:sp>
      <p:grpSp>
        <p:nvGrpSpPr>
          <p:cNvPr id="2" name="Group 1"/>
          <p:cNvGrpSpPr/>
          <p:nvPr/>
        </p:nvGrpSpPr>
        <p:grpSpPr>
          <a:xfrm>
            <a:off x="402531" y="2480418"/>
            <a:ext cx="8405249" cy="2142824"/>
            <a:chOff x="402531" y="2480418"/>
            <a:chExt cx="8405249" cy="2142824"/>
          </a:xfrm>
        </p:grpSpPr>
        <p:pic>
          <p:nvPicPr>
            <p:cNvPr id="1026" name="Picture 2" descr="https://luatduonggia.vn/wp-content/uploads/2022/11/dai-truyen-hinh-viet-nam-la-gi-nhiem-vu-co-cau-to-chuc-vt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37" y="2480419"/>
              <a:ext cx="2419350" cy="1612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p:cNvSpPr txBox="1"/>
            <p:nvPr/>
          </p:nvSpPr>
          <p:spPr>
            <a:xfrm>
              <a:off x="402531" y="4115411"/>
              <a:ext cx="2889761" cy="507831"/>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i="1" smtClean="0">
                  <a:latin typeface="Arial" panose="020B0604020202020204" pitchFamily="34" charset="0"/>
                  <a:cs typeface="Arial" panose="020B0604020202020204" pitchFamily="34" charset="0"/>
                </a:rPr>
                <a:t>Vận hành đài truyền hình</a:t>
              </a:r>
              <a:endParaRPr lang="vi-VN" sz="1800" i="1">
                <a:latin typeface="Arial" panose="020B0604020202020204" pitchFamily="34" charset="0"/>
                <a:cs typeface="Arial" panose="020B0604020202020204" pitchFamily="34" charset="0"/>
              </a:endParaRPr>
            </a:p>
          </p:txBody>
        </p:sp>
        <p:pic>
          <p:nvPicPr>
            <p:cNvPr id="1028" name="Picture 4" descr="https://datadesignsb.com/wp-content/uploads/2021/08/top-10-cong-ty-thiet-ke-phan-mem-theo-yeu-cau-gia-re.jpg"/>
            <p:cNvPicPr>
              <a:picLocks noChangeAspect="1" noChangeArrowheads="1"/>
            </p:cNvPicPr>
            <p:nvPr/>
          </p:nvPicPr>
          <p:blipFill rotWithShape="1">
            <a:blip r:embed="rId3">
              <a:extLst>
                <a:ext uri="{28A0092B-C50C-407E-A947-70E740481C1C}">
                  <a14:useLocalDpi xmlns:a14="http://schemas.microsoft.com/office/drawing/2010/main" val="0"/>
                </a:ext>
              </a:extLst>
            </a:blip>
            <a:srcRect l="4882" r="6929"/>
            <a:stretch/>
          </p:blipFill>
          <p:spPr bwMode="auto">
            <a:xfrm>
              <a:off x="3358969" y="2480418"/>
              <a:ext cx="2489200" cy="16129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9"/>
            <p:cNvSpPr txBox="1"/>
            <p:nvPr/>
          </p:nvSpPr>
          <p:spPr>
            <a:xfrm>
              <a:off x="3057087" y="4115410"/>
              <a:ext cx="2889761" cy="456535"/>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i="1" smtClean="0">
                  <a:latin typeface="Arial" panose="020B0604020202020204" pitchFamily="34" charset="0"/>
                  <a:cs typeface="Arial" panose="020B0604020202020204" pitchFamily="34" charset="0"/>
                </a:rPr>
                <a:t>Thiết kế phần mềm</a:t>
              </a:r>
              <a:endParaRPr lang="vi-VN" sz="1800" i="1">
                <a:latin typeface="Arial" panose="020B0604020202020204" pitchFamily="34" charset="0"/>
                <a:cs typeface="Arial" panose="020B0604020202020204" pitchFamily="34" charset="0"/>
              </a:endParaRPr>
            </a:p>
          </p:txBody>
        </p:sp>
        <p:pic>
          <p:nvPicPr>
            <p:cNvPr id="15" name="Picture 4" descr="DỊCH VỤ SỬA CHỮA MÁY TÍNH, LAPTOP TẬN NƠ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81" r="4581"/>
            <a:stretch/>
          </p:blipFill>
          <p:spPr bwMode="auto">
            <a:xfrm>
              <a:off x="6238950" y="2480419"/>
              <a:ext cx="2247900" cy="16169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9"/>
            <p:cNvSpPr txBox="1"/>
            <p:nvPr/>
          </p:nvSpPr>
          <p:spPr>
            <a:xfrm>
              <a:off x="5918019" y="4115410"/>
              <a:ext cx="2889761" cy="456535"/>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i="1" smtClean="0">
                  <a:latin typeface="Arial" panose="020B0604020202020204" pitchFamily="34" charset="0"/>
                  <a:cs typeface="Arial" panose="020B0604020202020204" pitchFamily="34" charset="0"/>
                </a:rPr>
                <a:t>Sửa chữa thiết bị điện tử</a:t>
              </a:r>
              <a:endParaRPr lang="vi-VN" sz="18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813779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458;p45"/>
          <p:cNvSpPr txBox="1">
            <a:spLocks/>
          </p:cNvSpPr>
          <p:nvPr/>
        </p:nvSpPr>
        <p:spPr>
          <a:xfrm>
            <a:off x="0" y="1863090"/>
            <a:ext cx="9144000" cy="16638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Poppins Black"/>
              <a:buNone/>
              <a:defRPr sz="33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Poppins Black"/>
              </a:defRPr>
            </a:lvl1pPr>
            <a:lvl2pPr marR="0" lvl="1"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2pPr>
            <a:lvl3pPr marR="0" lvl="2"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3pPr>
            <a:lvl4pPr marR="0" lvl="3"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4pPr>
            <a:lvl5pPr marR="0" lvl="4"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5pPr>
            <a:lvl6pPr marR="0" lvl="5"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6pPr>
            <a:lvl7pPr marR="0" lvl="6"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7pPr>
            <a:lvl8pPr marR="0" lvl="7"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8pPr>
            <a:lvl9pPr marR="0" lvl="8"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9pPr>
          </a:lstStyle>
          <a:p>
            <a:pPr>
              <a:lnSpc>
                <a:spcPct val="150000"/>
              </a:lnSpc>
              <a:buSzPts val="1100"/>
            </a:pPr>
            <a:r>
              <a:rPr lang="en-US" sz="3000" b="1">
                <a:solidFill>
                  <a:srgbClr val="002060"/>
                </a:solidFill>
                <a:latin typeface="+mj-lt"/>
              </a:rPr>
              <a:t>Một số nghề thuộc lĩnh vực tin học</a:t>
            </a:r>
          </a:p>
        </p:txBody>
      </p:sp>
      <p:pic>
        <p:nvPicPr>
          <p:cNvPr id="16" name="Picture 26" descr="https://encrypted-tbn0.gstatic.com/images?q=tbn:ANd9GcT_WYytvkInSIBE4eEADtZDl3fn7KMUYPwm16fx6kplq5-eL4lwBjNIAbNlLYzdeaqDMOg&amp;usqp=CA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729" y="259221"/>
            <a:ext cx="998016" cy="83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300" y="3779688"/>
            <a:ext cx="1917700" cy="1265994"/>
          </a:xfrm>
          <a:prstGeom prst="rect">
            <a:avLst/>
          </a:prstGeom>
        </p:spPr>
      </p:pic>
      <p:sp>
        <p:nvSpPr>
          <p:cNvPr id="20" name="Google Shape;916;p69"/>
          <p:cNvSpPr/>
          <p:nvPr/>
        </p:nvSpPr>
        <p:spPr>
          <a:xfrm>
            <a:off x="4100854" y="1314442"/>
            <a:ext cx="942291" cy="94229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A7D2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500" b="1" smtClean="0">
                <a:solidFill>
                  <a:schemeClr val="dk1"/>
                </a:solidFill>
                <a:latin typeface="Arial" panose="020B0604020202020204" pitchFamily="34" charset="0"/>
                <a:ea typeface="Pangolin"/>
                <a:cs typeface="Arial" panose="020B0604020202020204" pitchFamily="34" charset="0"/>
                <a:sym typeface="Pangolin"/>
              </a:rPr>
              <a:t>02</a:t>
            </a:r>
            <a:endParaRPr sz="3500" b="1">
              <a:solidFill>
                <a:schemeClr val="dk1"/>
              </a:solidFill>
              <a:latin typeface="Arial" panose="020B0604020202020204" pitchFamily="34" charset="0"/>
              <a:ea typeface="Pangolin"/>
              <a:cs typeface="Arial" panose="020B0604020202020204" pitchFamily="34" charset="0"/>
              <a:sym typeface="Pangolin"/>
            </a:endParaRPr>
          </a:p>
        </p:txBody>
      </p:sp>
    </p:spTree>
    <p:extLst>
      <p:ext uri="{BB962C8B-B14F-4D97-AF65-F5344CB8AC3E}">
        <p14:creationId xmlns:p14="http://schemas.microsoft.com/office/powerpoint/2010/main" val="3839343248"/>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57984" y="386707"/>
            <a:ext cx="3028031" cy="553998"/>
            <a:chOff x="555183" y="635666"/>
            <a:chExt cx="3028031" cy="553998"/>
          </a:xfrm>
        </p:grpSpPr>
        <p:sp>
          <p:nvSpPr>
            <p:cNvPr id="13" name="TextBox 12"/>
            <p:cNvSpPr txBox="1"/>
            <p:nvPr/>
          </p:nvSpPr>
          <p:spPr>
            <a:xfrm>
              <a:off x="941153" y="635666"/>
              <a:ext cx="2642061" cy="55399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smtClean="0">
                  <a:solidFill>
                    <a:srgbClr val="C00000"/>
                  </a:solidFill>
                  <a:latin typeface="Arial" panose="020B0604020202020204" pitchFamily="34" charset="0"/>
                  <a:cs typeface="Arial" panose="020B0604020202020204" pitchFamily="34" charset="0"/>
                </a:rPr>
                <a:t>HOẠT ĐỘNG NHÓM</a:t>
              </a:r>
              <a:endParaRPr lang="vi-VN" sz="2000" b="1" i="1">
                <a:solidFill>
                  <a:srgbClr val="C00000"/>
                </a:solidFill>
                <a:latin typeface="Arial" panose="020B0604020202020204" pitchFamily="34" charset="0"/>
                <a:cs typeface="Arial" panose="020B0604020202020204" pitchFamily="34" charset="0"/>
              </a:endParaRPr>
            </a:p>
          </p:txBody>
        </p:sp>
        <p:pic>
          <p:nvPicPr>
            <p:cNvPr id="14" name="Picture 18" descr="https://lh4.googleusercontent.com/1VooAJIDcuYCicFl-1sVRD4HoB7S0Ydp3zK_b5JEnvf5OpHK7KlZxKekwPt_MLRNjhhHM9EauQreG70u91bKCcbADJZeYmNyAfvd7Fpglc2cl0j7fN-2SbUeMiZH5-1-JjhUawEzwJAsMO6NF_5z3A=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183" y="764663"/>
              <a:ext cx="385971" cy="29600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0" y="856540"/>
            <a:ext cx="9144000" cy="55399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a:latin typeface="+mn-lt"/>
                <a:cs typeface="Arial" panose="020B0604020202020204" pitchFamily="34" charset="0"/>
              </a:rPr>
              <a:t>Đ</a:t>
            </a:r>
            <a:r>
              <a:rPr lang="vi-VN" sz="2000" smtClean="0">
                <a:latin typeface="+mn-lt"/>
                <a:cs typeface="Arial" panose="020B0604020202020204" pitchFamily="34" charset="0"/>
              </a:rPr>
              <a:t>ọc </a:t>
            </a:r>
            <a:r>
              <a:rPr lang="vi-VN" sz="2000">
                <a:latin typeface="+mn-lt"/>
                <a:cs typeface="Arial" panose="020B0604020202020204" pitchFamily="34" charset="0"/>
              </a:rPr>
              <a:t>thông tin mục 2 SGK, thảo luận và trình bày các nhiệm vụ sau:</a:t>
            </a:r>
          </a:p>
        </p:txBody>
      </p:sp>
      <p:sp>
        <p:nvSpPr>
          <p:cNvPr id="18" name="TextBox 11"/>
          <p:cNvSpPr txBox="1"/>
          <p:nvPr/>
        </p:nvSpPr>
        <p:spPr>
          <a:xfrm>
            <a:off x="634846" y="1556036"/>
            <a:ext cx="7836053" cy="612934"/>
          </a:xfrm>
          <a:prstGeom prst="roundRect">
            <a:avLst/>
          </a:prstGeom>
          <a:solidFill>
            <a:srgbClr val="FFFF99"/>
          </a:solidFill>
          <a:ln w="19050">
            <a:solidFill>
              <a:schemeClr val="bg1">
                <a:lumMod val="75000"/>
              </a:schemeClr>
            </a:solidFill>
            <a:prstDash val="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b="1" smtClean="0">
                <a:latin typeface="Arial" panose="020B0604020202020204" pitchFamily="34" charset="0"/>
                <a:cs typeface="Arial" panose="020B0604020202020204" pitchFamily="34" charset="0"/>
              </a:rPr>
              <a:t>1</a:t>
            </a:r>
            <a:r>
              <a:rPr lang="vi-VN" sz="2000" b="1">
                <a:latin typeface="Arial" panose="020B0604020202020204" pitchFamily="34" charset="0"/>
                <a:cs typeface="Arial" panose="020B0604020202020204" pitchFamily="34" charset="0"/>
              </a:rPr>
              <a:t>. </a:t>
            </a:r>
            <a:r>
              <a:rPr lang="vi-VN" sz="2000" i="1">
                <a:latin typeface="Arial" panose="020B0604020202020204" pitchFamily="34" charset="0"/>
                <a:cs typeface="Arial" panose="020B0604020202020204" pitchFamily="34" charset="0"/>
              </a:rPr>
              <a:t>So sánh việc làm một sản phẩm phần mềm với xây một tòa nhà.</a:t>
            </a:r>
          </a:p>
        </p:txBody>
      </p:sp>
      <p:sp>
        <p:nvSpPr>
          <p:cNvPr id="19" name="TextBox 11"/>
          <p:cNvSpPr txBox="1"/>
          <p:nvPr/>
        </p:nvSpPr>
        <p:spPr>
          <a:xfrm>
            <a:off x="634846" y="2340682"/>
            <a:ext cx="7836053" cy="1123712"/>
          </a:xfrm>
          <a:prstGeom prst="roundRect">
            <a:avLst/>
          </a:prstGeom>
          <a:solidFill>
            <a:srgbClr val="FFFF99"/>
          </a:solidFill>
          <a:ln w="19050">
            <a:solidFill>
              <a:schemeClr val="bg1">
                <a:lumMod val="75000"/>
              </a:schemeClr>
            </a:solidFill>
            <a:prstDash val="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b="1">
                <a:latin typeface="Arial" panose="020B0604020202020204" pitchFamily="34" charset="0"/>
                <a:cs typeface="Arial" panose="020B0604020202020204" pitchFamily="34" charset="0"/>
              </a:rPr>
              <a:t>2. </a:t>
            </a:r>
            <a:r>
              <a:rPr lang="vi-VN" sz="2000" i="1">
                <a:latin typeface="Arial" panose="020B0604020202020204" pitchFamily="34" charset="0"/>
                <a:cs typeface="Arial" panose="020B0604020202020204" pitchFamily="34" charset="0"/>
              </a:rPr>
              <a:t>So sánh việc vận hành hệ thống công nghệ thông tin của một cơ quan với một tòa nhà văn phòng.</a:t>
            </a:r>
          </a:p>
        </p:txBody>
      </p:sp>
      <p:pic>
        <p:nvPicPr>
          <p:cNvPr id="22" name="Picture 21">
            <a:extLst>
              <a:ext uri="{FF2B5EF4-FFF2-40B4-BE49-F238E27FC236}">
                <a16:creationId xmlns:a16="http://schemas.microsoft.com/office/drawing/2014/main" id="{99F2CF33-BD32-103D-D3AC-F6099F5C40DD}"/>
              </a:ext>
            </a:extLst>
          </p:cNvPr>
          <p:cNvPicPr>
            <a:picLocks noChangeAspect="1"/>
          </p:cNvPicPr>
          <p:nvPr/>
        </p:nvPicPr>
        <p:blipFill>
          <a:blip r:embed="rId3"/>
          <a:stretch>
            <a:fillRect/>
          </a:stretch>
        </p:blipFill>
        <p:spPr>
          <a:xfrm rot="205358">
            <a:off x="7995830" y="1419937"/>
            <a:ext cx="324585" cy="324585"/>
          </a:xfrm>
          <a:prstGeom prst="rect">
            <a:avLst/>
          </a:prstGeom>
        </p:spPr>
      </p:pic>
      <p:pic>
        <p:nvPicPr>
          <p:cNvPr id="23" name="Picture 22">
            <a:extLst>
              <a:ext uri="{FF2B5EF4-FFF2-40B4-BE49-F238E27FC236}">
                <a16:creationId xmlns:a16="http://schemas.microsoft.com/office/drawing/2014/main" id="{99F2CF33-BD32-103D-D3AC-F6099F5C40DD}"/>
              </a:ext>
            </a:extLst>
          </p:cNvPr>
          <p:cNvPicPr>
            <a:picLocks noChangeAspect="1"/>
          </p:cNvPicPr>
          <p:nvPr/>
        </p:nvPicPr>
        <p:blipFill>
          <a:blip r:embed="rId3"/>
          <a:stretch>
            <a:fillRect/>
          </a:stretch>
        </p:blipFill>
        <p:spPr>
          <a:xfrm rot="205358">
            <a:off x="7995830" y="2207890"/>
            <a:ext cx="324585" cy="324585"/>
          </a:xfrm>
          <a:prstGeom prst="rect">
            <a:avLst/>
          </a:prstGeom>
        </p:spPr>
      </p:pic>
      <p:grpSp>
        <p:nvGrpSpPr>
          <p:cNvPr id="24" name="Group 23"/>
          <p:cNvGrpSpPr/>
          <p:nvPr/>
        </p:nvGrpSpPr>
        <p:grpSpPr>
          <a:xfrm>
            <a:off x="421434" y="3606586"/>
            <a:ext cx="8214565" cy="1023560"/>
            <a:chOff x="388097" y="3041584"/>
            <a:chExt cx="8214565" cy="1023560"/>
          </a:xfrm>
        </p:grpSpPr>
        <p:sp>
          <p:nvSpPr>
            <p:cNvPr id="25" name="Rounded Rectangle 24"/>
            <p:cNvSpPr/>
            <p:nvPr/>
          </p:nvSpPr>
          <p:spPr>
            <a:xfrm>
              <a:off x="1186525" y="3041584"/>
              <a:ext cx="7416137" cy="1023560"/>
            </a:xfrm>
            <a:prstGeom prst="roundRect">
              <a:avLst>
                <a:gd name="adj" fmla="val 11663"/>
              </a:avLst>
            </a:prstGeom>
            <a:solidFill>
              <a:schemeClr val="accent2">
                <a:lumMod val="40000"/>
                <a:lumOff val="60000"/>
              </a:schemeClr>
            </a:solidFill>
            <a:ln>
              <a:solidFill>
                <a:schemeClr val="tx1"/>
              </a:solidFill>
            </a:ln>
          </p:spPr>
          <p:txBody>
            <a:bodyPr wrap="square">
              <a:spAutoFit/>
            </a:bodyPr>
            <a:lstStyle/>
            <a:p>
              <a:pPr algn="just">
                <a:lnSpc>
                  <a:spcPct val="150000"/>
                </a:lnSpc>
              </a:pPr>
              <a:r>
                <a:rPr lang="en-US" sz="2000" smtClean="0">
                  <a:ea typeface="Calibri" panose="020F0502020204030204" pitchFamily="34" charset="0"/>
                  <a:cs typeface="Times New Roman" panose="02020603050405020304" pitchFamily="18" charset="0"/>
                </a:rPr>
                <a:t>Trên cơ sở đó, em hãy kể </a:t>
              </a:r>
              <a:r>
                <a:rPr lang="en-US" sz="2000">
                  <a:ea typeface="Calibri" panose="020F0502020204030204" pitchFamily="34" charset="0"/>
                  <a:cs typeface="Times New Roman" panose="02020603050405020304" pitchFamily="18" charset="0"/>
                </a:rPr>
                <a:t>ra các nghề trong Lĩnh vực phát triển phần mềm và vận hành hệ thống công nghệ thông </a:t>
              </a:r>
              <a:r>
                <a:rPr lang="en-US" sz="2000" smtClean="0">
                  <a:ea typeface="Calibri" panose="020F0502020204030204" pitchFamily="34" charset="0"/>
                  <a:cs typeface="Times New Roman" panose="02020603050405020304" pitchFamily="18" charset="0"/>
                </a:rPr>
                <a:t>tin.</a:t>
              </a:r>
              <a:endParaRPr lang="vi-VN" sz="2000">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388097" y="3154150"/>
              <a:ext cx="798428" cy="798428"/>
            </a:xfrm>
            <a:prstGeom prst="rect">
              <a:avLst/>
            </a:prstGeom>
          </p:spPr>
        </p:pic>
      </p:grpSp>
    </p:spTree>
    <p:extLst>
      <p:ext uri="{BB962C8B-B14F-4D97-AF65-F5344CB8AC3E}">
        <p14:creationId xmlns:p14="http://schemas.microsoft.com/office/powerpoint/2010/main" val="2348323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0" y="476556"/>
            <a:ext cx="9143999" cy="557653"/>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300" b="1">
                <a:solidFill>
                  <a:schemeClr val="accent1">
                    <a:lumMod val="75000"/>
                  </a:schemeClr>
                </a:solidFill>
                <a:latin typeface="Arial" panose="020B0604020202020204" pitchFamily="34" charset="0"/>
                <a:cs typeface="Arial" panose="020B0604020202020204" pitchFamily="34" charset="0"/>
              </a:rPr>
              <a:t>a) Một số nghề thuộc lĩnh vực phát triển phần mềm</a:t>
            </a:r>
          </a:p>
        </p:txBody>
      </p:sp>
      <p:sp>
        <p:nvSpPr>
          <p:cNvPr id="10" name="TextBox 9"/>
          <p:cNvSpPr txBox="1"/>
          <p:nvPr/>
        </p:nvSpPr>
        <p:spPr>
          <a:xfrm>
            <a:off x="443807" y="1148509"/>
            <a:ext cx="5309294"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Lĩnh vực phát triển phần mềm cần nguồn nhân lực thuộc các nghề như: Phân tích hệ thống, Lập trình máy tính,... </a:t>
            </a:r>
          </a:p>
        </p:txBody>
      </p:sp>
      <p:sp>
        <p:nvSpPr>
          <p:cNvPr id="11" name="TextBox 10"/>
          <p:cNvSpPr txBox="1"/>
          <p:nvPr/>
        </p:nvSpPr>
        <p:spPr>
          <a:xfrm>
            <a:off x="443807" y="2683691"/>
            <a:ext cx="5309294" cy="1938992"/>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Các chức danh nghề nghiệp thường gặp của những người làm việc trong lĩnh vực này là: kiến trúc sư phần mềm, kĩ sư phần mềm, lập trình viên, kiểm thử </a:t>
            </a:r>
            <a:r>
              <a:rPr lang="vi-VN" sz="2000" smtClean="0">
                <a:latin typeface="+mn-lt"/>
                <a:cs typeface="Arial" panose="020B0604020202020204" pitchFamily="34" charset="0"/>
              </a:rPr>
              <a:t>viên</a:t>
            </a:r>
            <a:r>
              <a:rPr lang="en-US" sz="2000" smtClean="0">
                <a:latin typeface="+mn-lt"/>
                <a:cs typeface="Arial" panose="020B0604020202020204" pitchFamily="34" charset="0"/>
              </a:rPr>
              <a:t>,</a:t>
            </a:r>
            <a:r>
              <a:rPr lang="vi-VN" sz="2000" smtClean="0">
                <a:latin typeface="+mn-lt"/>
                <a:cs typeface="Arial" panose="020B0604020202020204" pitchFamily="34" charset="0"/>
              </a:rPr>
              <a:t>…</a:t>
            </a:r>
            <a:endParaRPr lang="vi-VN" sz="2000">
              <a:latin typeface="+mn-lt"/>
              <a:cs typeface="Arial" panose="020B0604020202020204" pitchFamily="34" charset="0"/>
            </a:endParaRPr>
          </a:p>
        </p:txBody>
      </p:sp>
      <p:pic>
        <p:nvPicPr>
          <p:cNvPr id="13" name="image283.png"/>
          <p:cNvPicPr/>
          <p:nvPr/>
        </p:nvPicPr>
        <p:blipFill>
          <a:blip r:embed="rId2"/>
          <a:srcRect/>
          <a:stretch>
            <a:fillRect/>
          </a:stretch>
        </p:blipFill>
        <p:spPr>
          <a:xfrm>
            <a:off x="5943597" y="1236613"/>
            <a:ext cx="2687441" cy="1787999"/>
          </a:xfrm>
          <a:prstGeom prst="rect">
            <a:avLst/>
          </a:prstGeom>
          <a:ln>
            <a:solidFill>
              <a:srgbClr val="000000"/>
            </a:solidFill>
          </a:ln>
        </p:spPr>
      </p:pic>
      <p:pic>
        <p:nvPicPr>
          <p:cNvPr id="14" name="image114.png"/>
          <p:cNvPicPr/>
          <p:nvPr/>
        </p:nvPicPr>
        <p:blipFill>
          <a:blip r:embed="rId3"/>
          <a:srcRect/>
          <a:stretch>
            <a:fillRect/>
          </a:stretch>
        </p:blipFill>
        <p:spPr>
          <a:xfrm>
            <a:off x="5943598" y="3227016"/>
            <a:ext cx="2687441" cy="1395667"/>
          </a:xfrm>
          <a:prstGeom prst="rect">
            <a:avLst/>
          </a:prstGeom>
          <a:ln>
            <a:solidFill>
              <a:srgbClr val="000000"/>
            </a:solidFill>
          </a:ln>
        </p:spPr>
      </p:pic>
    </p:spTree>
    <p:extLst>
      <p:ext uri="{BB962C8B-B14F-4D97-AF65-F5344CB8AC3E}">
        <p14:creationId xmlns:p14="http://schemas.microsoft.com/office/powerpoint/2010/main" val="38009306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par>
                                <p:cTn id="19" presetID="53"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0" y="425756"/>
            <a:ext cx="9143999" cy="108856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300" b="1">
                <a:solidFill>
                  <a:schemeClr val="accent1">
                    <a:lumMod val="75000"/>
                  </a:schemeClr>
                </a:solidFill>
                <a:latin typeface="Arial" panose="020B0604020202020204" pitchFamily="34" charset="0"/>
                <a:cs typeface="Arial" panose="020B0604020202020204" pitchFamily="34" charset="0"/>
              </a:rPr>
              <a:t>b) Một số nghề thuộc lĩnh vực vận hành </a:t>
            </a:r>
            <a:endParaRPr lang="en-US" sz="2300" b="1" smtClean="0">
              <a:solidFill>
                <a:schemeClr val="accent1">
                  <a:lumMod val="75000"/>
                </a:schemeClr>
              </a:solidFill>
              <a:latin typeface="Arial" panose="020B0604020202020204" pitchFamily="34" charset="0"/>
              <a:cs typeface="Arial" panose="020B0604020202020204" pitchFamily="34" charset="0"/>
            </a:endParaRPr>
          </a:p>
          <a:p>
            <a:pPr algn="ctr">
              <a:lnSpc>
                <a:spcPct val="150000"/>
              </a:lnSpc>
            </a:pPr>
            <a:r>
              <a:rPr lang="vi-VN" sz="2300" b="1" smtClean="0">
                <a:solidFill>
                  <a:schemeClr val="accent1">
                    <a:lumMod val="75000"/>
                  </a:schemeClr>
                </a:solidFill>
                <a:latin typeface="Arial" panose="020B0604020202020204" pitchFamily="34" charset="0"/>
                <a:cs typeface="Arial" panose="020B0604020202020204" pitchFamily="34" charset="0"/>
              </a:rPr>
              <a:t>hệ </a:t>
            </a:r>
            <a:r>
              <a:rPr lang="vi-VN" sz="2300" b="1">
                <a:solidFill>
                  <a:schemeClr val="accent1">
                    <a:lumMod val="75000"/>
                  </a:schemeClr>
                </a:solidFill>
                <a:latin typeface="Arial" panose="020B0604020202020204" pitchFamily="34" charset="0"/>
                <a:cs typeface="Arial" panose="020B0604020202020204" pitchFamily="34" charset="0"/>
              </a:rPr>
              <a:t>thống công nghệ thông tin</a:t>
            </a:r>
          </a:p>
        </p:txBody>
      </p:sp>
      <p:sp>
        <p:nvSpPr>
          <p:cNvPr id="10" name="TextBox 9"/>
          <p:cNvSpPr txBox="1"/>
          <p:nvPr/>
        </p:nvSpPr>
        <p:spPr>
          <a:xfrm>
            <a:off x="621606" y="1847025"/>
            <a:ext cx="3836093" cy="2400657"/>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Lĩnh vực vận hành hệ thống công nghệ thông tin cần nguồn nhân lực thuộc các nghề như: Quản trị hệ thống, Quản trị mạng,... </a:t>
            </a:r>
          </a:p>
        </p:txBody>
      </p:sp>
      <p:pic>
        <p:nvPicPr>
          <p:cNvPr id="7" name="image35.png"/>
          <p:cNvPicPr/>
          <p:nvPr/>
        </p:nvPicPr>
        <p:blipFill>
          <a:blip r:embed="rId2"/>
          <a:srcRect/>
          <a:stretch>
            <a:fillRect/>
          </a:stretch>
        </p:blipFill>
        <p:spPr>
          <a:xfrm>
            <a:off x="4752481" y="1738059"/>
            <a:ext cx="3536491" cy="2618590"/>
          </a:xfrm>
          <a:prstGeom prst="rect">
            <a:avLst/>
          </a:prstGeom>
          <a:ln/>
        </p:spPr>
      </p:pic>
    </p:spTree>
    <p:extLst>
      <p:ext uri="{BB962C8B-B14F-4D97-AF65-F5344CB8AC3E}">
        <p14:creationId xmlns:p14="http://schemas.microsoft.com/office/powerpoint/2010/main" val="13386214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0" y="425756"/>
            <a:ext cx="9143999" cy="108856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300" b="1">
                <a:solidFill>
                  <a:schemeClr val="accent1">
                    <a:lumMod val="75000"/>
                  </a:schemeClr>
                </a:solidFill>
                <a:latin typeface="Arial" panose="020B0604020202020204" pitchFamily="34" charset="0"/>
                <a:cs typeface="Arial" panose="020B0604020202020204" pitchFamily="34" charset="0"/>
              </a:rPr>
              <a:t>b) Một số nghề thuộc lĩnh vực vận hành </a:t>
            </a:r>
            <a:endParaRPr lang="en-US" sz="2300" b="1" smtClean="0">
              <a:solidFill>
                <a:schemeClr val="accent1">
                  <a:lumMod val="75000"/>
                </a:schemeClr>
              </a:solidFill>
              <a:latin typeface="Arial" panose="020B0604020202020204" pitchFamily="34" charset="0"/>
              <a:cs typeface="Arial" panose="020B0604020202020204" pitchFamily="34" charset="0"/>
            </a:endParaRPr>
          </a:p>
          <a:p>
            <a:pPr algn="ctr">
              <a:lnSpc>
                <a:spcPct val="150000"/>
              </a:lnSpc>
            </a:pPr>
            <a:r>
              <a:rPr lang="vi-VN" sz="2300" b="1" smtClean="0">
                <a:solidFill>
                  <a:schemeClr val="accent1">
                    <a:lumMod val="75000"/>
                  </a:schemeClr>
                </a:solidFill>
                <a:latin typeface="Arial" panose="020B0604020202020204" pitchFamily="34" charset="0"/>
                <a:cs typeface="Arial" panose="020B0604020202020204" pitchFamily="34" charset="0"/>
              </a:rPr>
              <a:t>hệ </a:t>
            </a:r>
            <a:r>
              <a:rPr lang="vi-VN" sz="2300" b="1">
                <a:solidFill>
                  <a:schemeClr val="accent1">
                    <a:lumMod val="75000"/>
                  </a:schemeClr>
                </a:solidFill>
                <a:latin typeface="Arial" panose="020B0604020202020204" pitchFamily="34" charset="0"/>
                <a:cs typeface="Arial" panose="020B0604020202020204" pitchFamily="34" charset="0"/>
              </a:rPr>
              <a:t>thống công nghệ thông tin</a:t>
            </a:r>
          </a:p>
        </p:txBody>
      </p:sp>
      <p:sp>
        <p:nvSpPr>
          <p:cNvPr id="10" name="TextBox 9"/>
          <p:cNvSpPr txBox="1"/>
          <p:nvPr/>
        </p:nvSpPr>
        <p:spPr>
          <a:xfrm>
            <a:off x="634305" y="1643825"/>
            <a:ext cx="3937694" cy="2862322"/>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Các chức danh nghề nghiệp thường gặp của những người làm việc trong lĩnh vực này là: quản lí công nghệ thông tin, kĩ sư an toàn thông tin, kĩ sư quản trị mạng, kĩ thuật </a:t>
            </a:r>
            <a:r>
              <a:rPr lang="vi-VN" sz="2000" smtClean="0">
                <a:latin typeface="+mn-lt"/>
                <a:cs typeface="Arial" panose="020B0604020202020204" pitchFamily="34" charset="0"/>
              </a:rPr>
              <a:t>viên</a:t>
            </a:r>
            <a:r>
              <a:rPr lang="en-US" sz="2000" smtClean="0">
                <a:latin typeface="+mn-lt"/>
                <a:cs typeface="Arial" panose="020B0604020202020204" pitchFamily="34" charset="0"/>
              </a:rPr>
              <a:t>,</a:t>
            </a:r>
            <a:r>
              <a:rPr lang="vi-VN" sz="2000" smtClean="0">
                <a:latin typeface="+mn-lt"/>
                <a:cs typeface="Arial" panose="020B0604020202020204" pitchFamily="34" charset="0"/>
              </a:rPr>
              <a:t>…</a:t>
            </a:r>
            <a:endParaRPr lang="vi-VN" sz="2000">
              <a:latin typeface="+mn-lt"/>
              <a:cs typeface="Arial" panose="020B0604020202020204" pitchFamily="34" charset="0"/>
            </a:endParaRPr>
          </a:p>
        </p:txBody>
      </p:sp>
      <p:pic>
        <p:nvPicPr>
          <p:cNvPr id="5" name="image84.png"/>
          <p:cNvPicPr/>
          <p:nvPr/>
        </p:nvPicPr>
        <p:blipFill>
          <a:blip r:embed="rId2"/>
          <a:srcRect/>
          <a:stretch>
            <a:fillRect/>
          </a:stretch>
        </p:blipFill>
        <p:spPr>
          <a:xfrm>
            <a:off x="4733925" y="1821624"/>
            <a:ext cx="3739902" cy="2458275"/>
          </a:xfrm>
          <a:prstGeom prst="rect">
            <a:avLst/>
          </a:prstGeom>
          <a:ln/>
        </p:spPr>
      </p:pic>
    </p:spTree>
    <p:extLst>
      <p:ext uri="{BB962C8B-B14F-4D97-AF65-F5344CB8AC3E}">
        <p14:creationId xmlns:p14="http://schemas.microsoft.com/office/powerpoint/2010/main" val="193992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458;p45"/>
          <p:cNvSpPr txBox="1">
            <a:spLocks/>
          </p:cNvSpPr>
          <p:nvPr/>
        </p:nvSpPr>
        <p:spPr>
          <a:xfrm>
            <a:off x="0" y="1785588"/>
            <a:ext cx="9144000" cy="19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Poppins Black"/>
              <a:buNone/>
              <a:defRPr sz="33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Poppins Black"/>
              </a:defRPr>
            </a:lvl1pPr>
            <a:lvl2pPr marR="0" lvl="1"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2pPr>
            <a:lvl3pPr marR="0" lvl="2"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3pPr>
            <a:lvl4pPr marR="0" lvl="3"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4pPr>
            <a:lvl5pPr marR="0" lvl="4"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5pPr>
            <a:lvl6pPr marR="0" lvl="5"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6pPr>
            <a:lvl7pPr marR="0" lvl="6"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7pPr>
            <a:lvl8pPr marR="0" lvl="7"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8pPr>
            <a:lvl9pPr marR="0" lvl="8"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9pPr>
          </a:lstStyle>
          <a:p>
            <a:pPr>
              <a:lnSpc>
                <a:spcPct val="150000"/>
              </a:lnSpc>
              <a:buSzPts val="1100"/>
            </a:pPr>
            <a:r>
              <a:rPr lang="en-US" sz="3000" b="1">
                <a:solidFill>
                  <a:srgbClr val="002060"/>
                </a:solidFill>
                <a:latin typeface="+mj-lt"/>
              </a:rPr>
              <a:t>Bình đẳng giới </a:t>
            </a:r>
            <a:endParaRPr lang="en-US" sz="3000" b="1" smtClean="0">
              <a:solidFill>
                <a:srgbClr val="002060"/>
              </a:solidFill>
              <a:latin typeface="+mj-lt"/>
            </a:endParaRPr>
          </a:p>
          <a:p>
            <a:pPr>
              <a:lnSpc>
                <a:spcPct val="150000"/>
              </a:lnSpc>
              <a:buSzPts val="1100"/>
            </a:pPr>
            <a:r>
              <a:rPr lang="en-US" sz="3000" b="1" smtClean="0">
                <a:solidFill>
                  <a:srgbClr val="002060"/>
                </a:solidFill>
                <a:latin typeface="+mj-lt"/>
              </a:rPr>
              <a:t>trong </a:t>
            </a:r>
            <a:r>
              <a:rPr lang="en-US" sz="3000" b="1">
                <a:solidFill>
                  <a:srgbClr val="002060"/>
                </a:solidFill>
                <a:latin typeface="+mj-lt"/>
              </a:rPr>
              <a:t>các ngành nghề tin học</a:t>
            </a:r>
          </a:p>
        </p:txBody>
      </p:sp>
      <p:pic>
        <p:nvPicPr>
          <p:cNvPr id="16" name="Picture 26" descr="https://encrypted-tbn0.gstatic.com/images?q=tbn:ANd9GcT_WYytvkInSIBE4eEADtZDl3fn7KMUYPwm16fx6kplq5-eL4lwBjNIAbNlLYzdeaqDMOg&amp;usqp=CA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729" y="259221"/>
            <a:ext cx="998016" cy="83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300" y="3779688"/>
            <a:ext cx="1917700" cy="1265994"/>
          </a:xfrm>
          <a:prstGeom prst="rect">
            <a:avLst/>
          </a:prstGeom>
        </p:spPr>
      </p:pic>
      <p:sp>
        <p:nvSpPr>
          <p:cNvPr id="20" name="Google Shape;916;p69"/>
          <p:cNvSpPr/>
          <p:nvPr/>
        </p:nvSpPr>
        <p:spPr>
          <a:xfrm>
            <a:off x="4100853" y="1090901"/>
            <a:ext cx="942291" cy="94229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A7D2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500" b="1" smtClean="0">
                <a:solidFill>
                  <a:schemeClr val="dk1"/>
                </a:solidFill>
                <a:latin typeface="Arial" panose="020B0604020202020204" pitchFamily="34" charset="0"/>
                <a:ea typeface="Pangolin"/>
                <a:cs typeface="Arial" panose="020B0604020202020204" pitchFamily="34" charset="0"/>
                <a:sym typeface="Pangolin"/>
              </a:rPr>
              <a:t>03</a:t>
            </a:r>
            <a:endParaRPr sz="3500" b="1">
              <a:solidFill>
                <a:schemeClr val="dk1"/>
              </a:solidFill>
              <a:latin typeface="Arial" panose="020B0604020202020204" pitchFamily="34" charset="0"/>
              <a:ea typeface="Pangolin"/>
              <a:cs typeface="Arial" panose="020B0604020202020204" pitchFamily="34" charset="0"/>
              <a:sym typeface="Pangolin"/>
            </a:endParaRPr>
          </a:p>
        </p:txBody>
      </p:sp>
    </p:spTree>
    <p:extLst>
      <p:ext uri="{BB962C8B-B14F-4D97-AF65-F5344CB8AC3E}">
        <p14:creationId xmlns:p14="http://schemas.microsoft.com/office/powerpoint/2010/main" val="35197893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1467" y="1352550"/>
            <a:ext cx="7456233" cy="3179174"/>
            <a:chOff x="811467" y="1352550"/>
            <a:chExt cx="7456233" cy="3179174"/>
          </a:xfrm>
        </p:grpSpPr>
        <p:sp>
          <p:nvSpPr>
            <p:cNvPr id="6" name="Rounded Rectangular Callout 5"/>
            <p:cNvSpPr/>
            <p:nvPr/>
          </p:nvSpPr>
          <p:spPr>
            <a:xfrm>
              <a:off x="811467" y="1352550"/>
              <a:ext cx="4035257" cy="2677884"/>
            </a:xfrm>
            <a:prstGeom prst="wedgeRoundRectCallout">
              <a:avLst>
                <a:gd name="adj1" fmla="val -41455"/>
                <a:gd name="adj2" fmla="val 62636"/>
                <a:gd name="adj3" fmla="val 16667"/>
              </a:avLst>
            </a:prstGeom>
            <a:solidFill>
              <a:schemeClr val="accent6"/>
            </a:solidFill>
            <a:ln w="28575">
              <a:solidFill>
                <a:srgbClr val="B11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latin typeface="Arial (Body)"/>
                </a:rPr>
                <a:t>Em </a:t>
              </a:r>
              <a:r>
                <a:rPr lang="en-US" sz="2000">
                  <a:solidFill>
                    <a:srgbClr val="000000"/>
                  </a:solidFill>
                  <a:latin typeface="Arial (Body)"/>
                </a:rPr>
                <a:t>có đồng ý với lập luận: “Phải giỏi môn Toán và là con trai thì mới nên chọn môn Tin học” hay không?</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9467"/>
            <a:stretch/>
          </p:blipFill>
          <p:spPr>
            <a:xfrm>
              <a:off x="4846724" y="1352550"/>
              <a:ext cx="3420976" cy="2932337"/>
            </a:xfrm>
            <a:prstGeom prst="rect">
              <a:avLst/>
            </a:prstGeom>
          </p:spPr>
        </p:pic>
        <p:pic>
          <p:nvPicPr>
            <p:cNvPr id="9"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72328">
              <a:off x="3704581" y="3407224"/>
              <a:ext cx="793709" cy="1124500"/>
            </a:xfrm>
            <a:prstGeom prst="rect">
              <a:avLst/>
            </a:prstGeom>
          </p:spPr>
        </p:pic>
      </p:grpSp>
      <p:sp>
        <p:nvSpPr>
          <p:cNvPr id="11" name="TextBox 10"/>
          <p:cNvSpPr txBox="1"/>
          <p:nvPr/>
        </p:nvSpPr>
        <p:spPr>
          <a:xfrm>
            <a:off x="0" y="579139"/>
            <a:ext cx="9144000" cy="496996"/>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smtClean="0">
                <a:latin typeface="+mn-lt"/>
                <a:cs typeface="Arial" panose="020B0604020202020204" pitchFamily="34" charset="0"/>
              </a:rPr>
              <a:t>T</a:t>
            </a:r>
            <a:r>
              <a:rPr lang="vi-VN" sz="2000" b="1" smtClean="0">
                <a:latin typeface="+mn-lt"/>
                <a:cs typeface="Arial" panose="020B0604020202020204" pitchFamily="34" charset="0"/>
              </a:rPr>
              <a:t>rả </a:t>
            </a:r>
            <a:r>
              <a:rPr lang="vi-VN" sz="2000" b="1">
                <a:latin typeface="+mn-lt"/>
                <a:cs typeface="Arial" panose="020B0604020202020204" pitchFamily="34" charset="0"/>
              </a:rPr>
              <a:t>lời câu hỏi Hoạt động tr</a:t>
            </a:r>
            <a:r>
              <a:rPr lang="vi-VN" sz="2000" b="1" smtClean="0">
                <a:latin typeface="+mn-lt"/>
                <a:cs typeface="Arial" panose="020B0604020202020204" pitchFamily="34" charset="0"/>
              </a:rPr>
              <a:t>.</a:t>
            </a:r>
            <a:r>
              <a:rPr lang="en-US" sz="2000" b="1" smtClean="0">
                <a:latin typeface="+mn-lt"/>
                <a:cs typeface="Arial" panose="020B0604020202020204" pitchFamily="34" charset="0"/>
              </a:rPr>
              <a:t> </a:t>
            </a:r>
            <a:r>
              <a:rPr lang="vi-VN" sz="2000" b="1" smtClean="0">
                <a:latin typeface="+mn-lt"/>
                <a:cs typeface="Arial" panose="020B0604020202020204" pitchFamily="34" charset="0"/>
              </a:rPr>
              <a:t>109 </a:t>
            </a:r>
            <a:r>
              <a:rPr lang="vi-VN" sz="2000" b="1">
                <a:latin typeface="+mn-lt"/>
                <a:cs typeface="Arial" panose="020B0604020202020204" pitchFamily="34" charset="0"/>
              </a:rPr>
              <a:t>SGK: </a:t>
            </a:r>
          </a:p>
        </p:txBody>
      </p:sp>
    </p:spTree>
    <p:extLst>
      <p:ext uri="{BB962C8B-B14F-4D97-AF65-F5344CB8AC3E}">
        <p14:creationId xmlns:p14="http://schemas.microsoft.com/office/powerpoint/2010/main" val="19165506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0" y="356932"/>
            <a:ext cx="9144000" cy="598177"/>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500" b="1">
                <a:solidFill>
                  <a:srgbClr val="002060"/>
                </a:solidFill>
                <a:latin typeface="Arial" panose="020B0604020202020204" pitchFamily="34" charset="0"/>
                <a:cs typeface="Arial" panose="020B0604020202020204" pitchFamily="34" charset="0"/>
              </a:rPr>
              <a:t>3. Bình đẳng giới trong các ngành nghề tin học</a:t>
            </a:r>
          </a:p>
        </p:txBody>
      </p:sp>
      <p:sp>
        <p:nvSpPr>
          <p:cNvPr id="10" name="TextBox 9"/>
          <p:cNvSpPr txBox="1"/>
          <p:nvPr/>
        </p:nvSpPr>
        <p:spPr>
          <a:xfrm>
            <a:off x="449463" y="1117478"/>
            <a:ext cx="8199237" cy="55399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Dù là nam hay nữ đều có thể chọn các ngành nghề tin học.</a:t>
            </a:r>
          </a:p>
        </p:txBody>
      </p:sp>
      <p:sp>
        <p:nvSpPr>
          <p:cNvPr id="12" name="TextBox 11"/>
          <p:cNvSpPr txBox="1"/>
          <p:nvPr/>
        </p:nvSpPr>
        <p:spPr>
          <a:xfrm>
            <a:off x="449462" y="1671476"/>
            <a:ext cx="8199237" cy="1015663"/>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Lĩnh vực tin học mở ra rất nhiều ngành nghề, đòi hỏi năng lực trí tuệ, khả năng tư duy sáng tạo khoa học ở nhiều mức độ khác nhau.</a:t>
            </a:r>
          </a:p>
        </p:txBody>
      </p:sp>
      <p:pic>
        <p:nvPicPr>
          <p:cNvPr id="13" name="Picture 12" descr="70+ High School Girls Discussing In Computer Lab Stock Photos, Pictures &amp;  Royalty-Free Images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685" y="2924455"/>
            <a:ext cx="2430414" cy="154249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5" name="Picture 14" descr="Du học Úc ngành kỹ sư phần mềm - Lĩnh vực đổi thay thế giới"/>
          <p:cNvPicPr>
            <a:picLocks noChangeAspect="1" noChangeArrowheads="1"/>
          </p:cNvPicPr>
          <p:nvPr/>
        </p:nvPicPr>
        <p:blipFill rotWithShape="1">
          <a:blip r:embed="rId3">
            <a:extLst>
              <a:ext uri="{28A0092B-C50C-407E-A947-70E740481C1C}">
                <a14:useLocalDpi xmlns:a14="http://schemas.microsoft.com/office/drawing/2010/main" val="0"/>
              </a:ext>
            </a:extLst>
          </a:blip>
          <a:srcRect l="17474" r="16276"/>
          <a:stretch/>
        </p:blipFill>
        <p:spPr bwMode="auto">
          <a:xfrm>
            <a:off x="6221970" y="2924455"/>
            <a:ext cx="2146865" cy="15424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ông nghệ thông tin, công nghệ phần mềm đang là &quot;vua&quot; của mọi nghề, làm sao  để con thành công trong lĩnh vực này? - RMIT &amp; CHA M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189" y="2924455"/>
            <a:ext cx="2082691" cy="154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3838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par>
                                <p:cTn id="19" presetID="53" presetClass="entr" presetSubtype="16"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40005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smtClean="0">
                <a:latin typeface="+mj-lt"/>
              </a:rPr>
              <a:t>KHỞI ĐỘNG</a:t>
            </a:r>
            <a:endParaRPr lang="en-US" sz="3000" b="1">
              <a:latin typeface="+mj-lt"/>
            </a:endParaRPr>
          </a:p>
        </p:txBody>
      </p:sp>
      <p:sp>
        <p:nvSpPr>
          <p:cNvPr id="6" name="TextBox 9"/>
          <p:cNvSpPr txBox="1"/>
          <p:nvPr/>
        </p:nvSpPr>
        <p:spPr>
          <a:xfrm>
            <a:off x="0" y="1504667"/>
            <a:ext cx="9144000" cy="55399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smtClean="0">
                <a:latin typeface="Arial" panose="020B0604020202020204" pitchFamily="34" charset="0"/>
                <a:cs typeface="Arial" panose="020B0604020202020204" pitchFamily="34" charset="0"/>
              </a:rPr>
              <a:t>Em </a:t>
            </a:r>
            <a:r>
              <a:rPr lang="vi-VN" sz="2000">
                <a:latin typeface="Arial" panose="020B0604020202020204" pitchFamily="34" charset="0"/>
                <a:cs typeface="Arial" panose="020B0604020202020204" pitchFamily="34" charset="0"/>
              </a:rPr>
              <a:t>hãy nêu những ngành nghề thuộc lĩnh vực tin học mà em biết.</a:t>
            </a:r>
          </a:p>
        </p:txBody>
      </p:sp>
      <p:pic>
        <p:nvPicPr>
          <p:cNvPr id="7" name="Picture 6"/>
          <p:cNvPicPr>
            <a:picLocks noChangeAspect="1"/>
          </p:cNvPicPr>
          <p:nvPr/>
        </p:nvPicPr>
        <p:blipFill>
          <a:blip r:embed="rId2"/>
          <a:stretch>
            <a:fillRect/>
          </a:stretch>
        </p:blipFill>
        <p:spPr>
          <a:xfrm>
            <a:off x="4193921" y="1098810"/>
            <a:ext cx="756157" cy="410321"/>
          </a:xfrm>
          <a:prstGeom prst="rect">
            <a:avLst/>
          </a:prstGeom>
        </p:spPr>
      </p:pic>
      <p:grpSp>
        <p:nvGrpSpPr>
          <p:cNvPr id="12" name="Group 11"/>
          <p:cNvGrpSpPr/>
          <p:nvPr/>
        </p:nvGrpSpPr>
        <p:grpSpPr>
          <a:xfrm>
            <a:off x="848393" y="2128873"/>
            <a:ext cx="7447211" cy="575398"/>
            <a:chOff x="5733214" y="1580708"/>
            <a:chExt cx="7447211" cy="575398"/>
          </a:xfrm>
        </p:grpSpPr>
        <p:sp>
          <p:nvSpPr>
            <p:cNvPr id="13" name="Rounded Rectangle 12"/>
            <p:cNvSpPr/>
            <p:nvPr/>
          </p:nvSpPr>
          <p:spPr>
            <a:xfrm>
              <a:off x="6239665" y="1580708"/>
              <a:ext cx="6940760" cy="575398"/>
            </a:xfrm>
            <a:prstGeom prst="roundRect">
              <a:avLst>
                <a:gd name="adj" fmla="val 23861"/>
              </a:avLst>
            </a:prstGeom>
            <a:solidFill>
              <a:srgbClr val="FFFFB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Công nghệ thông tin và truyền thông, nhà quản trị </a:t>
              </a:r>
              <a:r>
                <a:rPr lang="en-US" sz="2000" smtClean="0">
                  <a:solidFill>
                    <a:srgbClr val="000000"/>
                  </a:solidFill>
                </a:rPr>
                <a:t>mạng,…</a:t>
              </a:r>
              <a:endParaRPr lang="en-US" sz="2000">
                <a:solidFill>
                  <a:srgbClr val="000000"/>
                </a:solidFill>
              </a:endParaRPr>
            </a:p>
          </p:txBody>
        </p:sp>
        <p:sp>
          <p:nvSpPr>
            <p:cNvPr id="15" name="Right Arrow 14"/>
            <p:cNvSpPr/>
            <p:nvPr/>
          </p:nvSpPr>
          <p:spPr>
            <a:xfrm>
              <a:off x="5733214" y="1695289"/>
              <a:ext cx="376517" cy="3462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094709" y="2889060"/>
            <a:ext cx="6959423" cy="1958542"/>
            <a:chOff x="1094709" y="2889060"/>
            <a:chExt cx="6959423" cy="1958542"/>
          </a:xfrm>
        </p:grpSpPr>
        <p:sp>
          <p:nvSpPr>
            <p:cNvPr id="16" name="TextBox 9"/>
            <p:cNvSpPr txBox="1"/>
            <p:nvPr/>
          </p:nvSpPr>
          <p:spPr>
            <a:xfrm>
              <a:off x="3608623" y="4339771"/>
              <a:ext cx="2113985" cy="507831"/>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i="1" smtClean="0">
                  <a:latin typeface="Arial" panose="020B0604020202020204" pitchFamily="34" charset="0"/>
                  <a:cs typeface="Arial" panose="020B0604020202020204" pitchFamily="34" charset="0"/>
                </a:rPr>
                <a:t>SEO</a:t>
              </a:r>
              <a:endParaRPr lang="vi-VN" sz="1800" i="1">
                <a:latin typeface="Arial" panose="020B0604020202020204" pitchFamily="34" charset="0"/>
                <a:cs typeface="Arial" panose="020B0604020202020204" pitchFamily="34" charset="0"/>
              </a:endParaRPr>
            </a:p>
          </p:txBody>
        </p:sp>
        <p:pic>
          <p:nvPicPr>
            <p:cNvPr id="17" name="Picture 4" descr="https://www.umt.edu.vn/vi-vn/images/resize-770x0/upload/media/M640fe3a905b39/seo.png?v=1.3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20" r="3626"/>
            <a:stretch/>
          </p:blipFill>
          <p:spPr bwMode="auto">
            <a:xfrm>
              <a:off x="3608623" y="2902967"/>
              <a:ext cx="2113985" cy="14368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op việc làm quản trị mạng với mức lương hấp dẫ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13" b="7344"/>
            <a:stretch/>
          </p:blipFill>
          <p:spPr bwMode="auto">
            <a:xfrm>
              <a:off x="1094709" y="2889060"/>
              <a:ext cx="2337596" cy="145071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9" name="TextBox 9"/>
            <p:cNvSpPr txBox="1"/>
            <p:nvPr/>
          </p:nvSpPr>
          <p:spPr>
            <a:xfrm>
              <a:off x="1094709" y="4339771"/>
              <a:ext cx="2337596" cy="507831"/>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i="1" smtClean="0">
                  <a:latin typeface="Arial" panose="020B0604020202020204" pitchFamily="34" charset="0"/>
                  <a:cs typeface="Arial" panose="020B0604020202020204" pitchFamily="34" charset="0"/>
                </a:rPr>
                <a:t>Quản trị mạng</a:t>
              </a:r>
              <a:endParaRPr lang="vi-VN" sz="1800" i="1">
                <a:latin typeface="Arial" panose="020B0604020202020204" pitchFamily="34" charset="0"/>
                <a:cs typeface="Arial" panose="020B0604020202020204" pitchFamily="34" charset="0"/>
              </a:endParaRPr>
            </a:p>
          </p:txBody>
        </p:sp>
        <p:pic>
          <p:nvPicPr>
            <p:cNvPr id="20" name="Picture 2" descr="Mô tả công việc nhân viên phát triển phần mềm chi tiế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8925" y="2902967"/>
              <a:ext cx="2155207" cy="14368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9"/>
            <p:cNvSpPr txBox="1"/>
            <p:nvPr/>
          </p:nvSpPr>
          <p:spPr>
            <a:xfrm>
              <a:off x="5898924" y="4339770"/>
              <a:ext cx="2155207" cy="456535"/>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i="1" smtClean="0">
                  <a:latin typeface="Arial" panose="020B0604020202020204" pitchFamily="34" charset="0"/>
                  <a:cs typeface="Arial" panose="020B0604020202020204" pitchFamily="34" charset="0"/>
                </a:rPr>
                <a:t>Lập trình</a:t>
              </a:r>
              <a:endParaRPr lang="vi-VN" sz="18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242224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97668" y="881746"/>
            <a:ext cx="7348664" cy="1015663"/>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Người được coi là lập trình viên đầu tiên trên thế giới là một phụ nữ - Bà Ada Lovelace (Anh, </a:t>
            </a:r>
            <a:r>
              <a:rPr lang="vi-VN" sz="2000" smtClean="0">
                <a:latin typeface="+mn-lt"/>
                <a:cs typeface="Arial" panose="020B0604020202020204" pitchFamily="34" charset="0"/>
              </a:rPr>
              <a:t>1815</a:t>
            </a:r>
            <a:r>
              <a:rPr lang="en-US" sz="2000" smtClean="0">
                <a:latin typeface="+mn-lt"/>
                <a:cs typeface="Arial" panose="020B0604020202020204" pitchFamily="34" charset="0"/>
              </a:rPr>
              <a:t> - 1852</a:t>
            </a:r>
            <a:r>
              <a:rPr lang="vi-VN" sz="2000" smtClean="0">
                <a:latin typeface="+mn-lt"/>
                <a:cs typeface="Arial" panose="020B0604020202020204" pitchFamily="34" charset="0"/>
              </a:rPr>
              <a:t>). </a:t>
            </a:r>
            <a:endParaRPr lang="vi-VN" sz="2000">
              <a:cs typeface="Arial" panose="020B0604020202020204" pitchFamily="34" charset="0"/>
            </a:endParaRPr>
          </a:p>
        </p:txBody>
      </p:sp>
      <p:pic>
        <p:nvPicPr>
          <p:cNvPr id="11" name="Picture 10" descr="Ada Lovelace: Nhà lập trình đầu tiên trên thế giới - Tạp chí Tia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374" y="2039583"/>
            <a:ext cx="3802131" cy="2498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s://muhendislik.sdu.edu.tr/assets/uploads/sites/46/other/288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393" y="2039582"/>
            <a:ext cx="1947967" cy="24982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0" y="336363"/>
            <a:ext cx="9144000" cy="601798"/>
            <a:chOff x="0" y="336363"/>
            <a:chExt cx="9144000" cy="601798"/>
          </a:xfrm>
        </p:grpSpPr>
        <p:sp>
          <p:nvSpPr>
            <p:cNvPr id="19" name="TextBox 18"/>
            <p:cNvSpPr txBox="1"/>
            <p:nvPr/>
          </p:nvSpPr>
          <p:spPr>
            <a:xfrm>
              <a:off x="0" y="336363"/>
              <a:ext cx="9144000" cy="537391"/>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200" b="1" smtClean="0">
                  <a:solidFill>
                    <a:schemeClr val="accent2">
                      <a:lumMod val="50000"/>
                    </a:schemeClr>
                  </a:solidFill>
                  <a:latin typeface="+mn-lt"/>
                  <a:cs typeface="Arial" panose="020B0604020202020204" pitchFamily="34" charset="0"/>
                </a:rPr>
                <a:t>     MỞ RỘNG</a:t>
              </a:r>
              <a:endParaRPr lang="vi-VN" sz="2200" b="1">
                <a:solidFill>
                  <a:schemeClr val="accent2">
                    <a:lumMod val="50000"/>
                  </a:schemeClr>
                </a:solidFill>
                <a:latin typeface="+mn-lt"/>
                <a:cs typeface="Arial" panose="020B0604020202020204" pitchFamily="34" charset="0"/>
              </a:endParaRPr>
            </a:p>
          </p:txBody>
        </p:sp>
        <p:pic>
          <p:nvPicPr>
            <p:cNvPr id="20" name="Picture 2" descr="Did you know sticker vector 7688896 Vector Art at Vecteezy"/>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6290" y="344355"/>
              <a:ext cx="593806" cy="5938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71236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p:cNvSpPr txBox="1"/>
          <p:nvPr/>
        </p:nvSpPr>
        <p:spPr>
          <a:xfrm>
            <a:off x="544576" y="938161"/>
            <a:ext cx="8034527"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smtClean="0">
                <a:latin typeface="+mn-lt"/>
                <a:cs typeface="Arial" panose="020B0604020202020204" pitchFamily="34" charset="0"/>
              </a:rPr>
              <a:t>Ngày </a:t>
            </a:r>
            <a:r>
              <a:rPr lang="vi-VN" sz="2000">
                <a:latin typeface="+mn-lt"/>
                <a:cs typeface="Arial" panose="020B0604020202020204" pitchFamily="34" charset="0"/>
              </a:rPr>
              <a:t>Quốc tế trẻ em </a:t>
            </a:r>
            <a:r>
              <a:rPr lang="en-US" sz="2000" smtClean="0">
                <a:latin typeface="+mn-lt"/>
                <a:cs typeface="Arial" panose="020B0604020202020204" pitchFamily="34" charset="0"/>
              </a:rPr>
              <a:t>g</a:t>
            </a:r>
            <a:r>
              <a:rPr lang="vi-VN" sz="2000" smtClean="0">
                <a:latin typeface="+mn-lt"/>
                <a:cs typeface="Arial" panose="020B0604020202020204" pitchFamily="34" charset="0"/>
              </a:rPr>
              <a:t>ái </a:t>
            </a:r>
            <a:r>
              <a:rPr lang="vi-VN" sz="2000">
                <a:latin typeface="+mn-lt"/>
                <a:cs typeface="Arial" panose="020B0604020202020204" pitchFamily="34" charset="0"/>
              </a:rPr>
              <a:t>với công nghệ thông tin (International Girls in ICT Day) được tổ chức hàng năm bởi Liên minh Viễn thông Quốc tế của Liên Hợp Quốc (ICU).</a:t>
            </a:r>
          </a:p>
        </p:txBody>
      </p:sp>
      <p:pic>
        <p:nvPicPr>
          <p:cNvPr id="8" name="image247.png"/>
          <p:cNvPicPr/>
          <p:nvPr/>
        </p:nvPicPr>
        <p:blipFill>
          <a:blip r:embed="rId2"/>
          <a:srcRect/>
          <a:stretch>
            <a:fillRect/>
          </a:stretch>
        </p:blipFill>
        <p:spPr>
          <a:xfrm>
            <a:off x="1940559" y="2503915"/>
            <a:ext cx="2448385" cy="1374093"/>
          </a:xfrm>
          <a:prstGeom prst="rect">
            <a:avLst/>
          </a:prstGeom>
          <a:ln/>
        </p:spPr>
      </p:pic>
      <p:sp>
        <p:nvSpPr>
          <p:cNvPr id="10" name="TextBox 9"/>
          <p:cNvSpPr txBox="1"/>
          <p:nvPr/>
        </p:nvSpPr>
        <p:spPr>
          <a:xfrm>
            <a:off x="1536192" y="3878008"/>
            <a:ext cx="6071616" cy="872034"/>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1800" i="1">
                <a:latin typeface="+mn-lt"/>
                <a:cs typeface="Arial" panose="020B0604020202020204" pitchFamily="34" charset="0"/>
              </a:rPr>
              <a:t>Nhiều tổ chức trên thế giới </a:t>
            </a:r>
            <a:r>
              <a:rPr lang="vi-VN" sz="1800" i="1" smtClean="0">
                <a:latin typeface="+mn-lt"/>
                <a:cs typeface="Arial" panose="020B0604020202020204" pitchFamily="34" charset="0"/>
              </a:rPr>
              <a:t>đang </a:t>
            </a:r>
            <a:r>
              <a:rPr lang="vi-VN" sz="1800" i="1">
                <a:latin typeface="+mn-lt"/>
                <a:cs typeface="Arial" panose="020B0604020202020204" pitchFamily="34" charset="0"/>
              </a:rPr>
              <a:t>tích cực </a:t>
            </a:r>
            <a:r>
              <a:rPr lang="vi-VN" sz="1800" i="1" smtClean="0">
                <a:latin typeface="+mn-lt"/>
                <a:cs typeface="Arial" panose="020B0604020202020204" pitchFamily="34" charset="0"/>
              </a:rPr>
              <a:t>thúc </a:t>
            </a:r>
            <a:r>
              <a:rPr lang="vi-VN" sz="1800" i="1">
                <a:latin typeface="+mn-lt"/>
                <a:cs typeface="Arial" panose="020B0604020202020204" pitchFamily="34" charset="0"/>
              </a:rPr>
              <a:t>đẩy phụ nữ và trẻ em gái tham gia nhiều hơn vào lĩnh vực tin học</a:t>
            </a:r>
          </a:p>
        </p:txBody>
      </p:sp>
      <p:pic>
        <p:nvPicPr>
          <p:cNvPr id="12" name="Picture 11" descr="Empowering girls through information, communication and technology |  adolescent girls - global development professionals network | The Guar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465" y="2503915"/>
            <a:ext cx="2290156" cy="13740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336363"/>
            <a:ext cx="9144000" cy="537391"/>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200" b="1" smtClean="0">
                <a:solidFill>
                  <a:schemeClr val="accent2">
                    <a:lumMod val="50000"/>
                  </a:schemeClr>
                </a:solidFill>
                <a:latin typeface="+mn-lt"/>
                <a:cs typeface="Arial" panose="020B0604020202020204" pitchFamily="34" charset="0"/>
              </a:rPr>
              <a:t>     MỞ RỘNG</a:t>
            </a:r>
            <a:endParaRPr lang="vi-VN" sz="2200" b="1">
              <a:solidFill>
                <a:schemeClr val="accent2">
                  <a:lumMod val="50000"/>
                </a:schemeClr>
              </a:solidFill>
              <a:latin typeface="+mn-lt"/>
              <a:cs typeface="Arial" panose="020B0604020202020204" pitchFamily="34" charset="0"/>
            </a:endParaRPr>
          </a:p>
        </p:txBody>
      </p:sp>
      <p:pic>
        <p:nvPicPr>
          <p:cNvPr id="14" name="Picture 2" descr="Did you know sticker vector 7688896 Vector Art at Vecteezy"/>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6290" y="344355"/>
            <a:ext cx="593806" cy="59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704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554736" y="885700"/>
            <a:ext cx="8034527"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smtClean="0">
                <a:cs typeface="Arial" panose="020B0604020202020204" pitchFamily="34" charset="0"/>
              </a:rPr>
              <a:t>DigiGirlZ</a:t>
            </a:r>
            <a:r>
              <a:rPr lang="en-US" sz="2000">
                <a:cs typeface="Arial" panose="020B0604020202020204" pitchFamily="34" charset="0"/>
              </a:rPr>
              <a:t>: </a:t>
            </a:r>
            <a:r>
              <a:rPr lang="vi-VN" sz="2000">
                <a:cs typeface="Arial" panose="020B0604020202020204" pitchFamily="34" charset="0"/>
              </a:rPr>
              <a:t>chiến dịch toàn cầu do tập đoàn Microsoft khởi xướng nhằm truyền cảm hứng các học sinh nữ THCS và THPT theo đuổi các ngành nghề khoa học - công nghệ, trong đó có lĩnh vực tin học.</a:t>
            </a:r>
          </a:p>
        </p:txBody>
      </p:sp>
      <p:sp>
        <p:nvSpPr>
          <p:cNvPr id="11" name="TextBox 9"/>
          <p:cNvSpPr txBox="1"/>
          <p:nvPr/>
        </p:nvSpPr>
        <p:spPr>
          <a:xfrm>
            <a:off x="0" y="4239192"/>
            <a:ext cx="9144000" cy="507831"/>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1800" i="1">
                <a:latin typeface="+mn-lt"/>
                <a:cs typeface="Arial" panose="020B0604020202020204" pitchFamily="34" charset="0"/>
              </a:rPr>
              <a:t>Sự kiện DigiGirlZ tại Hà Nội ngày 25/4/2019</a:t>
            </a:r>
          </a:p>
        </p:txBody>
      </p:sp>
      <p:pic>
        <p:nvPicPr>
          <p:cNvPr id="13" name="Picture 12" descr="https://vnn-imgs-a1.vgcloud.vn/image1.ictnews.vn/_Files/2019/04/25/rob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456" y="2474458"/>
            <a:ext cx="2351331" cy="17634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vnn-imgs-a1.vgcloud.vn/image1.ictnews.vn/_Files/2019/04/25/digigirlz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536" y="2474457"/>
            <a:ext cx="3280966" cy="17622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336363"/>
            <a:ext cx="9144000" cy="537391"/>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200" b="1" smtClean="0">
                <a:solidFill>
                  <a:schemeClr val="accent2">
                    <a:lumMod val="50000"/>
                  </a:schemeClr>
                </a:solidFill>
                <a:latin typeface="+mn-lt"/>
                <a:cs typeface="Arial" panose="020B0604020202020204" pitchFamily="34" charset="0"/>
              </a:rPr>
              <a:t>     MỞ RỘNG</a:t>
            </a:r>
            <a:endParaRPr lang="vi-VN" sz="2200" b="1">
              <a:solidFill>
                <a:schemeClr val="accent2">
                  <a:lumMod val="50000"/>
                </a:schemeClr>
              </a:solidFill>
              <a:latin typeface="+mn-lt"/>
              <a:cs typeface="Arial" panose="020B0604020202020204" pitchFamily="34" charset="0"/>
            </a:endParaRPr>
          </a:p>
        </p:txBody>
      </p:sp>
      <p:pic>
        <p:nvPicPr>
          <p:cNvPr id="16" name="Picture 2" descr="Did you know sticker vector 7688896 Vector Art at Vecteezy"/>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6290" y="344355"/>
            <a:ext cx="593806" cy="59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7915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336363"/>
            <a:ext cx="9144000" cy="537391"/>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200" b="1" smtClean="0">
                <a:solidFill>
                  <a:schemeClr val="accent2">
                    <a:lumMod val="50000"/>
                  </a:schemeClr>
                </a:solidFill>
                <a:latin typeface="+mn-lt"/>
                <a:cs typeface="Arial" panose="020B0604020202020204" pitchFamily="34" charset="0"/>
              </a:rPr>
              <a:t>     MỞ RỘNG</a:t>
            </a:r>
            <a:endParaRPr lang="vi-VN" sz="2200" b="1">
              <a:solidFill>
                <a:schemeClr val="accent2">
                  <a:lumMod val="50000"/>
                </a:schemeClr>
              </a:solidFill>
              <a:latin typeface="+mn-lt"/>
              <a:cs typeface="Arial" panose="020B0604020202020204" pitchFamily="34" charset="0"/>
            </a:endParaRPr>
          </a:p>
        </p:txBody>
      </p:sp>
      <p:pic>
        <p:nvPicPr>
          <p:cNvPr id="18" name="Picture 2" descr="Did you know sticker vector 7688896 Vector Art at Vecteezy"/>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6290" y="344355"/>
            <a:ext cx="593806" cy="5938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881746"/>
            <a:ext cx="9144000" cy="456535"/>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1800">
                <a:latin typeface="+mn-lt"/>
                <a:cs typeface="Arial" panose="020B0604020202020204" pitchFamily="34" charset="0"/>
              </a:rPr>
              <a:t>Chiến dịch </a:t>
            </a:r>
            <a:r>
              <a:rPr lang="vi-VN" sz="1800" b="1">
                <a:latin typeface="+mn-lt"/>
                <a:cs typeface="Arial" panose="020B0604020202020204" pitchFamily="34" charset="0"/>
              </a:rPr>
              <a:t>Digigirlz Day </a:t>
            </a:r>
            <a:r>
              <a:rPr lang="vi-VN" sz="1800">
                <a:latin typeface="+mn-lt"/>
                <a:cs typeface="Arial" panose="020B0604020202020204" pitchFamily="34" charset="0"/>
              </a:rPr>
              <a:t>của </a:t>
            </a:r>
            <a:r>
              <a:rPr lang="vi-VN" sz="1800" b="1" smtClean="0">
                <a:latin typeface="+mn-lt"/>
                <a:cs typeface="Arial" panose="020B0604020202020204" pitchFamily="34" charset="0"/>
              </a:rPr>
              <a:t>Microsoft</a:t>
            </a:r>
            <a:r>
              <a:rPr lang="en-US" sz="1800" smtClean="0">
                <a:latin typeface="+mn-lt"/>
                <a:cs typeface="Arial" panose="020B0604020202020204" pitchFamily="34" charset="0"/>
              </a:rPr>
              <a:t>:</a:t>
            </a:r>
            <a:endParaRPr lang="vi-VN" sz="1800">
              <a:latin typeface="+mn-lt"/>
              <a:cs typeface="Arial" panose="020B0604020202020204" pitchFamily="34" charset="0"/>
            </a:endParaRPr>
          </a:p>
        </p:txBody>
      </p:sp>
      <p:pic>
        <p:nvPicPr>
          <p:cNvPr id="2" name="DigiGirlz_ Inspiring girls to #makewhatsnex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077" y="1432379"/>
            <a:ext cx="5669846" cy="3189288"/>
          </a:xfrm>
          <a:prstGeom prst="rect">
            <a:avLst/>
          </a:prstGeom>
        </p:spPr>
      </p:pic>
    </p:spTree>
    <p:extLst>
      <p:ext uri="{BB962C8B-B14F-4D97-AF65-F5344CB8AC3E}">
        <p14:creationId xmlns:p14="http://schemas.microsoft.com/office/powerpoint/2010/main" val="38530196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1"/>
          <p:cNvSpPr txBox="1"/>
          <p:nvPr/>
        </p:nvSpPr>
        <p:spPr>
          <a:xfrm>
            <a:off x="666596" y="1325161"/>
            <a:ext cx="4807103" cy="1123712"/>
          </a:xfrm>
          <a:prstGeom prst="roundRect">
            <a:avLst/>
          </a:prstGeom>
          <a:solidFill>
            <a:schemeClr val="bg2">
              <a:lumMod val="20000"/>
              <a:lumOff val="80000"/>
            </a:schemeClr>
          </a:solidFill>
          <a:ln w="19050">
            <a:solidFill>
              <a:schemeClr val="bg1">
                <a:lumMod val="75000"/>
              </a:schemeClr>
            </a:solidFill>
            <a:prstDash val="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b="1">
                <a:latin typeface="Arial" panose="020B0604020202020204" pitchFamily="34" charset="0"/>
                <a:cs typeface="Arial" panose="020B0604020202020204" pitchFamily="34" charset="0"/>
              </a:rPr>
              <a:t>Câu 1. </a:t>
            </a:r>
            <a:r>
              <a:rPr lang="vi-VN" sz="2000">
                <a:latin typeface="Arial" panose="020B0604020202020204" pitchFamily="34" charset="0"/>
                <a:cs typeface="Arial" panose="020B0604020202020204" pitchFamily="34" charset="0"/>
              </a:rPr>
              <a:t>Lập trình viên là một nghề thuộc lĩnh vực nào của tin học?</a:t>
            </a:r>
            <a:endParaRPr lang="vi-VN" sz="2000" i="1">
              <a:latin typeface="Arial" panose="020B0604020202020204" pitchFamily="34" charset="0"/>
              <a:cs typeface="Arial" panose="020B0604020202020204" pitchFamily="34" charset="0"/>
            </a:endParaRPr>
          </a:p>
        </p:txBody>
      </p:sp>
      <p:sp>
        <p:nvSpPr>
          <p:cNvPr id="7" name="TextBox 11"/>
          <p:cNvSpPr txBox="1"/>
          <p:nvPr/>
        </p:nvSpPr>
        <p:spPr>
          <a:xfrm>
            <a:off x="666596" y="2811199"/>
            <a:ext cx="4807103" cy="1634490"/>
          </a:xfrm>
          <a:prstGeom prst="roundRect">
            <a:avLst/>
          </a:prstGeom>
          <a:solidFill>
            <a:schemeClr val="bg2">
              <a:lumMod val="20000"/>
              <a:lumOff val="80000"/>
            </a:schemeClr>
          </a:solidFill>
          <a:ln w="19050">
            <a:solidFill>
              <a:schemeClr val="bg1">
                <a:lumMod val="75000"/>
              </a:schemeClr>
            </a:solidFill>
            <a:prstDash val="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b="1">
                <a:latin typeface="Arial" panose="020B0604020202020204" pitchFamily="34" charset="0"/>
                <a:cs typeface="Arial" panose="020B0604020202020204" pitchFamily="34" charset="0"/>
              </a:rPr>
              <a:t>Câu 2. </a:t>
            </a:r>
            <a:r>
              <a:rPr lang="vi-VN" sz="2000">
                <a:latin typeface="Arial" panose="020B0604020202020204" pitchFamily="34" charset="0"/>
                <a:cs typeface="Arial" panose="020B0604020202020204" pitchFamily="34" charset="0"/>
              </a:rPr>
              <a:t>Quản trị mạng có phải là một nghề tin học trong cùng lĩnh vực với nghề lập trình viên hay không?</a:t>
            </a:r>
            <a:endParaRPr lang="vi-VN" sz="2000" i="1">
              <a:latin typeface="Arial" panose="020B0604020202020204" pitchFamily="34" charset="0"/>
              <a:cs typeface="Arial" panose="020B0604020202020204" pitchFamily="34" charset="0"/>
            </a:endParaRPr>
          </a:p>
        </p:txBody>
      </p:sp>
      <p:pic>
        <p:nvPicPr>
          <p:cNvPr id="8" name="Picture 33"/>
          <p:cNvPicPr>
            <a:picLocks noChangeAspect="1"/>
          </p:cNvPicPr>
          <p:nvPr/>
        </p:nvPicPr>
        <p:blipFill>
          <a:blip r:embed="rId2"/>
          <a:srcRect/>
          <a:stretch>
            <a:fillRect/>
          </a:stretch>
        </p:blipFill>
        <p:spPr>
          <a:xfrm>
            <a:off x="5408935" y="1454953"/>
            <a:ext cx="533058" cy="873867"/>
          </a:xfrm>
          <a:prstGeom prst="rect">
            <a:avLst/>
          </a:prstGeom>
        </p:spPr>
      </p:pic>
      <p:pic>
        <p:nvPicPr>
          <p:cNvPr id="9" name="Picture 33"/>
          <p:cNvPicPr>
            <a:picLocks noChangeAspect="1"/>
          </p:cNvPicPr>
          <p:nvPr/>
        </p:nvPicPr>
        <p:blipFill>
          <a:blip r:embed="rId2"/>
          <a:srcRect/>
          <a:stretch>
            <a:fillRect/>
          </a:stretch>
        </p:blipFill>
        <p:spPr>
          <a:xfrm>
            <a:off x="5408935" y="3191510"/>
            <a:ext cx="533058" cy="873867"/>
          </a:xfrm>
          <a:prstGeom prst="rect">
            <a:avLst/>
          </a:prstGeom>
        </p:spPr>
      </p:pic>
      <p:sp>
        <p:nvSpPr>
          <p:cNvPr id="11" name="TextBox 9"/>
          <p:cNvSpPr txBox="1"/>
          <p:nvPr/>
        </p:nvSpPr>
        <p:spPr>
          <a:xfrm>
            <a:off x="0" y="520644"/>
            <a:ext cx="9144000" cy="55399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a:cs typeface="Arial" panose="020B0604020202020204" pitchFamily="34" charset="0"/>
              </a:rPr>
              <a:t>T</a:t>
            </a:r>
            <a:r>
              <a:rPr lang="vi-VN" sz="2000" b="1" smtClean="0">
                <a:cs typeface="Arial" panose="020B0604020202020204" pitchFamily="34" charset="0"/>
              </a:rPr>
              <a:t>rả </a:t>
            </a:r>
            <a:r>
              <a:rPr lang="vi-VN" sz="2000" b="1">
                <a:cs typeface="Arial" panose="020B0604020202020204" pitchFamily="34" charset="0"/>
              </a:rPr>
              <a:t>lời câu hỏi Củng cố tr</a:t>
            </a:r>
            <a:r>
              <a:rPr lang="vi-VN" sz="2000" b="1" smtClean="0">
                <a:cs typeface="Arial" panose="020B0604020202020204" pitchFamily="34" charset="0"/>
              </a:rPr>
              <a:t>.</a:t>
            </a:r>
            <a:r>
              <a:rPr lang="en-US" sz="2000" b="1" smtClean="0">
                <a:cs typeface="Arial" panose="020B0604020202020204" pitchFamily="34" charset="0"/>
              </a:rPr>
              <a:t> </a:t>
            </a:r>
            <a:r>
              <a:rPr lang="vi-VN" sz="2000" b="1" smtClean="0">
                <a:cs typeface="Arial" panose="020B0604020202020204" pitchFamily="34" charset="0"/>
              </a:rPr>
              <a:t>110 </a:t>
            </a:r>
            <a:r>
              <a:rPr lang="vi-VN" sz="2000" b="1">
                <a:cs typeface="Arial" panose="020B0604020202020204" pitchFamily="34" charset="0"/>
              </a:rPr>
              <a:t>SGK:</a:t>
            </a:r>
          </a:p>
        </p:txBody>
      </p:sp>
      <p:pic>
        <p:nvPicPr>
          <p:cNvPr id="2050" name="Picture 2" descr="Lập trình viên tiếng Anh là gì? Các công việc của lập trình v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524" y="1195531"/>
            <a:ext cx="2191687" cy="14618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ơ hội việc làm Ngành Quản trị mạng máy tí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524" y="2984564"/>
            <a:ext cx="2191687" cy="146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813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78127" y="513573"/>
            <a:ext cx="3163116" cy="500322"/>
            <a:chOff x="316479" y="403580"/>
            <a:chExt cx="3163116" cy="500322"/>
          </a:xfrm>
        </p:grpSpPr>
        <p:sp>
          <p:nvSpPr>
            <p:cNvPr id="12" name="TextBox 11">
              <a:extLst>
                <a:ext uri="{FF2B5EF4-FFF2-40B4-BE49-F238E27FC236}">
                  <a16:creationId xmlns:a16="http://schemas.microsoft.com/office/drawing/2014/main" id="{126B4565-CBF5-CE30-D63A-8DCCD48ED114}"/>
                </a:ext>
              </a:extLst>
            </p:cNvPr>
            <p:cNvSpPr txBox="1"/>
            <p:nvPr/>
          </p:nvSpPr>
          <p:spPr>
            <a:xfrm>
              <a:off x="839636" y="407110"/>
              <a:ext cx="2639959" cy="400110"/>
            </a:xfrm>
            <a:prstGeom prst="rect">
              <a:avLst/>
            </a:prstGeom>
            <a:noFill/>
          </p:spPr>
          <p:txBody>
            <a:bodyPr wrap="square">
              <a:spAutoFit/>
            </a:bodyPr>
            <a:lstStyle/>
            <a:p>
              <a:r>
                <a:rPr lang="en-US" sz="2000" b="1" u="sng" smtClean="0">
                  <a:solidFill>
                    <a:srgbClr val="C00000"/>
                  </a:solidFill>
                </a:rPr>
                <a:t>Hướng dẫn trả lời:</a:t>
              </a:r>
              <a:endParaRPr lang="en-US" sz="2000" b="1" u="sng">
                <a:solidFill>
                  <a:srgbClr val="C00000"/>
                </a:solidFill>
              </a:endParaRPr>
            </a:p>
          </p:txBody>
        </p:sp>
        <p:pic>
          <p:nvPicPr>
            <p:cNvPr id="13" name="Picture 12"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16479" y="403580"/>
              <a:ext cx="576414" cy="50032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ounded Rectangle 13"/>
          <p:cNvSpPr/>
          <p:nvPr/>
        </p:nvSpPr>
        <p:spPr>
          <a:xfrm>
            <a:off x="579727" y="1175429"/>
            <a:ext cx="7980073" cy="591503"/>
          </a:xfrm>
          <a:prstGeom prst="roundRect">
            <a:avLst>
              <a:gd name="adj" fmla="val 11663"/>
            </a:avLst>
          </a:prstGeom>
          <a:solidFill>
            <a:schemeClr val="accent2">
              <a:lumMod val="40000"/>
              <a:lumOff val="60000"/>
            </a:schemeClr>
          </a:solidFill>
          <a:ln>
            <a:solidFill>
              <a:schemeClr val="tx1"/>
            </a:solidFill>
          </a:ln>
        </p:spPr>
        <p:txBody>
          <a:bodyPr wrap="square">
            <a:spAutoFit/>
          </a:bodyPr>
          <a:lstStyle/>
          <a:p>
            <a:pPr algn="just">
              <a:lnSpc>
                <a:spcPct val="150000"/>
              </a:lnSpc>
            </a:pPr>
            <a:r>
              <a:rPr lang="en-US" sz="2000" b="1">
                <a:ea typeface="Calibri" panose="020F0502020204030204" pitchFamily="34" charset="0"/>
                <a:cs typeface="Times New Roman" panose="02020603050405020304" pitchFamily="18" charset="0"/>
              </a:rPr>
              <a:t>Câu 1. </a:t>
            </a:r>
            <a:r>
              <a:rPr lang="en-US" sz="2000">
                <a:ea typeface="Calibri" panose="020F0502020204030204" pitchFamily="34" charset="0"/>
                <a:cs typeface="Times New Roman" panose="02020603050405020304" pitchFamily="18" charset="0"/>
              </a:rPr>
              <a:t>Lập trình viên là nghề thuộc lĩnh vực phát triển phần mềm.</a:t>
            </a:r>
            <a:endParaRPr lang="vi-VN" sz="2000">
              <a:ea typeface="Calibri" panose="020F0502020204030204" pitchFamily="34" charset="0"/>
              <a:cs typeface="Times New Roman" panose="02020603050405020304" pitchFamily="18" charset="0"/>
            </a:endParaRPr>
          </a:p>
        </p:txBody>
      </p:sp>
      <p:sp>
        <p:nvSpPr>
          <p:cNvPr id="15" name="Rounded Rectangle 14"/>
          <p:cNvSpPr/>
          <p:nvPr/>
        </p:nvSpPr>
        <p:spPr>
          <a:xfrm>
            <a:off x="579726" y="1928466"/>
            <a:ext cx="7980074" cy="1084421"/>
          </a:xfrm>
          <a:prstGeom prst="roundRect">
            <a:avLst>
              <a:gd name="adj" fmla="val 11663"/>
            </a:avLst>
          </a:prstGeom>
          <a:solidFill>
            <a:schemeClr val="accent2">
              <a:lumMod val="40000"/>
              <a:lumOff val="60000"/>
            </a:schemeClr>
          </a:solidFill>
          <a:ln>
            <a:solidFill>
              <a:schemeClr val="tx1"/>
            </a:solidFill>
          </a:ln>
        </p:spPr>
        <p:txBody>
          <a:bodyPr wrap="square">
            <a:spAutoFit/>
          </a:bodyPr>
          <a:lstStyle/>
          <a:p>
            <a:pPr algn="just">
              <a:lnSpc>
                <a:spcPct val="150000"/>
              </a:lnSpc>
            </a:pPr>
            <a:r>
              <a:rPr lang="vi-VN" sz="2000" b="1">
                <a:ea typeface="Calibri" panose="020F0502020204030204" pitchFamily="34" charset="0"/>
                <a:cs typeface="Times New Roman" panose="02020603050405020304" pitchFamily="18" charset="0"/>
              </a:rPr>
              <a:t>Câu 2. </a:t>
            </a:r>
            <a:r>
              <a:rPr lang="vi-VN" sz="2000">
                <a:ea typeface="Calibri" panose="020F0502020204030204" pitchFamily="34" charset="0"/>
                <a:cs typeface="Times New Roman" panose="02020603050405020304" pitchFamily="18" charset="0"/>
              </a:rPr>
              <a:t>Quản trị mạng là một nghề tin học nhưng không trong cùng lĩnh vực với nghề lập trình viên.</a:t>
            </a:r>
          </a:p>
        </p:txBody>
      </p:sp>
      <p:pic>
        <p:nvPicPr>
          <p:cNvPr id="3074" name="Picture 2" descr="Tìm hiểu về ngành Quản trị m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591" y="3174422"/>
            <a:ext cx="2178973" cy="14544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7 lý do con gái nên học và làm quản trị mạng - QuanTriMang.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87" y="3174421"/>
            <a:ext cx="2759793" cy="14544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ập trình viên là gì? Tất tần tật về nghề lập trình v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443" y="3174421"/>
            <a:ext cx="2185585" cy="145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59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p:cTn id="18" dur="500" fill="hold"/>
                                        <p:tgtEl>
                                          <p:spTgt spid="3076"/>
                                        </p:tgtEl>
                                        <p:attrNameLst>
                                          <p:attrName>ppt_w</p:attrName>
                                        </p:attrNameLst>
                                      </p:cBhvr>
                                      <p:tavLst>
                                        <p:tav tm="0">
                                          <p:val>
                                            <p:fltVal val="0"/>
                                          </p:val>
                                        </p:tav>
                                        <p:tav tm="100000">
                                          <p:val>
                                            <p:strVal val="#ppt_w"/>
                                          </p:val>
                                        </p:tav>
                                      </p:tavLst>
                                    </p:anim>
                                    <p:anim calcmode="lin" valueType="num">
                                      <p:cBhvr>
                                        <p:cTn id="19" dur="500" fill="hold"/>
                                        <p:tgtEl>
                                          <p:spTgt spid="3076"/>
                                        </p:tgtEl>
                                        <p:attrNameLst>
                                          <p:attrName>ppt_h</p:attrName>
                                        </p:attrNameLst>
                                      </p:cBhvr>
                                      <p:tavLst>
                                        <p:tav tm="0">
                                          <p:val>
                                            <p:fltVal val="0"/>
                                          </p:val>
                                        </p:tav>
                                        <p:tav tm="100000">
                                          <p:val>
                                            <p:strVal val="#ppt_h"/>
                                          </p:val>
                                        </p:tav>
                                      </p:tavLst>
                                    </p:anim>
                                    <p:animEffect transition="in" filter="fade">
                                      <p:cBhvr>
                                        <p:cTn id="20" dur="500"/>
                                        <p:tgtEl>
                                          <p:spTgt spid="3076"/>
                                        </p:tgtEl>
                                      </p:cBhvr>
                                    </p:animEffect>
                                  </p:childTnLst>
                                </p:cTn>
                              </p:par>
                              <p:par>
                                <p:cTn id="21" presetID="53" presetClass="entr" presetSubtype="16" fill="hold" nodeType="withEffect">
                                  <p:stCondLst>
                                    <p:cond delay="0"/>
                                  </p:stCondLst>
                                  <p:childTnLst>
                                    <p:set>
                                      <p:cBhvr>
                                        <p:cTn id="22" dur="1" fill="hold">
                                          <p:stCondLst>
                                            <p:cond delay="0"/>
                                          </p:stCondLst>
                                        </p:cTn>
                                        <p:tgtEl>
                                          <p:spTgt spid="3078"/>
                                        </p:tgtEl>
                                        <p:attrNameLst>
                                          <p:attrName>style.visibility</p:attrName>
                                        </p:attrNameLst>
                                      </p:cBhvr>
                                      <p:to>
                                        <p:strVal val="visible"/>
                                      </p:to>
                                    </p:set>
                                    <p:anim calcmode="lin" valueType="num">
                                      <p:cBhvr>
                                        <p:cTn id="23" dur="500" fill="hold"/>
                                        <p:tgtEl>
                                          <p:spTgt spid="3078"/>
                                        </p:tgtEl>
                                        <p:attrNameLst>
                                          <p:attrName>ppt_w</p:attrName>
                                        </p:attrNameLst>
                                      </p:cBhvr>
                                      <p:tavLst>
                                        <p:tav tm="0">
                                          <p:val>
                                            <p:fltVal val="0"/>
                                          </p:val>
                                        </p:tav>
                                        <p:tav tm="100000">
                                          <p:val>
                                            <p:strVal val="#ppt_w"/>
                                          </p:val>
                                        </p:tav>
                                      </p:tavLst>
                                    </p:anim>
                                    <p:anim calcmode="lin" valueType="num">
                                      <p:cBhvr>
                                        <p:cTn id="24" dur="500" fill="hold"/>
                                        <p:tgtEl>
                                          <p:spTgt spid="3078"/>
                                        </p:tgtEl>
                                        <p:attrNameLst>
                                          <p:attrName>ppt_h</p:attrName>
                                        </p:attrNameLst>
                                      </p:cBhvr>
                                      <p:tavLst>
                                        <p:tav tm="0">
                                          <p:val>
                                            <p:fltVal val="0"/>
                                          </p:val>
                                        </p:tav>
                                        <p:tav tm="100000">
                                          <p:val>
                                            <p:strVal val="#ppt_h"/>
                                          </p:val>
                                        </p:tav>
                                      </p:tavLst>
                                    </p:anim>
                                    <p:animEffect transition="in" filter="fade">
                                      <p:cBhvr>
                                        <p:cTn id="25" dur="500"/>
                                        <p:tgtEl>
                                          <p:spTgt spid="3078"/>
                                        </p:tgtEl>
                                      </p:cBhvr>
                                    </p:animEffect>
                                  </p:childTnLst>
                                </p:cTn>
                              </p:par>
                              <p:par>
                                <p:cTn id="26" presetID="53" presetClass="entr" presetSubtype="16"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 calcmode="lin" valueType="num">
                                      <p:cBhvr>
                                        <p:cTn id="28" dur="500" fill="hold"/>
                                        <p:tgtEl>
                                          <p:spTgt spid="3074"/>
                                        </p:tgtEl>
                                        <p:attrNameLst>
                                          <p:attrName>ppt_w</p:attrName>
                                        </p:attrNameLst>
                                      </p:cBhvr>
                                      <p:tavLst>
                                        <p:tav tm="0">
                                          <p:val>
                                            <p:fltVal val="0"/>
                                          </p:val>
                                        </p:tav>
                                        <p:tav tm="100000">
                                          <p:val>
                                            <p:strVal val="#ppt_w"/>
                                          </p:val>
                                        </p:tav>
                                      </p:tavLst>
                                    </p:anim>
                                    <p:anim calcmode="lin" valueType="num">
                                      <p:cBhvr>
                                        <p:cTn id="29" dur="500" fill="hold"/>
                                        <p:tgtEl>
                                          <p:spTgt spid="3074"/>
                                        </p:tgtEl>
                                        <p:attrNameLst>
                                          <p:attrName>ppt_h</p:attrName>
                                        </p:attrNameLst>
                                      </p:cBhvr>
                                      <p:tavLst>
                                        <p:tav tm="0">
                                          <p:val>
                                            <p:fltVal val="0"/>
                                          </p:val>
                                        </p:tav>
                                        <p:tav tm="100000">
                                          <p:val>
                                            <p:strVal val="#ppt_h"/>
                                          </p:val>
                                        </p:tav>
                                      </p:tavLst>
                                    </p:anim>
                                    <p:animEffect transition="in" filter="fade">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786237" y="478981"/>
            <a:ext cx="1509486" cy="534244"/>
          </a:xfrm>
          <a:prstGeom prst="roundRect">
            <a:avLst>
              <a:gd name="adj" fmla="val 25529"/>
            </a:avLst>
          </a:prstGeom>
          <a:solidFill>
            <a:srgbClr val="1E8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smtClean="0">
                <a:solidFill>
                  <a:schemeClr val="accent6"/>
                </a:solidFill>
              </a:rPr>
              <a:t>Ghi nhớ</a:t>
            </a:r>
            <a:endParaRPr lang="en-US" sz="2000" b="1">
              <a:solidFill>
                <a:schemeClr val="accent6"/>
              </a:solidFill>
            </a:endParaRPr>
          </a:p>
        </p:txBody>
      </p:sp>
      <p:sp>
        <p:nvSpPr>
          <p:cNvPr id="9" name="Horizontal Scroll 8"/>
          <p:cNvSpPr/>
          <p:nvPr/>
        </p:nvSpPr>
        <p:spPr>
          <a:xfrm>
            <a:off x="585663" y="903705"/>
            <a:ext cx="7910637" cy="3808902"/>
          </a:xfrm>
          <a:prstGeom prst="horizontalScroll">
            <a:avLst>
              <a:gd name="adj" fmla="val 6131"/>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smtClean="0">
                <a:solidFill>
                  <a:schemeClr val="tx1"/>
                </a:solidFill>
              </a:rPr>
              <a:t>Chọn ngành nghề đào tạo có tác động rất lớn đến việc làm nghề gì, đạt trình độ chuyên môn nào trong tương lai.</a:t>
            </a:r>
          </a:p>
          <a:p>
            <a:pPr marL="342900" indent="-342900" algn="just">
              <a:lnSpc>
                <a:spcPct val="150000"/>
              </a:lnSpc>
              <a:buFont typeface="Arial" panose="020B0604020202020204" pitchFamily="34" charset="0"/>
              <a:buChar char="•"/>
            </a:pPr>
            <a:r>
              <a:rPr lang="en-US" sz="2000" smtClean="0">
                <a:solidFill>
                  <a:schemeClr val="tx1"/>
                </a:solidFill>
              </a:rPr>
              <a:t>Có nhiều nghề chuyên môn trong lĩnh vực tin học, ví dụ: Phân tích hệ thống, Lập trình máy tính, Quản trị hệ thống, Quản trị mạng, Xử lí dữ liệu,…</a:t>
            </a:r>
          </a:p>
          <a:p>
            <a:pPr marL="342900" indent="-342900" algn="just">
              <a:lnSpc>
                <a:spcPct val="150000"/>
              </a:lnSpc>
              <a:buFont typeface="Arial" panose="020B0604020202020204" pitchFamily="34" charset="0"/>
              <a:buChar char="•"/>
            </a:pPr>
            <a:r>
              <a:rPr lang="en-US" sz="2000" smtClean="0">
                <a:solidFill>
                  <a:schemeClr val="tx1"/>
                </a:solidFill>
              </a:rPr>
              <a:t>Dù là nam hay nữ đều cần học và có thể học môn Tin học, đều có thể chọn sẽ làm việc trong lĩnh vực tin học.</a:t>
            </a:r>
            <a:endParaRPr lang="vi-VN" sz="2000">
              <a:solidFill>
                <a:schemeClr val="tx1"/>
              </a:solidFill>
            </a:endParaRPr>
          </a:p>
        </p:txBody>
      </p:sp>
      <p:pic>
        <p:nvPicPr>
          <p:cNvPr id="15" name="Picture 14"/>
          <p:cNvPicPr>
            <a:picLocks noChangeAspect="1"/>
          </p:cNvPicPr>
          <p:nvPr/>
        </p:nvPicPr>
        <p:blipFill>
          <a:blip r:embed="rId2"/>
          <a:stretch>
            <a:fillRect/>
          </a:stretch>
        </p:blipFill>
        <p:spPr>
          <a:xfrm>
            <a:off x="7608628" y="4030981"/>
            <a:ext cx="1400179" cy="999670"/>
          </a:xfrm>
          <a:prstGeom prst="rect">
            <a:avLst/>
          </a:prstGeom>
        </p:spPr>
      </p:pic>
      <p:pic>
        <p:nvPicPr>
          <p:cNvPr id="16" name="Picture 15"/>
          <p:cNvPicPr>
            <a:picLocks noChangeAspect="1"/>
          </p:cNvPicPr>
          <p:nvPr/>
        </p:nvPicPr>
        <p:blipFill>
          <a:blip r:embed="rId3"/>
          <a:stretch>
            <a:fillRect/>
          </a:stretch>
        </p:blipFill>
        <p:spPr>
          <a:xfrm>
            <a:off x="116018" y="2285415"/>
            <a:ext cx="1098158" cy="950233"/>
          </a:xfrm>
          <a:prstGeom prst="rect">
            <a:avLst/>
          </a:prstGeom>
        </p:spPr>
      </p:pic>
    </p:spTree>
    <p:extLst>
      <p:ext uri="{BB962C8B-B14F-4D97-AF65-F5344CB8AC3E}">
        <p14:creationId xmlns:p14="http://schemas.microsoft.com/office/powerpoint/2010/main" val="3041859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37282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smtClean="0">
                <a:latin typeface="+mj-lt"/>
              </a:rPr>
              <a:t>LUYỆN TẬP</a:t>
            </a:r>
            <a:endParaRPr lang="en-US" sz="3000" b="1">
              <a:latin typeface="+mj-lt"/>
            </a:endParaRPr>
          </a:p>
        </p:txBody>
      </p:sp>
      <p:sp>
        <p:nvSpPr>
          <p:cNvPr id="9" name="TextBox 29">
            <a:extLst>
              <a:ext uri="{FF2B5EF4-FFF2-40B4-BE49-F238E27FC236}">
                <a16:creationId xmlns:a16="http://schemas.microsoft.com/office/drawing/2014/main" id="{126B4565-CBF5-CE30-D63A-8DCCD48ED114}"/>
              </a:ext>
            </a:extLst>
          </p:cNvPr>
          <p:cNvSpPr txBox="1"/>
          <p:nvPr/>
        </p:nvSpPr>
        <p:spPr>
          <a:xfrm>
            <a:off x="0" y="1104589"/>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smtClean="0">
                <a:solidFill>
                  <a:srgbClr val="002060"/>
                </a:solidFill>
              </a:rPr>
              <a:t>Trò chơi trắc nghiệm</a:t>
            </a:r>
            <a:endParaRPr lang="en-US" sz="2000" b="1">
              <a:solidFill>
                <a:srgbClr val="002060"/>
              </a:solidFill>
            </a:endParaRPr>
          </a:p>
        </p:txBody>
      </p:sp>
      <p:sp>
        <p:nvSpPr>
          <p:cNvPr id="10" name="Pentagon 9"/>
          <p:cNvSpPr/>
          <p:nvPr/>
        </p:nvSpPr>
        <p:spPr>
          <a:xfrm>
            <a:off x="0" y="1042139"/>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smtClean="0">
                <a:solidFill>
                  <a:schemeClr val="accent6"/>
                </a:solidFill>
              </a:rPr>
              <a:t> Nhiệm vụ 1</a:t>
            </a:r>
            <a:endParaRPr lang="en-US" sz="2000" b="1">
              <a:solidFill>
                <a:schemeClr val="accent6"/>
              </a:solidFill>
            </a:endParaRPr>
          </a:p>
        </p:txBody>
      </p:sp>
      <p:sp>
        <p:nvSpPr>
          <p:cNvPr id="11" name="TextBox 10">
            <a:extLst>
              <a:ext uri="{FF2B5EF4-FFF2-40B4-BE49-F238E27FC236}">
                <a16:creationId xmlns:a16="http://schemas.microsoft.com/office/drawing/2014/main" id="{3A06DEAF-8EBD-BB2C-86E3-F9D0B9856831}"/>
              </a:ext>
            </a:extLst>
          </p:cNvPr>
          <p:cNvSpPr txBox="1"/>
          <p:nvPr/>
        </p:nvSpPr>
        <p:spPr>
          <a:xfrm>
            <a:off x="0" y="1648006"/>
            <a:ext cx="9144000" cy="496996"/>
          </a:xfrm>
          <a:prstGeom prst="rect">
            <a:avLst/>
          </a:prstGeom>
          <a:noFill/>
        </p:spPr>
        <p:txBody>
          <a:bodyPr wrap="square">
            <a:spAutoFit/>
          </a:bodyPr>
          <a:lstStyle/>
          <a:p>
            <a:pPr algn="ctr">
              <a:lnSpc>
                <a:spcPct val="150000"/>
              </a:lnSpc>
            </a:pPr>
            <a:r>
              <a:rPr lang="vi-VN" sz="2000" b="1">
                <a:latin typeface="+mn-lt"/>
              </a:rPr>
              <a:t>Câu 1. </a:t>
            </a:r>
            <a:r>
              <a:rPr lang="vi-VN" sz="2000">
                <a:latin typeface="+mn-lt"/>
              </a:rPr>
              <a:t>Người phụ nữ được coi là lập trình viên đầu tiên trên thế giới là</a:t>
            </a:r>
          </a:p>
        </p:txBody>
      </p:sp>
      <p:sp>
        <p:nvSpPr>
          <p:cNvPr id="12" name="Rounded Rectangle 11">
            <a:extLst>
              <a:ext uri="{FF2B5EF4-FFF2-40B4-BE49-F238E27FC236}">
                <a16:creationId xmlns:a16="http://schemas.microsoft.com/office/drawing/2014/main" id="{F8F2F0A6-F1CF-0111-C5BD-F8733B7B5351}"/>
              </a:ext>
            </a:extLst>
          </p:cNvPr>
          <p:cNvSpPr/>
          <p:nvPr/>
        </p:nvSpPr>
        <p:spPr>
          <a:xfrm>
            <a:off x="559051" y="2380355"/>
            <a:ext cx="3898650" cy="997196"/>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A. Marie Curie.</a:t>
            </a:r>
          </a:p>
        </p:txBody>
      </p:sp>
      <p:sp>
        <p:nvSpPr>
          <p:cNvPr id="13" name="Rounded Rectangle 12">
            <a:extLst>
              <a:ext uri="{FF2B5EF4-FFF2-40B4-BE49-F238E27FC236}">
                <a16:creationId xmlns:a16="http://schemas.microsoft.com/office/drawing/2014/main" id="{0EB8EB02-8EFF-91C0-A975-61E68A9234DE}"/>
              </a:ext>
            </a:extLst>
          </p:cNvPr>
          <p:cNvSpPr/>
          <p:nvPr/>
        </p:nvSpPr>
        <p:spPr>
          <a:xfrm>
            <a:off x="4689898" y="2380355"/>
            <a:ext cx="3898650" cy="997196"/>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B. Rosalind Franklin.</a:t>
            </a:r>
            <a:endParaRPr lang="en-US" sz="2000">
              <a:solidFill>
                <a:schemeClr val="tx1"/>
              </a:solidFill>
            </a:endParaRPr>
          </a:p>
        </p:txBody>
      </p:sp>
      <p:sp>
        <p:nvSpPr>
          <p:cNvPr id="15" name="Rounded Rectangle 14">
            <a:extLst>
              <a:ext uri="{FF2B5EF4-FFF2-40B4-BE49-F238E27FC236}">
                <a16:creationId xmlns:a16="http://schemas.microsoft.com/office/drawing/2014/main" id="{D4F02CC3-CDDD-9E0B-5AF7-4E3A2AD06CA5}"/>
              </a:ext>
            </a:extLst>
          </p:cNvPr>
          <p:cNvSpPr/>
          <p:nvPr/>
        </p:nvSpPr>
        <p:spPr>
          <a:xfrm>
            <a:off x="559051" y="3612905"/>
            <a:ext cx="3898650" cy="997196"/>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C. Ada Lovelace.</a:t>
            </a:r>
            <a:endParaRPr lang="en-US" sz="2000">
              <a:solidFill>
                <a:schemeClr val="tx1"/>
              </a:solidFill>
            </a:endParaRPr>
          </a:p>
        </p:txBody>
      </p:sp>
      <p:sp>
        <p:nvSpPr>
          <p:cNvPr id="19" name="Rounded Rectangle 18">
            <a:extLst>
              <a:ext uri="{FF2B5EF4-FFF2-40B4-BE49-F238E27FC236}">
                <a16:creationId xmlns:a16="http://schemas.microsoft.com/office/drawing/2014/main" id="{15BF237F-1D39-26EB-8C52-BA1687F3CDFC}"/>
              </a:ext>
            </a:extLst>
          </p:cNvPr>
          <p:cNvSpPr/>
          <p:nvPr/>
        </p:nvSpPr>
        <p:spPr>
          <a:xfrm>
            <a:off x="4689898" y="3612905"/>
            <a:ext cx="3898650" cy="997196"/>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D. Jane Cooke Wright</a:t>
            </a:r>
            <a:r>
              <a:rPr lang="vi-VN" sz="2000" smtClean="0">
                <a:solidFill>
                  <a:schemeClr val="tx1"/>
                </a:solidFill>
              </a:rPr>
              <a:t>.</a:t>
            </a:r>
            <a:endParaRPr lang="en-US" sz="2000">
              <a:solidFill>
                <a:schemeClr val="tx1"/>
              </a:solidFill>
            </a:endParaRPr>
          </a:p>
        </p:txBody>
      </p:sp>
      <p:sp>
        <p:nvSpPr>
          <p:cNvPr id="20" name="Rounded Rectangle 19">
            <a:extLst>
              <a:ext uri="{FF2B5EF4-FFF2-40B4-BE49-F238E27FC236}">
                <a16:creationId xmlns:a16="http://schemas.microsoft.com/office/drawing/2014/main" id="{7CE7A210-918B-CD89-B9AB-4209CCA249B2}"/>
              </a:ext>
            </a:extLst>
          </p:cNvPr>
          <p:cNvSpPr/>
          <p:nvPr/>
        </p:nvSpPr>
        <p:spPr>
          <a:xfrm>
            <a:off x="559051" y="3611624"/>
            <a:ext cx="3898650" cy="999758"/>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accent6"/>
                </a:solidFill>
              </a:rPr>
              <a:t>C. Ada Lovelace.</a:t>
            </a:r>
          </a:p>
        </p:txBody>
      </p:sp>
    </p:spTree>
    <p:extLst>
      <p:ext uri="{BB962C8B-B14F-4D97-AF65-F5344CB8AC3E}">
        <p14:creationId xmlns:p14="http://schemas.microsoft.com/office/powerpoint/2010/main" val="29007501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61172"/>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smtClean="0">
                <a:solidFill>
                  <a:srgbClr val="002060"/>
                </a:solidFill>
              </a:rPr>
              <a:t>Trò chơi trắc nghiệm</a:t>
            </a:r>
            <a:endParaRPr lang="en-US" sz="2000" b="1">
              <a:solidFill>
                <a:srgbClr val="002060"/>
              </a:solidFill>
            </a:endParaRPr>
          </a:p>
        </p:txBody>
      </p:sp>
      <p:sp>
        <p:nvSpPr>
          <p:cNvPr id="10" name="Pentagon 9"/>
          <p:cNvSpPr/>
          <p:nvPr/>
        </p:nvSpPr>
        <p:spPr>
          <a:xfrm>
            <a:off x="0" y="469963"/>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smtClean="0">
                <a:solidFill>
                  <a:schemeClr val="accent6"/>
                </a:solidFill>
              </a:rPr>
              <a:t> Nhiệm vụ 1</a:t>
            </a:r>
            <a:endParaRPr lang="en-US" sz="2000" b="1">
              <a:solidFill>
                <a:schemeClr val="accent6"/>
              </a:solidFill>
            </a:endParaRPr>
          </a:p>
        </p:txBody>
      </p:sp>
      <p:sp>
        <p:nvSpPr>
          <p:cNvPr id="11" name="TextBox 10">
            <a:extLst>
              <a:ext uri="{FF2B5EF4-FFF2-40B4-BE49-F238E27FC236}">
                <a16:creationId xmlns:a16="http://schemas.microsoft.com/office/drawing/2014/main" id="{3A06DEAF-8EBD-BB2C-86E3-F9D0B9856831}"/>
              </a:ext>
            </a:extLst>
          </p:cNvPr>
          <p:cNvSpPr txBox="1"/>
          <p:nvPr/>
        </p:nvSpPr>
        <p:spPr>
          <a:xfrm>
            <a:off x="0" y="1119051"/>
            <a:ext cx="9144000" cy="496996"/>
          </a:xfrm>
          <a:prstGeom prst="rect">
            <a:avLst/>
          </a:prstGeom>
          <a:noFill/>
        </p:spPr>
        <p:txBody>
          <a:bodyPr wrap="square">
            <a:spAutoFit/>
          </a:bodyPr>
          <a:lstStyle/>
          <a:p>
            <a:pPr algn="ctr">
              <a:lnSpc>
                <a:spcPct val="150000"/>
              </a:lnSpc>
            </a:pPr>
            <a:r>
              <a:rPr lang="vi-VN" sz="2000" b="1">
                <a:latin typeface="+mn-lt"/>
              </a:rPr>
              <a:t>Câu 2. </a:t>
            </a:r>
            <a:r>
              <a:rPr lang="vi-VN" sz="2000">
                <a:latin typeface="+mn-lt"/>
              </a:rPr>
              <a:t>Lĩnh vực phát triển phần mềm cần nhân lực thuộc các nghề</a:t>
            </a:r>
          </a:p>
        </p:txBody>
      </p:sp>
      <p:sp>
        <p:nvSpPr>
          <p:cNvPr id="12" name="Rounded Rectangle 11">
            <a:extLst>
              <a:ext uri="{FF2B5EF4-FFF2-40B4-BE49-F238E27FC236}">
                <a16:creationId xmlns:a16="http://schemas.microsoft.com/office/drawing/2014/main" id="{F8F2F0A6-F1CF-0111-C5BD-F8733B7B5351}"/>
              </a:ext>
            </a:extLst>
          </p:cNvPr>
          <p:cNvSpPr/>
          <p:nvPr/>
        </p:nvSpPr>
        <p:spPr>
          <a:xfrm>
            <a:off x="559051" y="1881756"/>
            <a:ext cx="3898650" cy="1193151"/>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A. Phân tích hệ thống, Quản trị hệ </a:t>
            </a:r>
            <a:r>
              <a:rPr lang="en-US" sz="2000" smtClean="0">
                <a:solidFill>
                  <a:schemeClr val="tx1"/>
                </a:solidFill>
              </a:rPr>
              <a:t>thống,…</a:t>
            </a:r>
            <a:endParaRPr lang="en-US" sz="2000">
              <a:solidFill>
                <a:schemeClr val="tx1"/>
              </a:solidFill>
            </a:endParaRPr>
          </a:p>
        </p:txBody>
      </p:sp>
      <p:sp>
        <p:nvSpPr>
          <p:cNvPr id="13" name="Rounded Rectangle 12">
            <a:extLst>
              <a:ext uri="{FF2B5EF4-FFF2-40B4-BE49-F238E27FC236}">
                <a16:creationId xmlns:a16="http://schemas.microsoft.com/office/drawing/2014/main" id="{0EB8EB02-8EFF-91C0-A975-61E68A9234DE}"/>
              </a:ext>
            </a:extLst>
          </p:cNvPr>
          <p:cNvSpPr/>
          <p:nvPr/>
        </p:nvSpPr>
        <p:spPr>
          <a:xfrm>
            <a:off x="4689898" y="1881756"/>
            <a:ext cx="3898650" cy="1193151"/>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B. Quản trị hệ thống, Lập trình máy </a:t>
            </a:r>
            <a:r>
              <a:rPr lang="vi-VN" sz="2000" smtClean="0">
                <a:solidFill>
                  <a:schemeClr val="tx1"/>
                </a:solidFill>
              </a:rPr>
              <a:t>tính</a:t>
            </a:r>
            <a:r>
              <a:rPr lang="en-US" sz="2000" smtClean="0">
                <a:solidFill>
                  <a:schemeClr val="tx1"/>
                </a:solidFill>
              </a:rPr>
              <a:t>,</a:t>
            </a:r>
            <a:r>
              <a:rPr lang="vi-VN" sz="2000" smtClean="0">
                <a:solidFill>
                  <a:schemeClr val="tx1"/>
                </a:solidFill>
              </a:rPr>
              <a:t>…</a:t>
            </a:r>
            <a:endParaRPr lang="en-US" sz="2000">
              <a:solidFill>
                <a:schemeClr val="tx1"/>
              </a:solidFill>
            </a:endParaRPr>
          </a:p>
        </p:txBody>
      </p:sp>
      <p:sp>
        <p:nvSpPr>
          <p:cNvPr id="15" name="Rounded Rectangle 14">
            <a:extLst>
              <a:ext uri="{FF2B5EF4-FFF2-40B4-BE49-F238E27FC236}">
                <a16:creationId xmlns:a16="http://schemas.microsoft.com/office/drawing/2014/main" id="{D4F02CC3-CDDD-9E0B-5AF7-4E3A2AD06CA5}"/>
              </a:ext>
            </a:extLst>
          </p:cNvPr>
          <p:cNvSpPr/>
          <p:nvPr/>
        </p:nvSpPr>
        <p:spPr>
          <a:xfrm>
            <a:off x="559051" y="3320072"/>
            <a:ext cx="3898650" cy="1193151"/>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C. Lập trình máy tính, Quản </a:t>
            </a:r>
            <a:endParaRPr lang="en-US" sz="2000" smtClean="0">
              <a:solidFill>
                <a:schemeClr val="tx1"/>
              </a:solidFill>
            </a:endParaRPr>
          </a:p>
          <a:p>
            <a:pPr algn="ctr">
              <a:lnSpc>
                <a:spcPct val="150000"/>
              </a:lnSpc>
            </a:pPr>
            <a:r>
              <a:rPr lang="vi-VN" sz="2000" smtClean="0">
                <a:solidFill>
                  <a:schemeClr val="tx1"/>
                </a:solidFill>
              </a:rPr>
              <a:t>trị mạng</a:t>
            </a:r>
            <a:r>
              <a:rPr lang="en-US" sz="2000" smtClean="0">
                <a:solidFill>
                  <a:schemeClr val="tx1"/>
                </a:solidFill>
              </a:rPr>
              <a:t>,</a:t>
            </a:r>
            <a:r>
              <a:rPr lang="vi-VN" sz="2000" smtClean="0">
                <a:solidFill>
                  <a:schemeClr val="tx1"/>
                </a:solidFill>
              </a:rPr>
              <a:t>…</a:t>
            </a:r>
            <a:endParaRPr lang="en-US" sz="2000">
              <a:solidFill>
                <a:schemeClr val="tx1"/>
              </a:solidFill>
            </a:endParaRPr>
          </a:p>
        </p:txBody>
      </p:sp>
      <p:sp>
        <p:nvSpPr>
          <p:cNvPr id="19" name="Rounded Rectangle 18">
            <a:extLst>
              <a:ext uri="{FF2B5EF4-FFF2-40B4-BE49-F238E27FC236}">
                <a16:creationId xmlns:a16="http://schemas.microsoft.com/office/drawing/2014/main" id="{15BF237F-1D39-26EB-8C52-BA1687F3CDFC}"/>
              </a:ext>
            </a:extLst>
          </p:cNvPr>
          <p:cNvSpPr/>
          <p:nvPr/>
        </p:nvSpPr>
        <p:spPr>
          <a:xfrm>
            <a:off x="4689898" y="3320072"/>
            <a:ext cx="3898650" cy="1193151"/>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D. Phân tích hệ thống, Lập trình máy </a:t>
            </a:r>
            <a:r>
              <a:rPr lang="vi-VN" sz="2000" smtClean="0">
                <a:solidFill>
                  <a:schemeClr val="tx1"/>
                </a:solidFill>
              </a:rPr>
              <a:t>tính</a:t>
            </a:r>
            <a:r>
              <a:rPr lang="en-US" sz="2000" smtClean="0">
                <a:solidFill>
                  <a:schemeClr val="tx1"/>
                </a:solidFill>
              </a:rPr>
              <a:t>,</a:t>
            </a:r>
            <a:r>
              <a:rPr lang="vi-VN" sz="2000" smtClean="0">
                <a:solidFill>
                  <a:schemeClr val="tx1"/>
                </a:solidFill>
              </a:rPr>
              <a:t>…</a:t>
            </a:r>
            <a:endParaRPr lang="en-US" sz="2000">
              <a:solidFill>
                <a:schemeClr val="tx1"/>
              </a:solidFill>
            </a:endParaRPr>
          </a:p>
        </p:txBody>
      </p:sp>
      <p:sp>
        <p:nvSpPr>
          <p:cNvPr id="20" name="Rounded Rectangle 19">
            <a:extLst>
              <a:ext uri="{FF2B5EF4-FFF2-40B4-BE49-F238E27FC236}">
                <a16:creationId xmlns:a16="http://schemas.microsoft.com/office/drawing/2014/main" id="{7CE7A210-918B-CD89-B9AB-4209CCA249B2}"/>
              </a:ext>
            </a:extLst>
          </p:cNvPr>
          <p:cNvSpPr/>
          <p:nvPr/>
        </p:nvSpPr>
        <p:spPr>
          <a:xfrm>
            <a:off x="4689898" y="3317007"/>
            <a:ext cx="3898650" cy="1196216"/>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accent6"/>
                </a:solidFill>
              </a:rPr>
              <a:t>D. Phân tích hệ thống, Lập trình máy tính,…</a:t>
            </a:r>
          </a:p>
        </p:txBody>
      </p:sp>
    </p:spTree>
    <p:extLst>
      <p:ext uri="{BB962C8B-B14F-4D97-AF65-F5344CB8AC3E}">
        <p14:creationId xmlns:p14="http://schemas.microsoft.com/office/powerpoint/2010/main" val="39955853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61172"/>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smtClean="0">
                <a:solidFill>
                  <a:srgbClr val="002060"/>
                </a:solidFill>
              </a:rPr>
              <a:t>Trò chơi trắc nghiệm</a:t>
            </a:r>
            <a:endParaRPr lang="en-US" sz="2000" b="1">
              <a:solidFill>
                <a:srgbClr val="002060"/>
              </a:solidFill>
            </a:endParaRPr>
          </a:p>
        </p:txBody>
      </p:sp>
      <p:sp>
        <p:nvSpPr>
          <p:cNvPr id="10" name="Pentagon 9"/>
          <p:cNvSpPr/>
          <p:nvPr/>
        </p:nvSpPr>
        <p:spPr>
          <a:xfrm>
            <a:off x="0" y="469963"/>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smtClean="0">
                <a:solidFill>
                  <a:schemeClr val="accent6"/>
                </a:solidFill>
              </a:rPr>
              <a:t> Nhiệm vụ 1</a:t>
            </a:r>
            <a:endParaRPr lang="en-US" sz="2000" b="1">
              <a:solidFill>
                <a:schemeClr val="accent6"/>
              </a:solidFill>
            </a:endParaRPr>
          </a:p>
        </p:txBody>
      </p:sp>
      <p:sp>
        <p:nvSpPr>
          <p:cNvPr id="11" name="TextBox 10">
            <a:extLst>
              <a:ext uri="{FF2B5EF4-FFF2-40B4-BE49-F238E27FC236}">
                <a16:creationId xmlns:a16="http://schemas.microsoft.com/office/drawing/2014/main" id="{3A06DEAF-8EBD-BB2C-86E3-F9D0B9856831}"/>
              </a:ext>
            </a:extLst>
          </p:cNvPr>
          <p:cNvSpPr txBox="1"/>
          <p:nvPr/>
        </p:nvSpPr>
        <p:spPr>
          <a:xfrm>
            <a:off x="0" y="1119051"/>
            <a:ext cx="9144000" cy="496996"/>
          </a:xfrm>
          <a:prstGeom prst="rect">
            <a:avLst/>
          </a:prstGeom>
          <a:noFill/>
        </p:spPr>
        <p:txBody>
          <a:bodyPr wrap="square">
            <a:spAutoFit/>
          </a:bodyPr>
          <a:lstStyle/>
          <a:p>
            <a:pPr algn="ctr">
              <a:lnSpc>
                <a:spcPct val="150000"/>
              </a:lnSpc>
            </a:pPr>
            <a:r>
              <a:rPr lang="vi-VN" sz="2000" b="1">
                <a:latin typeface="+mn-lt"/>
              </a:rPr>
              <a:t>Câu 3. </a:t>
            </a:r>
            <a:r>
              <a:rPr lang="vi-VN" sz="2000">
                <a:latin typeface="+mn-lt"/>
              </a:rPr>
              <a:t>Người đứng đầu bộ phận công nghệ thông tin đó là</a:t>
            </a:r>
          </a:p>
        </p:txBody>
      </p:sp>
      <p:sp>
        <p:nvSpPr>
          <p:cNvPr id="12" name="Rounded Rectangle 11">
            <a:extLst>
              <a:ext uri="{FF2B5EF4-FFF2-40B4-BE49-F238E27FC236}">
                <a16:creationId xmlns:a16="http://schemas.microsoft.com/office/drawing/2014/main" id="{F8F2F0A6-F1CF-0111-C5BD-F8733B7B5351}"/>
              </a:ext>
            </a:extLst>
          </p:cNvPr>
          <p:cNvSpPr/>
          <p:nvPr/>
        </p:nvSpPr>
        <p:spPr>
          <a:xfrm>
            <a:off x="559051" y="1881756"/>
            <a:ext cx="3898650" cy="1193151"/>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A. Quản lí công nghệ thông tin</a:t>
            </a:r>
            <a:r>
              <a:rPr lang="en-US" sz="2000" smtClean="0">
                <a:solidFill>
                  <a:schemeClr val="tx1"/>
                </a:solidFill>
              </a:rPr>
              <a:t>.</a:t>
            </a:r>
            <a:endParaRPr lang="en-US" sz="2000">
              <a:solidFill>
                <a:schemeClr val="tx1"/>
              </a:solidFill>
            </a:endParaRPr>
          </a:p>
        </p:txBody>
      </p:sp>
      <p:sp>
        <p:nvSpPr>
          <p:cNvPr id="13" name="Rounded Rectangle 12">
            <a:extLst>
              <a:ext uri="{FF2B5EF4-FFF2-40B4-BE49-F238E27FC236}">
                <a16:creationId xmlns:a16="http://schemas.microsoft.com/office/drawing/2014/main" id="{0EB8EB02-8EFF-91C0-A975-61E68A9234DE}"/>
              </a:ext>
            </a:extLst>
          </p:cNvPr>
          <p:cNvSpPr/>
          <p:nvPr/>
        </p:nvSpPr>
        <p:spPr>
          <a:xfrm>
            <a:off x="4689898" y="1881756"/>
            <a:ext cx="3898650" cy="1193151"/>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B. Lập trình viên</a:t>
            </a:r>
            <a:r>
              <a:rPr lang="vi-VN" sz="2000" smtClean="0">
                <a:solidFill>
                  <a:schemeClr val="tx1"/>
                </a:solidFill>
              </a:rPr>
              <a:t>.</a:t>
            </a:r>
            <a:endParaRPr lang="en-US" sz="2000">
              <a:solidFill>
                <a:schemeClr val="tx1"/>
              </a:solidFill>
            </a:endParaRPr>
          </a:p>
        </p:txBody>
      </p:sp>
      <p:sp>
        <p:nvSpPr>
          <p:cNvPr id="15" name="Rounded Rectangle 14">
            <a:extLst>
              <a:ext uri="{FF2B5EF4-FFF2-40B4-BE49-F238E27FC236}">
                <a16:creationId xmlns:a16="http://schemas.microsoft.com/office/drawing/2014/main" id="{D4F02CC3-CDDD-9E0B-5AF7-4E3A2AD06CA5}"/>
              </a:ext>
            </a:extLst>
          </p:cNvPr>
          <p:cNvSpPr/>
          <p:nvPr/>
        </p:nvSpPr>
        <p:spPr>
          <a:xfrm>
            <a:off x="559051" y="3320072"/>
            <a:ext cx="3898650" cy="1193151"/>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C. Kiến trúc sư phần mềm.</a:t>
            </a:r>
            <a:endParaRPr lang="en-US" sz="2000">
              <a:solidFill>
                <a:schemeClr val="tx1"/>
              </a:solidFill>
            </a:endParaRPr>
          </a:p>
        </p:txBody>
      </p:sp>
      <p:sp>
        <p:nvSpPr>
          <p:cNvPr id="19" name="Rounded Rectangle 18">
            <a:extLst>
              <a:ext uri="{FF2B5EF4-FFF2-40B4-BE49-F238E27FC236}">
                <a16:creationId xmlns:a16="http://schemas.microsoft.com/office/drawing/2014/main" id="{15BF237F-1D39-26EB-8C52-BA1687F3CDFC}"/>
              </a:ext>
            </a:extLst>
          </p:cNvPr>
          <p:cNvSpPr/>
          <p:nvPr/>
        </p:nvSpPr>
        <p:spPr>
          <a:xfrm>
            <a:off x="4689898" y="3320072"/>
            <a:ext cx="3898650" cy="1193151"/>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D. Kĩ sư an toàn thông tin.</a:t>
            </a:r>
          </a:p>
        </p:txBody>
      </p:sp>
      <p:sp>
        <p:nvSpPr>
          <p:cNvPr id="20" name="Rounded Rectangle 19">
            <a:extLst>
              <a:ext uri="{FF2B5EF4-FFF2-40B4-BE49-F238E27FC236}">
                <a16:creationId xmlns:a16="http://schemas.microsoft.com/office/drawing/2014/main" id="{7CE7A210-918B-CD89-B9AB-4209CCA249B2}"/>
              </a:ext>
            </a:extLst>
          </p:cNvPr>
          <p:cNvSpPr/>
          <p:nvPr/>
        </p:nvSpPr>
        <p:spPr>
          <a:xfrm>
            <a:off x="559051" y="1880223"/>
            <a:ext cx="3898650" cy="1196216"/>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accent6"/>
                </a:solidFill>
              </a:rPr>
              <a:t>A. Quản lí công nghệ thông tin.</a:t>
            </a:r>
          </a:p>
        </p:txBody>
      </p:sp>
    </p:spTree>
    <p:extLst>
      <p:ext uri="{BB962C8B-B14F-4D97-AF65-F5344CB8AC3E}">
        <p14:creationId xmlns:p14="http://schemas.microsoft.com/office/powerpoint/2010/main" val="3809989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0" name="Google Shape;458;p45"/>
          <p:cNvSpPr txBox="1">
            <a:spLocks/>
          </p:cNvSpPr>
          <p:nvPr/>
        </p:nvSpPr>
        <p:spPr>
          <a:xfrm>
            <a:off x="0" y="1210235"/>
            <a:ext cx="9144000" cy="26425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nybody"/>
              <a:buNone/>
              <a:defRPr sz="4800" b="1" i="0" u="none" strike="noStrike" cap="none">
                <a:solidFill>
                  <a:schemeClr val="dk1"/>
                </a:solidFill>
                <a:latin typeface="Arial" panose="020B0604020202020204" pitchFamily="34" charset="0"/>
                <a:ea typeface="Anybody"/>
                <a:cs typeface="Arial" panose="020B0604020202020204" pitchFamily="34" charset="0"/>
                <a:sym typeface="Anybody"/>
              </a:defRPr>
            </a:lvl1pPr>
            <a:lvl2pPr marR="0" lvl="1"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2pPr>
            <a:lvl3pPr marR="0" lvl="2"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3pPr>
            <a:lvl4pPr marR="0" lvl="3"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4pPr>
            <a:lvl5pPr marR="0" lvl="4"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5pPr>
            <a:lvl6pPr marR="0" lvl="5"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6pPr>
            <a:lvl7pPr marR="0" lvl="6"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7pPr>
            <a:lvl8pPr marR="0" lvl="7"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8pPr>
            <a:lvl9pPr marR="0" lvl="8"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9pPr>
          </a:lstStyle>
          <a:p>
            <a:pPr algn="ctr">
              <a:lnSpc>
                <a:spcPct val="150000"/>
              </a:lnSpc>
              <a:buSzPts val="1100"/>
            </a:pPr>
            <a:r>
              <a:rPr lang="en-US" sz="6600"/>
              <a:t>BÀI 2: TIN HỌC VÀ </a:t>
            </a:r>
            <a:endParaRPr lang="en-US" sz="6600" smtClean="0"/>
          </a:p>
          <a:p>
            <a:pPr algn="ctr">
              <a:lnSpc>
                <a:spcPct val="150000"/>
              </a:lnSpc>
              <a:buSzPts val="1100"/>
            </a:pPr>
            <a:r>
              <a:rPr lang="en-US" sz="6600" smtClean="0"/>
              <a:t>CÁC </a:t>
            </a:r>
            <a:r>
              <a:rPr lang="en-US" sz="6600"/>
              <a:t>NGÀNH NGHỀ</a:t>
            </a:r>
            <a:endParaRPr lang="en-US" sz="6600">
              <a:solidFill>
                <a:schemeClr val="accent1"/>
              </a:solidFill>
            </a:endParaRPr>
          </a:p>
        </p:txBody>
      </p:sp>
    </p:spTree>
    <p:extLst>
      <p:ext uri="{BB962C8B-B14F-4D97-AF65-F5344CB8AC3E}">
        <p14:creationId xmlns:p14="http://schemas.microsoft.com/office/powerpoint/2010/main" val="280274839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61172"/>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smtClean="0">
                <a:solidFill>
                  <a:srgbClr val="002060"/>
                </a:solidFill>
              </a:rPr>
              <a:t>Trò chơi trắc nghiệm</a:t>
            </a:r>
            <a:endParaRPr lang="en-US" sz="2000" b="1">
              <a:solidFill>
                <a:srgbClr val="002060"/>
              </a:solidFill>
            </a:endParaRPr>
          </a:p>
        </p:txBody>
      </p:sp>
      <p:sp>
        <p:nvSpPr>
          <p:cNvPr id="10" name="Pentagon 9"/>
          <p:cNvSpPr/>
          <p:nvPr/>
        </p:nvSpPr>
        <p:spPr>
          <a:xfrm>
            <a:off x="0" y="469963"/>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smtClean="0">
                <a:solidFill>
                  <a:schemeClr val="accent6"/>
                </a:solidFill>
              </a:rPr>
              <a:t> Nhiệm vụ 1</a:t>
            </a:r>
            <a:endParaRPr lang="en-US" sz="2000" b="1">
              <a:solidFill>
                <a:schemeClr val="accent6"/>
              </a:solidFill>
            </a:endParaRPr>
          </a:p>
        </p:txBody>
      </p:sp>
      <p:sp>
        <p:nvSpPr>
          <p:cNvPr id="11" name="TextBox 10">
            <a:extLst>
              <a:ext uri="{FF2B5EF4-FFF2-40B4-BE49-F238E27FC236}">
                <a16:creationId xmlns:a16="http://schemas.microsoft.com/office/drawing/2014/main" id="{3A06DEAF-8EBD-BB2C-86E3-F9D0B9856831}"/>
              </a:ext>
            </a:extLst>
          </p:cNvPr>
          <p:cNvSpPr txBox="1"/>
          <p:nvPr/>
        </p:nvSpPr>
        <p:spPr>
          <a:xfrm>
            <a:off x="0" y="1052491"/>
            <a:ext cx="9144000" cy="958660"/>
          </a:xfrm>
          <a:prstGeom prst="rect">
            <a:avLst/>
          </a:prstGeom>
          <a:noFill/>
        </p:spPr>
        <p:txBody>
          <a:bodyPr wrap="square">
            <a:spAutoFit/>
          </a:bodyPr>
          <a:lstStyle/>
          <a:p>
            <a:pPr algn="ctr">
              <a:lnSpc>
                <a:spcPct val="150000"/>
              </a:lnSpc>
            </a:pPr>
            <a:r>
              <a:rPr lang="vi-VN" sz="2000" b="1">
                <a:latin typeface="+mn-lt"/>
              </a:rPr>
              <a:t>Câu 4. </a:t>
            </a:r>
            <a:r>
              <a:rPr lang="vi-VN" sz="2000">
                <a:latin typeface="+mn-lt"/>
              </a:rPr>
              <a:t>Ngày Quốc tế trẻ em gái với công nghệ thông </a:t>
            </a:r>
            <a:r>
              <a:rPr lang="vi-VN" sz="2000" smtClean="0">
                <a:latin typeface="+mn-lt"/>
              </a:rPr>
              <a:t>tin</a:t>
            </a:r>
            <a:endParaRPr lang="en-US" sz="2000" smtClean="0">
              <a:latin typeface="+mn-lt"/>
            </a:endParaRPr>
          </a:p>
          <a:p>
            <a:pPr algn="ctr">
              <a:lnSpc>
                <a:spcPct val="150000"/>
              </a:lnSpc>
            </a:pPr>
            <a:r>
              <a:rPr lang="vi-VN" sz="2000" smtClean="0">
                <a:latin typeface="+mn-lt"/>
              </a:rPr>
              <a:t>(</a:t>
            </a:r>
            <a:r>
              <a:rPr lang="vi-VN" sz="2000">
                <a:latin typeface="+mn-lt"/>
              </a:rPr>
              <a:t>International Girls in ICT) được tổ chức bởi</a:t>
            </a:r>
          </a:p>
        </p:txBody>
      </p:sp>
      <p:sp>
        <p:nvSpPr>
          <p:cNvPr id="12" name="Rounded Rectangle 11">
            <a:extLst>
              <a:ext uri="{FF2B5EF4-FFF2-40B4-BE49-F238E27FC236}">
                <a16:creationId xmlns:a16="http://schemas.microsoft.com/office/drawing/2014/main" id="{F8F2F0A6-F1CF-0111-C5BD-F8733B7B5351}"/>
              </a:ext>
            </a:extLst>
          </p:cNvPr>
          <p:cNvSpPr/>
          <p:nvPr/>
        </p:nvSpPr>
        <p:spPr>
          <a:xfrm>
            <a:off x="559051" y="2162200"/>
            <a:ext cx="3898650" cy="1116429"/>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A. Tổ chức Lao động quốc tế.</a:t>
            </a:r>
          </a:p>
        </p:txBody>
      </p:sp>
      <p:sp>
        <p:nvSpPr>
          <p:cNvPr id="13" name="Rounded Rectangle 12">
            <a:extLst>
              <a:ext uri="{FF2B5EF4-FFF2-40B4-BE49-F238E27FC236}">
                <a16:creationId xmlns:a16="http://schemas.microsoft.com/office/drawing/2014/main" id="{0EB8EB02-8EFF-91C0-A975-61E68A9234DE}"/>
              </a:ext>
            </a:extLst>
          </p:cNvPr>
          <p:cNvSpPr/>
          <p:nvPr/>
        </p:nvSpPr>
        <p:spPr>
          <a:xfrm>
            <a:off x="4689898" y="2162200"/>
            <a:ext cx="3898650" cy="1116429"/>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B. Liên minh Bưu chính </a:t>
            </a:r>
            <a:endParaRPr lang="en-US" sz="2000" smtClean="0">
              <a:solidFill>
                <a:schemeClr val="tx1"/>
              </a:solidFill>
            </a:endParaRPr>
          </a:p>
          <a:p>
            <a:pPr algn="ctr">
              <a:lnSpc>
                <a:spcPct val="150000"/>
              </a:lnSpc>
            </a:pPr>
            <a:r>
              <a:rPr lang="vi-VN" sz="2000" smtClean="0">
                <a:solidFill>
                  <a:schemeClr val="tx1"/>
                </a:solidFill>
              </a:rPr>
              <a:t>quốc </a:t>
            </a:r>
            <a:r>
              <a:rPr lang="vi-VN" sz="2000">
                <a:solidFill>
                  <a:schemeClr val="tx1"/>
                </a:solidFill>
              </a:rPr>
              <a:t>tế.</a:t>
            </a:r>
            <a:endParaRPr lang="en-US" sz="2000">
              <a:solidFill>
                <a:schemeClr val="tx1"/>
              </a:solidFill>
            </a:endParaRPr>
          </a:p>
        </p:txBody>
      </p:sp>
      <p:sp>
        <p:nvSpPr>
          <p:cNvPr id="15" name="Rounded Rectangle 14">
            <a:extLst>
              <a:ext uri="{FF2B5EF4-FFF2-40B4-BE49-F238E27FC236}">
                <a16:creationId xmlns:a16="http://schemas.microsoft.com/office/drawing/2014/main" id="{D4F02CC3-CDDD-9E0B-5AF7-4E3A2AD06CA5}"/>
              </a:ext>
            </a:extLst>
          </p:cNvPr>
          <p:cNvSpPr/>
          <p:nvPr/>
        </p:nvSpPr>
        <p:spPr>
          <a:xfrm>
            <a:off x="559051" y="3441359"/>
            <a:ext cx="3898650" cy="1116429"/>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C. Tổ chức Sở hữu trí tuệ </a:t>
            </a:r>
            <a:endParaRPr lang="en-US" sz="2000" smtClean="0">
              <a:solidFill>
                <a:schemeClr val="tx1"/>
              </a:solidFill>
            </a:endParaRPr>
          </a:p>
          <a:p>
            <a:pPr algn="ctr">
              <a:lnSpc>
                <a:spcPct val="150000"/>
              </a:lnSpc>
            </a:pPr>
            <a:r>
              <a:rPr lang="vi-VN" sz="2000" smtClean="0">
                <a:solidFill>
                  <a:schemeClr val="tx1"/>
                </a:solidFill>
              </a:rPr>
              <a:t>thế </a:t>
            </a:r>
            <a:r>
              <a:rPr lang="vi-VN" sz="2000">
                <a:solidFill>
                  <a:schemeClr val="tx1"/>
                </a:solidFill>
              </a:rPr>
              <a:t>giới</a:t>
            </a:r>
            <a:r>
              <a:rPr lang="vi-VN" sz="2000" smtClean="0">
                <a:solidFill>
                  <a:schemeClr val="tx1"/>
                </a:solidFill>
              </a:rPr>
              <a:t>.</a:t>
            </a:r>
            <a:endParaRPr lang="en-US" sz="2000">
              <a:solidFill>
                <a:schemeClr val="tx1"/>
              </a:solidFill>
            </a:endParaRPr>
          </a:p>
        </p:txBody>
      </p:sp>
      <p:sp>
        <p:nvSpPr>
          <p:cNvPr id="19" name="Rounded Rectangle 18">
            <a:extLst>
              <a:ext uri="{FF2B5EF4-FFF2-40B4-BE49-F238E27FC236}">
                <a16:creationId xmlns:a16="http://schemas.microsoft.com/office/drawing/2014/main" id="{15BF237F-1D39-26EB-8C52-BA1687F3CDFC}"/>
              </a:ext>
            </a:extLst>
          </p:cNvPr>
          <p:cNvSpPr/>
          <p:nvPr/>
        </p:nvSpPr>
        <p:spPr>
          <a:xfrm>
            <a:off x="4689898" y="3441359"/>
            <a:ext cx="3898650" cy="1116429"/>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D. Liên minh Viễn thông </a:t>
            </a:r>
            <a:endParaRPr lang="en-US" sz="2000" smtClean="0">
              <a:solidFill>
                <a:schemeClr val="tx1"/>
              </a:solidFill>
            </a:endParaRPr>
          </a:p>
          <a:p>
            <a:pPr algn="ctr">
              <a:lnSpc>
                <a:spcPct val="150000"/>
              </a:lnSpc>
            </a:pPr>
            <a:r>
              <a:rPr lang="en-US" sz="2000" smtClean="0">
                <a:solidFill>
                  <a:schemeClr val="tx1"/>
                </a:solidFill>
              </a:rPr>
              <a:t>quốc </a:t>
            </a:r>
            <a:r>
              <a:rPr lang="en-US" sz="2000">
                <a:solidFill>
                  <a:schemeClr val="tx1"/>
                </a:solidFill>
              </a:rPr>
              <a:t>tế.</a:t>
            </a:r>
          </a:p>
        </p:txBody>
      </p:sp>
      <p:sp>
        <p:nvSpPr>
          <p:cNvPr id="20" name="Rounded Rectangle 19">
            <a:extLst>
              <a:ext uri="{FF2B5EF4-FFF2-40B4-BE49-F238E27FC236}">
                <a16:creationId xmlns:a16="http://schemas.microsoft.com/office/drawing/2014/main" id="{7CE7A210-918B-CD89-B9AB-4209CCA249B2}"/>
              </a:ext>
            </a:extLst>
          </p:cNvPr>
          <p:cNvSpPr/>
          <p:nvPr/>
        </p:nvSpPr>
        <p:spPr>
          <a:xfrm>
            <a:off x="4689898" y="3441359"/>
            <a:ext cx="3898650" cy="1116429"/>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accent6"/>
                </a:solidFill>
              </a:rPr>
              <a:t>D. Liên minh Viễn thông </a:t>
            </a:r>
          </a:p>
          <a:p>
            <a:pPr algn="ctr">
              <a:lnSpc>
                <a:spcPct val="150000"/>
              </a:lnSpc>
            </a:pPr>
            <a:r>
              <a:rPr lang="vi-VN" sz="2000">
                <a:solidFill>
                  <a:schemeClr val="accent6"/>
                </a:solidFill>
              </a:rPr>
              <a:t>quốc tế.</a:t>
            </a:r>
          </a:p>
        </p:txBody>
      </p:sp>
    </p:spTree>
    <p:extLst>
      <p:ext uri="{BB962C8B-B14F-4D97-AF65-F5344CB8AC3E}">
        <p14:creationId xmlns:p14="http://schemas.microsoft.com/office/powerpoint/2010/main" val="37593043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61172"/>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smtClean="0">
                <a:solidFill>
                  <a:srgbClr val="002060"/>
                </a:solidFill>
              </a:rPr>
              <a:t>Trò chơi trắc nghiệm</a:t>
            </a:r>
            <a:endParaRPr lang="en-US" sz="2000" b="1">
              <a:solidFill>
                <a:srgbClr val="002060"/>
              </a:solidFill>
            </a:endParaRPr>
          </a:p>
        </p:txBody>
      </p:sp>
      <p:sp>
        <p:nvSpPr>
          <p:cNvPr id="10" name="Pentagon 9"/>
          <p:cNvSpPr/>
          <p:nvPr/>
        </p:nvSpPr>
        <p:spPr>
          <a:xfrm>
            <a:off x="0" y="469963"/>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smtClean="0">
                <a:solidFill>
                  <a:schemeClr val="accent6"/>
                </a:solidFill>
              </a:rPr>
              <a:t> Nhiệm vụ 1</a:t>
            </a:r>
            <a:endParaRPr lang="en-US" sz="2000" b="1">
              <a:solidFill>
                <a:schemeClr val="accent6"/>
              </a:solidFill>
            </a:endParaRPr>
          </a:p>
        </p:txBody>
      </p:sp>
      <p:sp>
        <p:nvSpPr>
          <p:cNvPr id="11" name="TextBox 10">
            <a:extLst>
              <a:ext uri="{FF2B5EF4-FFF2-40B4-BE49-F238E27FC236}">
                <a16:creationId xmlns:a16="http://schemas.microsoft.com/office/drawing/2014/main" id="{3A06DEAF-8EBD-BB2C-86E3-F9D0B9856831}"/>
              </a:ext>
            </a:extLst>
          </p:cNvPr>
          <p:cNvSpPr txBox="1"/>
          <p:nvPr/>
        </p:nvSpPr>
        <p:spPr>
          <a:xfrm>
            <a:off x="0" y="961282"/>
            <a:ext cx="9144000" cy="958660"/>
          </a:xfrm>
          <a:prstGeom prst="rect">
            <a:avLst/>
          </a:prstGeom>
          <a:noFill/>
        </p:spPr>
        <p:txBody>
          <a:bodyPr wrap="square">
            <a:spAutoFit/>
          </a:bodyPr>
          <a:lstStyle/>
          <a:p>
            <a:pPr algn="ctr">
              <a:lnSpc>
                <a:spcPct val="150000"/>
              </a:lnSpc>
            </a:pPr>
            <a:r>
              <a:rPr lang="vi-VN" sz="2000" b="1">
                <a:latin typeface="+mn-lt"/>
              </a:rPr>
              <a:t>Câu 5. </a:t>
            </a:r>
            <a:r>
              <a:rPr lang="vi-VN" sz="2000">
                <a:latin typeface="+mn-lt"/>
              </a:rPr>
              <a:t>Việc nào sau đây cho sự bất bình đẳng giới trong </a:t>
            </a:r>
            <a:endParaRPr lang="en-US" sz="2000" smtClean="0">
              <a:latin typeface="+mn-lt"/>
            </a:endParaRPr>
          </a:p>
          <a:p>
            <a:pPr algn="ctr">
              <a:lnSpc>
                <a:spcPct val="150000"/>
              </a:lnSpc>
            </a:pPr>
            <a:r>
              <a:rPr lang="vi-VN" sz="2000" smtClean="0">
                <a:latin typeface="+mn-lt"/>
              </a:rPr>
              <a:t>sử </a:t>
            </a:r>
            <a:r>
              <a:rPr lang="vi-VN" sz="2000">
                <a:latin typeface="+mn-lt"/>
              </a:rPr>
              <a:t>dụng máy tính và ứng dụng tin học?</a:t>
            </a:r>
          </a:p>
        </p:txBody>
      </p:sp>
      <p:sp>
        <p:nvSpPr>
          <p:cNvPr id="14" name="Rounded Rectangle 13">
            <a:extLst>
              <a:ext uri="{FF2B5EF4-FFF2-40B4-BE49-F238E27FC236}">
                <a16:creationId xmlns:a16="http://schemas.microsoft.com/office/drawing/2014/main" id="{F8F2F0A6-F1CF-0111-C5BD-F8733B7B5351}"/>
              </a:ext>
            </a:extLst>
          </p:cNvPr>
          <p:cNvSpPr/>
          <p:nvPr/>
        </p:nvSpPr>
        <p:spPr>
          <a:xfrm>
            <a:off x="557251" y="2052184"/>
            <a:ext cx="8029497" cy="54742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A. Công ti tin học X tuyển nhân viên 4 nam 3 nữ lập trình Python.</a:t>
            </a:r>
            <a:endParaRPr lang="en-US" sz="2000">
              <a:solidFill>
                <a:schemeClr val="tx1"/>
              </a:solidFill>
            </a:endParaRPr>
          </a:p>
        </p:txBody>
      </p:sp>
      <p:sp>
        <p:nvSpPr>
          <p:cNvPr id="16" name="Rounded Rectangle 15">
            <a:extLst>
              <a:ext uri="{FF2B5EF4-FFF2-40B4-BE49-F238E27FC236}">
                <a16:creationId xmlns:a16="http://schemas.microsoft.com/office/drawing/2014/main" id="{0EB8EB02-8EFF-91C0-A975-61E68A9234DE}"/>
              </a:ext>
            </a:extLst>
          </p:cNvPr>
          <p:cNvSpPr/>
          <p:nvPr/>
        </p:nvSpPr>
        <p:spPr>
          <a:xfrm>
            <a:off x="557250" y="2759578"/>
            <a:ext cx="8029498" cy="54742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B. Tổ chức hoặc doanh nghiệp muốn có thêm nguồn nhân lực.</a:t>
            </a:r>
            <a:endParaRPr lang="en-US" sz="2000">
              <a:solidFill>
                <a:schemeClr val="tx1"/>
              </a:solidFill>
            </a:endParaRPr>
          </a:p>
        </p:txBody>
      </p:sp>
      <p:sp>
        <p:nvSpPr>
          <p:cNvPr id="22" name="Rounded Rectangle 21">
            <a:extLst>
              <a:ext uri="{FF2B5EF4-FFF2-40B4-BE49-F238E27FC236}">
                <a16:creationId xmlns:a16="http://schemas.microsoft.com/office/drawing/2014/main" id="{0EB8EB02-8EFF-91C0-A975-61E68A9234DE}"/>
              </a:ext>
            </a:extLst>
          </p:cNvPr>
          <p:cNvSpPr/>
          <p:nvPr/>
        </p:nvSpPr>
        <p:spPr>
          <a:xfrm>
            <a:off x="557250" y="3466972"/>
            <a:ext cx="8029498" cy="54742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C. Công ti X chỉ tuyển nam nhân viên vào vị trí thiết kế đồ họa.</a:t>
            </a:r>
            <a:endParaRPr lang="en-US" sz="2000">
              <a:solidFill>
                <a:schemeClr val="tx1"/>
              </a:solidFill>
            </a:endParaRPr>
          </a:p>
        </p:txBody>
      </p:sp>
      <p:sp>
        <p:nvSpPr>
          <p:cNvPr id="23" name="Rounded Rectangle 22">
            <a:extLst>
              <a:ext uri="{FF2B5EF4-FFF2-40B4-BE49-F238E27FC236}">
                <a16:creationId xmlns:a16="http://schemas.microsoft.com/office/drawing/2014/main" id="{0EB8EB02-8EFF-91C0-A975-61E68A9234DE}"/>
              </a:ext>
            </a:extLst>
          </p:cNvPr>
          <p:cNvSpPr/>
          <p:nvPr/>
        </p:nvSpPr>
        <p:spPr>
          <a:xfrm>
            <a:off x="557250" y="4174366"/>
            <a:ext cx="8029498" cy="54742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D. Lương của nhân viên nam A cao hơn lương của nhân viên nữ B.</a:t>
            </a:r>
            <a:endParaRPr lang="en-US" sz="2000">
              <a:solidFill>
                <a:schemeClr val="tx1"/>
              </a:solidFill>
            </a:endParaRPr>
          </a:p>
        </p:txBody>
      </p:sp>
      <p:sp>
        <p:nvSpPr>
          <p:cNvPr id="21" name="Rounded Rectangle 20">
            <a:extLst>
              <a:ext uri="{FF2B5EF4-FFF2-40B4-BE49-F238E27FC236}">
                <a16:creationId xmlns:a16="http://schemas.microsoft.com/office/drawing/2014/main" id="{7CE7A210-918B-CD89-B9AB-4209CCA249B2}"/>
              </a:ext>
            </a:extLst>
          </p:cNvPr>
          <p:cNvSpPr/>
          <p:nvPr/>
        </p:nvSpPr>
        <p:spPr>
          <a:xfrm>
            <a:off x="557252" y="3466972"/>
            <a:ext cx="8029496" cy="547427"/>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accent6"/>
                </a:solidFill>
              </a:rPr>
              <a:t>C. Công ti X chỉ tuyển nam nhân viên vào vị trí thiết kế đồ họa.</a:t>
            </a:r>
          </a:p>
        </p:txBody>
      </p:sp>
    </p:spTree>
    <p:extLst>
      <p:ext uri="{BB962C8B-B14F-4D97-AF65-F5344CB8AC3E}">
        <p14:creationId xmlns:p14="http://schemas.microsoft.com/office/powerpoint/2010/main" val="3402176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6" grpId="0" animBg="1"/>
      <p:bldP spid="22" grpId="0" animBg="1"/>
      <p:bldP spid="23"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58720"/>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a:solidFill>
                  <a:schemeClr val="accent4">
                    <a:lumMod val="50000"/>
                  </a:schemeClr>
                </a:solidFill>
              </a:rPr>
              <a:t>Trả lời câu hỏi phần Luyện tập </a:t>
            </a:r>
            <a:r>
              <a:rPr lang="en-US" sz="2000" b="1" smtClean="0">
                <a:solidFill>
                  <a:schemeClr val="accent4">
                    <a:lumMod val="50000"/>
                  </a:schemeClr>
                </a:solidFill>
              </a:rPr>
              <a:t>SGK tr. 110</a:t>
            </a:r>
            <a:endParaRPr lang="en-US" sz="2000" b="1">
              <a:solidFill>
                <a:schemeClr val="accent4">
                  <a:lumMod val="50000"/>
                </a:schemeClr>
              </a:solidFill>
            </a:endParaRPr>
          </a:p>
        </p:txBody>
      </p:sp>
      <p:sp>
        <p:nvSpPr>
          <p:cNvPr id="10" name="Pentagon 9"/>
          <p:cNvSpPr/>
          <p:nvPr/>
        </p:nvSpPr>
        <p:spPr>
          <a:xfrm>
            <a:off x="0" y="496270"/>
            <a:ext cx="1785255" cy="491319"/>
          </a:xfrm>
          <a:prstGeom prst="homePlate">
            <a:avLst>
              <a:gd name="adj" fmla="val 40526"/>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smtClean="0">
                <a:solidFill>
                  <a:schemeClr val="accent6"/>
                </a:solidFill>
              </a:rPr>
              <a:t> Nhiệm vụ 2</a:t>
            </a:r>
            <a:endParaRPr lang="en-US" sz="2000" b="1">
              <a:solidFill>
                <a:schemeClr val="accent6"/>
              </a:solidFill>
            </a:endParaRPr>
          </a:p>
        </p:txBody>
      </p:sp>
      <p:sp>
        <p:nvSpPr>
          <p:cNvPr id="14" name="Rounded Rectangle 13"/>
          <p:cNvSpPr/>
          <p:nvPr/>
        </p:nvSpPr>
        <p:spPr>
          <a:xfrm>
            <a:off x="586730" y="1336856"/>
            <a:ext cx="993323" cy="353608"/>
          </a:xfrm>
          <a:prstGeom prst="roundRect">
            <a:avLst>
              <a:gd name="adj" fmla="val 3088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smtClean="0">
                <a:solidFill>
                  <a:schemeClr val="accent6"/>
                </a:solidFill>
              </a:rPr>
              <a:t>Câu 1</a:t>
            </a:r>
            <a:endParaRPr lang="en-US" sz="2000" b="1">
              <a:solidFill>
                <a:schemeClr val="accent6"/>
              </a:solidFill>
            </a:endParaRPr>
          </a:p>
        </p:txBody>
      </p:sp>
      <p:sp>
        <p:nvSpPr>
          <p:cNvPr id="16" name="TextBox 9"/>
          <p:cNvSpPr txBox="1"/>
          <p:nvPr/>
        </p:nvSpPr>
        <p:spPr>
          <a:xfrm>
            <a:off x="586729" y="1683063"/>
            <a:ext cx="4794250" cy="1015663"/>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smtClean="0">
                <a:latin typeface="+mn-lt"/>
                <a:cs typeface="Arial" panose="020B0604020202020204" pitchFamily="34" charset="0"/>
              </a:rPr>
              <a:t>Hãy </a:t>
            </a:r>
            <a:r>
              <a:rPr lang="vi-VN" sz="2000">
                <a:latin typeface="+mn-lt"/>
                <a:cs typeface="Arial" panose="020B0604020202020204" pitchFamily="34" charset="0"/>
              </a:rPr>
              <a:t>kể tên một số ngành đào tạo hướng đến việc làm trong lĩnh vực tin học.</a:t>
            </a:r>
          </a:p>
        </p:txBody>
      </p:sp>
      <p:sp>
        <p:nvSpPr>
          <p:cNvPr id="8" name="Rounded Rectangle 7"/>
          <p:cNvSpPr/>
          <p:nvPr/>
        </p:nvSpPr>
        <p:spPr>
          <a:xfrm>
            <a:off x="586729" y="2884006"/>
            <a:ext cx="993323" cy="353608"/>
          </a:xfrm>
          <a:prstGeom prst="roundRect">
            <a:avLst>
              <a:gd name="adj" fmla="val 3088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smtClean="0">
                <a:solidFill>
                  <a:schemeClr val="accent6"/>
                </a:solidFill>
              </a:rPr>
              <a:t>Câu 2</a:t>
            </a:r>
            <a:endParaRPr lang="en-US" sz="2000" b="1">
              <a:solidFill>
                <a:schemeClr val="accent6"/>
              </a:solidFill>
            </a:endParaRPr>
          </a:p>
        </p:txBody>
      </p:sp>
      <p:sp>
        <p:nvSpPr>
          <p:cNvPr id="11" name="TextBox 9"/>
          <p:cNvSpPr txBox="1"/>
          <p:nvPr/>
        </p:nvSpPr>
        <p:spPr>
          <a:xfrm>
            <a:off x="586729" y="3265105"/>
            <a:ext cx="4794250" cy="1015663"/>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latin typeface="+mn-lt"/>
                <a:cs typeface="Arial" panose="020B0604020202020204" pitchFamily="34" charset="0"/>
              </a:rPr>
              <a:t>Hãy kể tên một số nghề chuyên môn trong lĩnh vực tin học.</a:t>
            </a:r>
            <a:endParaRPr lang="vi-VN" sz="2000">
              <a:latin typeface="+mn-lt"/>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5475589" y="1908455"/>
            <a:ext cx="3178935" cy="2146921"/>
          </a:xfrm>
          <a:prstGeom prst="rect">
            <a:avLst/>
          </a:prstGeom>
        </p:spPr>
      </p:pic>
    </p:spTree>
    <p:extLst>
      <p:ext uri="{BB962C8B-B14F-4D97-AF65-F5344CB8AC3E}">
        <p14:creationId xmlns:p14="http://schemas.microsoft.com/office/powerpoint/2010/main" val="37587539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8"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5629" y="1210865"/>
            <a:ext cx="7769872" cy="1830936"/>
            <a:chOff x="675629" y="1210865"/>
            <a:chExt cx="7769872" cy="1830936"/>
          </a:xfrm>
        </p:grpSpPr>
        <p:sp>
          <p:nvSpPr>
            <p:cNvPr id="14" name="Rounded Rectangle 13"/>
            <p:cNvSpPr/>
            <p:nvPr/>
          </p:nvSpPr>
          <p:spPr>
            <a:xfrm>
              <a:off x="675629" y="1210865"/>
              <a:ext cx="993323" cy="353608"/>
            </a:xfrm>
            <a:prstGeom prst="roundRect">
              <a:avLst>
                <a:gd name="adj" fmla="val 3088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smtClean="0">
                  <a:solidFill>
                    <a:schemeClr val="accent6"/>
                  </a:solidFill>
                </a:rPr>
                <a:t>Câu 1</a:t>
              </a:r>
              <a:endParaRPr lang="en-US" sz="2000" b="1">
                <a:solidFill>
                  <a:schemeClr val="accent6"/>
                </a:solidFill>
              </a:endParaRPr>
            </a:p>
          </p:txBody>
        </p:sp>
        <p:sp>
          <p:nvSpPr>
            <p:cNvPr id="16" name="TextBox 9"/>
            <p:cNvSpPr txBox="1"/>
            <p:nvPr/>
          </p:nvSpPr>
          <p:spPr>
            <a:xfrm>
              <a:off x="675629" y="1564473"/>
              <a:ext cx="7769872"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Các ngành đào tạo thuộc nhóm ngành như “Máy tính và công nghệ thông tin”, “Công nghệ kĩ thuật điện tử – viễn thông” hay “Kĩ thuật điện tử – viễn thông” hướng đến việc làm trong lĩnh vực tin học.</a:t>
              </a:r>
            </a:p>
          </p:txBody>
        </p:sp>
      </p:grpSp>
      <p:grpSp>
        <p:nvGrpSpPr>
          <p:cNvPr id="12" name="Group 11"/>
          <p:cNvGrpSpPr/>
          <p:nvPr/>
        </p:nvGrpSpPr>
        <p:grpSpPr>
          <a:xfrm>
            <a:off x="478127" y="513573"/>
            <a:ext cx="3163116" cy="500322"/>
            <a:chOff x="316479" y="403580"/>
            <a:chExt cx="3163116" cy="500322"/>
          </a:xfrm>
        </p:grpSpPr>
        <p:sp>
          <p:nvSpPr>
            <p:cNvPr id="13" name="TextBox 12">
              <a:extLst>
                <a:ext uri="{FF2B5EF4-FFF2-40B4-BE49-F238E27FC236}">
                  <a16:creationId xmlns:a16="http://schemas.microsoft.com/office/drawing/2014/main" id="{126B4565-CBF5-CE30-D63A-8DCCD48ED114}"/>
                </a:ext>
              </a:extLst>
            </p:cNvPr>
            <p:cNvSpPr txBox="1"/>
            <p:nvPr/>
          </p:nvSpPr>
          <p:spPr>
            <a:xfrm>
              <a:off x="839636" y="407110"/>
              <a:ext cx="2639959" cy="400110"/>
            </a:xfrm>
            <a:prstGeom prst="rect">
              <a:avLst/>
            </a:prstGeom>
            <a:noFill/>
          </p:spPr>
          <p:txBody>
            <a:bodyPr wrap="square">
              <a:spAutoFit/>
            </a:bodyPr>
            <a:lstStyle/>
            <a:p>
              <a:r>
                <a:rPr lang="en-US" sz="2000" b="1" u="sng" smtClean="0">
                  <a:solidFill>
                    <a:srgbClr val="C00000"/>
                  </a:solidFill>
                </a:rPr>
                <a:t>Hướng dẫn trả lời:</a:t>
              </a:r>
              <a:endParaRPr lang="en-US" sz="2000" b="1" u="sng">
                <a:solidFill>
                  <a:srgbClr val="C00000"/>
                </a:solidFill>
              </a:endParaRPr>
            </a:p>
          </p:txBody>
        </p:sp>
        <p:pic>
          <p:nvPicPr>
            <p:cNvPr id="15" name="Picture 14"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16479" y="403580"/>
              <a:ext cx="576414" cy="500322"/>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Tên gọi các Ngành nghề trong lĩnh vực Công Nghệ thông tin - Ms Hoa Giao tiế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275" y="3041801"/>
            <a:ext cx="2198226" cy="14644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ồ Họa Máy Tính Là Gì? Chuyên Ngành Nào Cần đồ Họa M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189" y="3041836"/>
            <a:ext cx="2257221" cy="146437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am khảo kinh nghiệm sửa máy tính tại nhà Hà Nội - Máy tính An Khá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629" y="3047144"/>
            <a:ext cx="2702695" cy="145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2950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150"/>
                                        </p:tgtEl>
                                        <p:attrNameLst>
                                          <p:attrName>style.visibility</p:attrName>
                                        </p:attrNameLst>
                                      </p:cBhvr>
                                      <p:to>
                                        <p:strVal val="visible"/>
                                      </p:to>
                                    </p:set>
                                    <p:anim calcmode="lin" valueType="num">
                                      <p:cBhvr>
                                        <p:cTn id="12" dur="500" fill="hold"/>
                                        <p:tgtEl>
                                          <p:spTgt spid="6150"/>
                                        </p:tgtEl>
                                        <p:attrNameLst>
                                          <p:attrName>ppt_w</p:attrName>
                                        </p:attrNameLst>
                                      </p:cBhvr>
                                      <p:tavLst>
                                        <p:tav tm="0">
                                          <p:val>
                                            <p:fltVal val="0"/>
                                          </p:val>
                                        </p:tav>
                                        <p:tav tm="100000">
                                          <p:val>
                                            <p:strVal val="#ppt_w"/>
                                          </p:val>
                                        </p:tav>
                                      </p:tavLst>
                                    </p:anim>
                                    <p:anim calcmode="lin" valueType="num">
                                      <p:cBhvr>
                                        <p:cTn id="13" dur="500" fill="hold"/>
                                        <p:tgtEl>
                                          <p:spTgt spid="6150"/>
                                        </p:tgtEl>
                                        <p:attrNameLst>
                                          <p:attrName>ppt_h</p:attrName>
                                        </p:attrNameLst>
                                      </p:cBhvr>
                                      <p:tavLst>
                                        <p:tav tm="0">
                                          <p:val>
                                            <p:fltVal val="0"/>
                                          </p:val>
                                        </p:tav>
                                        <p:tav tm="100000">
                                          <p:val>
                                            <p:strVal val="#ppt_h"/>
                                          </p:val>
                                        </p:tav>
                                      </p:tavLst>
                                    </p:anim>
                                    <p:animEffect transition="in" filter="fade">
                                      <p:cBhvr>
                                        <p:cTn id="14" dur="500"/>
                                        <p:tgtEl>
                                          <p:spTgt spid="6150"/>
                                        </p:tgtEl>
                                      </p:cBhvr>
                                    </p:animEffect>
                                  </p:childTnLst>
                                </p:cTn>
                              </p:par>
                              <p:par>
                                <p:cTn id="15" presetID="53" presetClass="entr" presetSubtype="16" fill="hold" nodeType="withEffect">
                                  <p:stCondLst>
                                    <p:cond delay="0"/>
                                  </p:stCondLst>
                                  <p:childTnLst>
                                    <p:set>
                                      <p:cBhvr>
                                        <p:cTn id="16" dur="1" fill="hold">
                                          <p:stCondLst>
                                            <p:cond delay="0"/>
                                          </p:stCondLst>
                                        </p:cTn>
                                        <p:tgtEl>
                                          <p:spTgt spid="6148"/>
                                        </p:tgtEl>
                                        <p:attrNameLst>
                                          <p:attrName>style.visibility</p:attrName>
                                        </p:attrNameLst>
                                      </p:cBhvr>
                                      <p:to>
                                        <p:strVal val="visible"/>
                                      </p:to>
                                    </p:set>
                                    <p:anim calcmode="lin" valueType="num">
                                      <p:cBhvr>
                                        <p:cTn id="17" dur="500" fill="hold"/>
                                        <p:tgtEl>
                                          <p:spTgt spid="6148"/>
                                        </p:tgtEl>
                                        <p:attrNameLst>
                                          <p:attrName>ppt_w</p:attrName>
                                        </p:attrNameLst>
                                      </p:cBhvr>
                                      <p:tavLst>
                                        <p:tav tm="0">
                                          <p:val>
                                            <p:fltVal val="0"/>
                                          </p:val>
                                        </p:tav>
                                        <p:tav tm="100000">
                                          <p:val>
                                            <p:strVal val="#ppt_w"/>
                                          </p:val>
                                        </p:tav>
                                      </p:tavLst>
                                    </p:anim>
                                    <p:anim calcmode="lin" valueType="num">
                                      <p:cBhvr>
                                        <p:cTn id="18" dur="500" fill="hold"/>
                                        <p:tgtEl>
                                          <p:spTgt spid="6148"/>
                                        </p:tgtEl>
                                        <p:attrNameLst>
                                          <p:attrName>ppt_h</p:attrName>
                                        </p:attrNameLst>
                                      </p:cBhvr>
                                      <p:tavLst>
                                        <p:tav tm="0">
                                          <p:val>
                                            <p:fltVal val="0"/>
                                          </p:val>
                                        </p:tav>
                                        <p:tav tm="100000">
                                          <p:val>
                                            <p:strVal val="#ppt_h"/>
                                          </p:val>
                                        </p:tav>
                                      </p:tavLst>
                                    </p:anim>
                                    <p:animEffect transition="in" filter="fade">
                                      <p:cBhvr>
                                        <p:cTn id="19" dur="500"/>
                                        <p:tgtEl>
                                          <p:spTgt spid="6148"/>
                                        </p:tgtEl>
                                      </p:cBhvr>
                                    </p:animEffect>
                                  </p:childTnLst>
                                </p:cTn>
                              </p:par>
                              <p:par>
                                <p:cTn id="20" presetID="53" presetClass="entr" presetSubtype="16"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p:cTn id="22" dur="500" fill="hold"/>
                                        <p:tgtEl>
                                          <p:spTgt spid="6146"/>
                                        </p:tgtEl>
                                        <p:attrNameLst>
                                          <p:attrName>ppt_w</p:attrName>
                                        </p:attrNameLst>
                                      </p:cBhvr>
                                      <p:tavLst>
                                        <p:tav tm="0">
                                          <p:val>
                                            <p:fltVal val="0"/>
                                          </p:val>
                                        </p:tav>
                                        <p:tav tm="100000">
                                          <p:val>
                                            <p:strVal val="#ppt_w"/>
                                          </p:val>
                                        </p:tav>
                                      </p:tavLst>
                                    </p:anim>
                                    <p:anim calcmode="lin" valueType="num">
                                      <p:cBhvr>
                                        <p:cTn id="23" dur="500" fill="hold"/>
                                        <p:tgtEl>
                                          <p:spTgt spid="6146"/>
                                        </p:tgtEl>
                                        <p:attrNameLst>
                                          <p:attrName>ppt_h</p:attrName>
                                        </p:attrNameLst>
                                      </p:cBhvr>
                                      <p:tavLst>
                                        <p:tav tm="0">
                                          <p:val>
                                            <p:fltVal val="0"/>
                                          </p:val>
                                        </p:tav>
                                        <p:tav tm="100000">
                                          <p:val>
                                            <p:strVal val="#ppt_h"/>
                                          </p:val>
                                        </p:tav>
                                      </p:tavLst>
                                    </p:anim>
                                    <p:animEffect transition="in" filter="fade">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7027" y="1210865"/>
            <a:ext cx="4424073" cy="3215930"/>
            <a:chOff x="567027" y="1210865"/>
            <a:chExt cx="4424073" cy="3215930"/>
          </a:xfrm>
        </p:grpSpPr>
        <p:sp>
          <p:nvSpPr>
            <p:cNvPr id="14" name="Rounded Rectangle 13"/>
            <p:cNvSpPr/>
            <p:nvPr/>
          </p:nvSpPr>
          <p:spPr>
            <a:xfrm>
              <a:off x="675629" y="1210865"/>
              <a:ext cx="993323" cy="353608"/>
            </a:xfrm>
            <a:prstGeom prst="roundRect">
              <a:avLst>
                <a:gd name="adj" fmla="val 3088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smtClean="0">
                  <a:solidFill>
                    <a:schemeClr val="accent6"/>
                  </a:solidFill>
                </a:rPr>
                <a:t>Câu 2</a:t>
              </a:r>
              <a:endParaRPr lang="en-US" sz="2000" b="1">
                <a:solidFill>
                  <a:schemeClr val="accent6"/>
                </a:solidFill>
              </a:endParaRPr>
            </a:p>
          </p:txBody>
        </p:sp>
        <p:sp>
          <p:nvSpPr>
            <p:cNvPr id="16" name="TextBox 9"/>
            <p:cNvSpPr txBox="1"/>
            <p:nvPr/>
          </p:nvSpPr>
          <p:spPr>
            <a:xfrm>
              <a:off x="567027" y="1564473"/>
              <a:ext cx="4424073" cy="2862322"/>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Lĩnh vực phát triển phần mềm có các nghề như: Phân tích hệ thống, Lập trình máy tính.</a:t>
              </a:r>
            </a:p>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Lĩnh vực vận hành hệ thống công nghệ thông tin có các nghề như: Quản trị hệ thống, Quản trị mạng.</a:t>
              </a:r>
            </a:p>
          </p:txBody>
        </p:sp>
      </p:grpSp>
      <p:grpSp>
        <p:nvGrpSpPr>
          <p:cNvPr id="12" name="Group 11"/>
          <p:cNvGrpSpPr/>
          <p:nvPr/>
        </p:nvGrpSpPr>
        <p:grpSpPr>
          <a:xfrm>
            <a:off x="478127" y="513573"/>
            <a:ext cx="3163116" cy="500322"/>
            <a:chOff x="316479" y="403580"/>
            <a:chExt cx="3163116" cy="500322"/>
          </a:xfrm>
        </p:grpSpPr>
        <p:sp>
          <p:nvSpPr>
            <p:cNvPr id="13" name="TextBox 12">
              <a:extLst>
                <a:ext uri="{FF2B5EF4-FFF2-40B4-BE49-F238E27FC236}">
                  <a16:creationId xmlns:a16="http://schemas.microsoft.com/office/drawing/2014/main" id="{126B4565-CBF5-CE30-D63A-8DCCD48ED114}"/>
                </a:ext>
              </a:extLst>
            </p:cNvPr>
            <p:cNvSpPr txBox="1"/>
            <p:nvPr/>
          </p:nvSpPr>
          <p:spPr>
            <a:xfrm>
              <a:off x="839636" y="407110"/>
              <a:ext cx="2639959" cy="400110"/>
            </a:xfrm>
            <a:prstGeom prst="rect">
              <a:avLst/>
            </a:prstGeom>
            <a:noFill/>
          </p:spPr>
          <p:txBody>
            <a:bodyPr wrap="square">
              <a:spAutoFit/>
            </a:bodyPr>
            <a:lstStyle/>
            <a:p>
              <a:r>
                <a:rPr lang="en-US" sz="2000" b="1" u="sng" smtClean="0">
                  <a:solidFill>
                    <a:srgbClr val="C00000"/>
                  </a:solidFill>
                </a:rPr>
                <a:t>Hướng dẫn trả lời:</a:t>
              </a:r>
              <a:endParaRPr lang="en-US" sz="2000" b="1" u="sng">
                <a:solidFill>
                  <a:srgbClr val="C00000"/>
                </a:solidFill>
              </a:endParaRPr>
            </a:p>
          </p:txBody>
        </p:sp>
        <p:pic>
          <p:nvPicPr>
            <p:cNvPr id="15" name="Picture 14"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16479" y="403580"/>
              <a:ext cx="576414" cy="500322"/>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Chuyên gia phân tích hệ thống máy tính là nghề gì? – Thongthai.vn"/>
          <p:cNvPicPr>
            <a:picLocks noChangeAspect="1" noChangeArrowheads="1"/>
          </p:cNvPicPr>
          <p:nvPr/>
        </p:nvPicPr>
        <p:blipFill rotWithShape="1">
          <a:blip r:embed="rId3">
            <a:extLst>
              <a:ext uri="{28A0092B-C50C-407E-A947-70E740481C1C}">
                <a14:useLocalDpi xmlns:a14="http://schemas.microsoft.com/office/drawing/2010/main" val="0"/>
              </a:ext>
            </a:extLst>
          </a:blip>
          <a:srcRect t="18880"/>
          <a:stretch/>
        </p:blipFill>
        <p:spPr bwMode="auto">
          <a:xfrm>
            <a:off x="5466808" y="3169494"/>
            <a:ext cx="2759522" cy="1257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der hay lập trình viên là nghề gì mà thu nhập cao đến mức nộp thuế tiền  chục tỷ?"/>
          <p:cNvPicPr>
            <a:picLocks noChangeAspect="1" noChangeArrowheads="1"/>
          </p:cNvPicPr>
          <p:nvPr/>
        </p:nvPicPr>
        <p:blipFill rotWithShape="1">
          <a:blip r:embed="rId4">
            <a:extLst>
              <a:ext uri="{28A0092B-C50C-407E-A947-70E740481C1C}">
                <a14:useLocalDpi xmlns:a14="http://schemas.microsoft.com/office/drawing/2010/main" val="0"/>
              </a:ext>
            </a:extLst>
          </a:blip>
          <a:srcRect t="7556" b="3445"/>
          <a:stretch/>
        </p:blipFill>
        <p:spPr bwMode="auto">
          <a:xfrm>
            <a:off x="5466808" y="1151791"/>
            <a:ext cx="2759522" cy="184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0640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104"/>
                                        </p:tgtEl>
                                        <p:attrNameLst>
                                          <p:attrName>style.visibility</p:attrName>
                                        </p:attrNameLst>
                                      </p:cBhvr>
                                      <p:to>
                                        <p:strVal val="visible"/>
                                      </p:to>
                                    </p:set>
                                    <p:anim calcmode="lin" valueType="num">
                                      <p:cBhvr>
                                        <p:cTn id="12" dur="500" fill="hold"/>
                                        <p:tgtEl>
                                          <p:spTgt spid="4104"/>
                                        </p:tgtEl>
                                        <p:attrNameLst>
                                          <p:attrName>ppt_w</p:attrName>
                                        </p:attrNameLst>
                                      </p:cBhvr>
                                      <p:tavLst>
                                        <p:tav tm="0">
                                          <p:val>
                                            <p:fltVal val="0"/>
                                          </p:val>
                                        </p:tav>
                                        <p:tav tm="100000">
                                          <p:val>
                                            <p:strVal val="#ppt_w"/>
                                          </p:val>
                                        </p:tav>
                                      </p:tavLst>
                                    </p:anim>
                                    <p:anim calcmode="lin" valueType="num">
                                      <p:cBhvr>
                                        <p:cTn id="13" dur="500" fill="hold"/>
                                        <p:tgtEl>
                                          <p:spTgt spid="4104"/>
                                        </p:tgtEl>
                                        <p:attrNameLst>
                                          <p:attrName>ppt_h</p:attrName>
                                        </p:attrNameLst>
                                      </p:cBhvr>
                                      <p:tavLst>
                                        <p:tav tm="0">
                                          <p:val>
                                            <p:fltVal val="0"/>
                                          </p:val>
                                        </p:tav>
                                        <p:tav tm="100000">
                                          <p:val>
                                            <p:strVal val="#ppt_h"/>
                                          </p:val>
                                        </p:tav>
                                      </p:tavLst>
                                    </p:anim>
                                    <p:animEffect transition="in" filter="fade">
                                      <p:cBhvr>
                                        <p:cTn id="14" dur="500"/>
                                        <p:tgtEl>
                                          <p:spTgt spid="4104"/>
                                        </p:tgtEl>
                                      </p:cBhvr>
                                    </p:animEffect>
                                  </p:childTnLst>
                                </p:cTn>
                              </p:par>
                              <p:par>
                                <p:cTn id="15" presetID="53" presetClass="entr" presetSubtype="16"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439386"/>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smtClean="0">
                <a:latin typeface="+mj-lt"/>
              </a:rPr>
              <a:t>VẬN DỤNG</a:t>
            </a:r>
            <a:endParaRPr lang="en-US" sz="3000" b="1">
              <a:latin typeface="+mj-lt"/>
            </a:endParaRPr>
          </a:p>
        </p:txBody>
      </p:sp>
      <p:grpSp>
        <p:nvGrpSpPr>
          <p:cNvPr id="13" name="Group 12"/>
          <p:cNvGrpSpPr/>
          <p:nvPr/>
        </p:nvGrpSpPr>
        <p:grpSpPr>
          <a:xfrm>
            <a:off x="788441" y="1167067"/>
            <a:ext cx="7567118" cy="1422958"/>
            <a:chOff x="1940255" y="3590505"/>
            <a:chExt cx="7567118" cy="1422958"/>
          </a:xfrm>
        </p:grpSpPr>
        <p:sp>
          <p:nvSpPr>
            <p:cNvPr id="14" name="Rounded Rectangle 13"/>
            <p:cNvSpPr/>
            <p:nvPr/>
          </p:nvSpPr>
          <p:spPr>
            <a:xfrm>
              <a:off x="2519395" y="3590505"/>
              <a:ext cx="6987978" cy="1422958"/>
            </a:xfrm>
            <a:prstGeom prst="roundRect">
              <a:avLst>
                <a:gd name="adj" fmla="val 23025"/>
              </a:avLst>
            </a:prstGeom>
            <a:solidFill>
              <a:schemeClr val="accent6"/>
            </a:solidFill>
            <a:ln w="28575">
              <a:solidFill>
                <a:srgbClr val="D5827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latin typeface="Arial (Body)"/>
                </a:rPr>
                <a:t>  Sau </a:t>
              </a:r>
              <a:r>
                <a:rPr lang="en-US" sz="2000">
                  <a:solidFill>
                    <a:srgbClr val="000000"/>
                  </a:solidFill>
                  <a:latin typeface="Arial (Body)"/>
                </a:rPr>
                <a:t>này em muốn làm nghề gì? Theo em, nghề ấy có thể làm việc ở những lĩnh vực nào trong nền kinh tế xã hội?</a:t>
              </a:r>
              <a:endParaRPr lang="vi-VN" sz="2000">
                <a:solidFill>
                  <a:srgbClr val="000000"/>
                </a:solidFill>
                <a:latin typeface="Arial (Body)"/>
              </a:endParaRPr>
            </a:p>
          </p:txBody>
        </p:sp>
        <p:pic>
          <p:nvPicPr>
            <p:cNvPr id="15"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37738">
              <a:off x="1940255" y="3746187"/>
              <a:ext cx="784597" cy="1111591"/>
            </a:xfrm>
            <a:prstGeom prst="rect">
              <a:avLst/>
            </a:prstGeom>
          </p:spPr>
        </p:pic>
      </p:grpSp>
      <p:pic>
        <p:nvPicPr>
          <p:cNvPr id="7170" name="Picture 2" descr="5 trường đào tạo CNTT được đánh giá cao về chất lượng đào t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431" y="2820369"/>
            <a:ext cx="2242723" cy="16934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NT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447" y="2820369"/>
            <a:ext cx="2540227" cy="16934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4 điểm nổi bật ngành Công nghệ Thông tin Trường Đại học CMC"/>
          <p:cNvPicPr>
            <a:picLocks noChangeAspect="1" noChangeArrowheads="1"/>
          </p:cNvPicPr>
          <p:nvPr/>
        </p:nvPicPr>
        <p:blipFill rotWithShape="1">
          <a:blip r:embed="rId8">
            <a:extLst>
              <a:ext uri="{28A0092B-C50C-407E-A947-70E740481C1C}">
                <a14:useLocalDpi xmlns:a14="http://schemas.microsoft.com/office/drawing/2010/main" val="0"/>
              </a:ext>
            </a:extLst>
          </a:blip>
          <a:srcRect r="10810"/>
          <a:stretch/>
        </p:blipFill>
        <p:spPr bwMode="auto">
          <a:xfrm>
            <a:off x="5677967" y="2820369"/>
            <a:ext cx="2876974" cy="169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425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animEffect transition="in" filter="fade">
                                      <p:cBhvr>
                                        <p:cTn id="14" dur="500"/>
                                        <p:tgtEl>
                                          <p:spTgt spid="7170"/>
                                        </p:tgtEl>
                                      </p:cBhvr>
                                    </p:animEffect>
                                  </p:childTnLst>
                                </p:cTn>
                              </p:par>
                              <p:par>
                                <p:cTn id="15" presetID="53" presetClass="entr" presetSubtype="16"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 calcmode="lin" valueType="num">
                                      <p:cBhvr>
                                        <p:cTn id="17" dur="500" fill="hold"/>
                                        <p:tgtEl>
                                          <p:spTgt spid="7172"/>
                                        </p:tgtEl>
                                        <p:attrNameLst>
                                          <p:attrName>ppt_w</p:attrName>
                                        </p:attrNameLst>
                                      </p:cBhvr>
                                      <p:tavLst>
                                        <p:tav tm="0">
                                          <p:val>
                                            <p:fltVal val="0"/>
                                          </p:val>
                                        </p:tav>
                                        <p:tav tm="100000">
                                          <p:val>
                                            <p:strVal val="#ppt_w"/>
                                          </p:val>
                                        </p:tav>
                                      </p:tavLst>
                                    </p:anim>
                                    <p:anim calcmode="lin" valueType="num">
                                      <p:cBhvr>
                                        <p:cTn id="18" dur="500" fill="hold"/>
                                        <p:tgtEl>
                                          <p:spTgt spid="7172"/>
                                        </p:tgtEl>
                                        <p:attrNameLst>
                                          <p:attrName>ppt_h</p:attrName>
                                        </p:attrNameLst>
                                      </p:cBhvr>
                                      <p:tavLst>
                                        <p:tav tm="0">
                                          <p:val>
                                            <p:fltVal val="0"/>
                                          </p:val>
                                        </p:tav>
                                        <p:tav tm="100000">
                                          <p:val>
                                            <p:strVal val="#ppt_h"/>
                                          </p:val>
                                        </p:tav>
                                      </p:tavLst>
                                    </p:anim>
                                    <p:animEffect transition="in" filter="fade">
                                      <p:cBhvr>
                                        <p:cTn id="19" dur="500"/>
                                        <p:tgtEl>
                                          <p:spTgt spid="7172"/>
                                        </p:tgtEl>
                                      </p:cBhvr>
                                    </p:animEffect>
                                  </p:childTnLst>
                                </p:cTn>
                              </p:par>
                              <p:par>
                                <p:cTn id="20" presetID="53" presetClass="entr" presetSubtype="16" fill="hold" nodeType="with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animEffect transition="in" filter="fade">
                                      <p:cBhvr>
                                        <p:cTn id="2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510360"/>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smtClean="0">
                <a:latin typeface="+mj-lt"/>
              </a:rPr>
              <a:t>HƯỚNG DẪN VỀ NHÀ</a:t>
            </a:r>
            <a:endParaRPr lang="en-US" sz="3000" b="1">
              <a:latin typeface="+mj-lt"/>
            </a:endParaRPr>
          </a:p>
        </p:txBody>
      </p:sp>
      <p:sp>
        <p:nvSpPr>
          <p:cNvPr id="11" name="Google Shape;2459;p30"/>
          <p:cNvSpPr/>
          <p:nvPr/>
        </p:nvSpPr>
        <p:spPr>
          <a:xfrm>
            <a:off x="527346" y="1387208"/>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6"/>
                </a:solidFill>
                <a:latin typeface="+mj-lt"/>
                <a:ea typeface="Bakbak One"/>
                <a:cs typeface="Arial" panose="020B0604020202020204" pitchFamily="34" charset="0"/>
                <a:sym typeface="Bakbak One"/>
              </a:rPr>
              <a:t>01</a:t>
            </a:r>
            <a:endParaRPr sz="2000">
              <a:solidFill>
                <a:schemeClr val="accent6"/>
              </a:solidFill>
              <a:latin typeface="+mj-lt"/>
              <a:ea typeface="Bakbak One"/>
              <a:cs typeface="Arial" panose="020B0604020202020204" pitchFamily="34" charset="0"/>
              <a:sym typeface="Bakbak One"/>
            </a:endParaRPr>
          </a:p>
        </p:txBody>
      </p:sp>
      <p:sp>
        <p:nvSpPr>
          <p:cNvPr id="12" name="Google Shape;458;p45"/>
          <p:cNvSpPr txBox="1">
            <a:spLocks/>
          </p:cNvSpPr>
          <p:nvPr/>
        </p:nvSpPr>
        <p:spPr>
          <a:xfrm>
            <a:off x="1382994" y="1387208"/>
            <a:ext cx="7100605"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gn="just">
              <a:lnSpc>
                <a:spcPct val="150000"/>
              </a:lnSpc>
              <a:buSzPts val="1100"/>
            </a:pPr>
            <a:r>
              <a:rPr lang="en-US" sz="2000" smtClean="0">
                <a:latin typeface="+mn-lt"/>
                <a:cs typeface="Arial" panose="020B0604020202020204" pitchFamily="34" charset="0"/>
              </a:rPr>
              <a:t>Ôn </a:t>
            </a:r>
            <a:r>
              <a:rPr lang="en-US" sz="2000">
                <a:latin typeface="+mn-lt"/>
                <a:cs typeface="Arial" panose="020B0604020202020204" pitchFamily="34" charset="0"/>
              </a:rPr>
              <a:t>lại kiến thức đã học.</a:t>
            </a:r>
            <a:endParaRPr lang="vi-VN" sz="2000">
              <a:latin typeface="+mn-lt"/>
              <a:cs typeface="Arial" panose="020B0604020202020204" pitchFamily="34" charset="0"/>
            </a:endParaRPr>
          </a:p>
        </p:txBody>
      </p:sp>
      <p:sp>
        <p:nvSpPr>
          <p:cNvPr id="15" name="Google Shape;2459;p30"/>
          <p:cNvSpPr/>
          <p:nvPr/>
        </p:nvSpPr>
        <p:spPr>
          <a:xfrm>
            <a:off x="527346" y="2337026"/>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smtClean="0">
                <a:solidFill>
                  <a:schemeClr val="accent6"/>
                </a:solidFill>
                <a:latin typeface="+mj-lt"/>
                <a:ea typeface="Bakbak One"/>
                <a:cs typeface="Arial" panose="020B0604020202020204" pitchFamily="34" charset="0"/>
                <a:sym typeface="Bakbak One"/>
              </a:rPr>
              <a:t>02</a:t>
            </a:r>
            <a:endParaRPr sz="2000">
              <a:solidFill>
                <a:schemeClr val="accent6"/>
              </a:solidFill>
              <a:latin typeface="+mj-lt"/>
              <a:ea typeface="Bakbak One"/>
              <a:cs typeface="Arial" panose="020B0604020202020204" pitchFamily="34" charset="0"/>
              <a:sym typeface="Bakbak One"/>
            </a:endParaRPr>
          </a:p>
        </p:txBody>
      </p:sp>
      <p:sp>
        <p:nvSpPr>
          <p:cNvPr id="18" name="Google Shape;458;p45"/>
          <p:cNvSpPr txBox="1">
            <a:spLocks/>
          </p:cNvSpPr>
          <p:nvPr/>
        </p:nvSpPr>
        <p:spPr>
          <a:xfrm>
            <a:off x="1382994" y="2337026"/>
            <a:ext cx="7100605"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gn="just">
              <a:lnSpc>
                <a:spcPct val="150000"/>
              </a:lnSpc>
              <a:buSzPts val="1100"/>
            </a:pPr>
            <a:r>
              <a:rPr lang="en-US" sz="2000" smtClean="0">
                <a:latin typeface="+mn-lt"/>
                <a:cs typeface="Arial" panose="020B0604020202020204" pitchFamily="34" charset="0"/>
              </a:rPr>
              <a:t>Hoàn </a:t>
            </a:r>
            <a:r>
              <a:rPr lang="en-US" sz="2000">
                <a:latin typeface="+mn-lt"/>
                <a:cs typeface="Arial" panose="020B0604020202020204" pitchFamily="34" charset="0"/>
              </a:rPr>
              <a:t>thành bài tập </a:t>
            </a:r>
            <a:r>
              <a:rPr lang="en-US" sz="2000" smtClean="0">
                <a:latin typeface="+mn-lt"/>
                <a:cs typeface="Arial" panose="020B0604020202020204" pitchFamily="34" charset="0"/>
              </a:rPr>
              <a:t>phần Vận </a:t>
            </a:r>
            <a:r>
              <a:rPr lang="en-US" sz="2000">
                <a:latin typeface="+mn-lt"/>
                <a:cs typeface="Arial" panose="020B0604020202020204" pitchFamily="34" charset="0"/>
              </a:rPr>
              <a:t>dụng.</a:t>
            </a:r>
            <a:endParaRPr lang="vi-VN" sz="2000">
              <a:latin typeface="+mn-lt"/>
              <a:cs typeface="Arial" panose="020B0604020202020204" pitchFamily="34" charset="0"/>
            </a:endParaRPr>
          </a:p>
        </p:txBody>
      </p:sp>
      <p:sp>
        <p:nvSpPr>
          <p:cNvPr id="8" name="Google Shape;2459;p30"/>
          <p:cNvSpPr/>
          <p:nvPr/>
        </p:nvSpPr>
        <p:spPr>
          <a:xfrm>
            <a:off x="527346" y="3286844"/>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smtClean="0">
                <a:solidFill>
                  <a:schemeClr val="accent6"/>
                </a:solidFill>
                <a:latin typeface="+mj-lt"/>
                <a:ea typeface="Bakbak One"/>
                <a:cs typeface="Arial" panose="020B0604020202020204" pitchFamily="34" charset="0"/>
                <a:sym typeface="Bakbak One"/>
              </a:rPr>
              <a:t>03</a:t>
            </a:r>
            <a:endParaRPr sz="2000">
              <a:solidFill>
                <a:schemeClr val="accent6"/>
              </a:solidFill>
              <a:latin typeface="+mj-lt"/>
              <a:ea typeface="Bakbak One"/>
              <a:cs typeface="Arial" panose="020B0604020202020204" pitchFamily="34" charset="0"/>
              <a:sym typeface="Bakbak One"/>
            </a:endParaRPr>
          </a:p>
        </p:txBody>
      </p:sp>
      <p:sp>
        <p:nvSpPr>
          <p:cNvPr id="9" name="Google Shape;458;p45"/>
          <p:cNvSpPr txBox="1">
            <a:spLocks/>
          </p:cNvSpPr>
          <p:nvPr/>
        </p:nvSpPr>
        <p:spPr>
          <a:xfrm>
            <a:off x="1382994" y="3286844"/>
            <a:ext cx="7100605" cy="1056556"/>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gn="just">
              <a:lnSpc>
                <a:spcPct val="150000"/>
              </a:lnSpc>
              <a:buSzPts val="1100"/>
            </a:pPr>
            <a:r>
              <a:rPr lang="en-US" sz="2000" smtClean="0">
                <a:latin typeface="+mn-lt"/>
                <a:cs typeface="Arial" panose="020B0604020202020204" pitchFamily="34" charset="0"/>
              </a:rPr>
              <a:t>Tìm </a:t>
            </a:r>
            <a:r>
              <a:rPr lang="en-US" sz="2000">
                <a:latin typeface="+mn-lt"/>
                <a:cs typeface="Arial" panose="020B0604020202020204" pitchFamily="34" charset="0"/>
              </a:rPr>
              <a:t>hiểu </a:t>
            </a:r>
            <a:r>
              <a:rPr lang="en-US" sz="2000" b="1">
                <a:solidFill>
                  <a:schemeClr val="accent1">
                    <a:lumMod val="75000"/>
                  </a:schemeClr>
                </a:solidFill>
                <a:latin typeface="+mn-lt"/>
                <a:cs typeface="Arial" panose="020B0604020202020204" pitchFamily="34" charset="0"/>
              </a:rPr>
              <a:t>Bài đọc thêm. </a:t>
            </a:r>
            <a:r>
              <a:rPr lang="en-US" sz="2000" b="1" i="1">
                <a:solidFill>
                  <a:schemeClr val="accent4">
                    <a:lumMod val="75000"/>
                  </a:schemeClr>
                </a:solidFill>
                <a:latin typeface="+mn-lt"/>
                <a:cs typeface="Arial" panose="020B0604020202020204" pitchFamily="34" charset="0"/>
              </a:rPr>
              <a:t>Những điều cần biết về nghề công nghệ thông tin ở Việt Nam </a:t>
            </a:r>
            <a:r>
              <a:rPr lang="en-US" sz="2000" smtClean="0">
                <a:latin typeface="+mn-lt"/>
                <a:cs typeface="Arial" panose="020B0604020202020204" pitchFamily="34" charset="0"/>
              </a:rPr>
              <a:t>tr. 110 </a:t>
            </a:r>
            <a:r>
              <a:rPr lang="en-US" sz="2000">
                <a:latin typeface="+mn-lt"/>
                <a:cs typeface="Arial" panose="020B0604020202020204" pitchFamily="34" charset="0"/>
              </a:rPr>
              <a:t>SGK.</a:t>
            </a:r>
            <a:endParaRPr lang="vi-VN" sz="2000">
              <a:latin typeface="+mn-lt"/>
              <a:cs typeface="Arial" panose="020B0604020202020204" pitchFamily="34" charset="0"/>
            </a:endParaRPr>
          </a:p>
        </p:txBody>
      </p:sp>
      <p:pic>
        <p:nvPicPr>
          <p:cNvPr id="10" name="Picture 26" descr="https://encrypted-tbn0.gstatic.com/images?q=tbn:ANd9GcT_WYytvkInSIBE4eEADtZDl3fn7KMUYPwm16fx6kplq5-eL4lwBjNIAbNlLYzdeaqDMOg&amp;usqp=CA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3979394"/>
            <a:ext cx="1072601" cy="8938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98819"/>
            <a:ext cx="1429046" cy="943402"/>
          </a:xfrm>
          <a:prstGeom prst="rect">
            <a:avLst/>
          </a:prstGeom>
        </p:spPr>
      </p:pic>
    </p:spTree>
    <p:extLst>
      <p:ext uri="{BB962C8B-B14F-4D97-AF65-F5344CB8AC3E}">
        <p14:creationId xmlns:p14="http://schemas.microsoft.com/office/powerpoint/2010/main" val="312096902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8"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0" name="Google Shape;458;p45"/>
          <p:cNvSpPr txBox="1">
            <a:spLocks/>
          </p:cNvSpPr>
          <p:nvPr/>
        </p:nvSpPr>
        <p:spPr>
          <a:xfrm>
            <a:off x="0" y="389739"/>
            <a:ext cx="9144000" cy="19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nybody"/>
              <a:buNone/>
              <a:defRPr sz="4800" b="1" i="0" u="none" strike="noStrike" cap="none">
                <a:solidFill>
                  <a:schemeClr val="dk1"/>
                </a:solidFill>
                <a:latin typeface="Arial" panose="020B0604020202020204" pitchFamily="34" charset="0"/>
                <a:ea typeface="Anybody"/>
                <a:cs typeface="Arial" panose="020B0604020202020204" pitchFamily="34" charset="0"/>
                <a:sym typeface="Anybody"/>
              </a:defRPr>
            </a:lvl1pPr>
            <a:lvl2pPr marR="0" lvl="1"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2pPr>
            <a:lvl3pPr marR="0" lvl="2"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3pPr>
            <a:lvl4pPr marR="0" lvl="3"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4pPr>
            <a:lvl5pPr marR="0" lvl="4"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5pPr>
            <a:lvl6pPr marR="0" lvl="5"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6pPr>
            <a:lvl7pPr marR="0" lvl="6"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7pPr>
            <a:lvl8pPr marR="0" lvl="7"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8pPr>
            <a:lvl9pPr marR="0" lvl="8"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9pPr>
          </a:lstStyle>
          <a:p>
            <a:pPr algn="ctr">
              <a:lnSpc>
                <a:spcPct val="150000"/>
              </a:lnSpc>
              <a:buSzPts val="1100"/>
            </a:pPr>
            <a:r>
              <a:rPr lang="vi-VN" sz="4000"/>
              <a:t>CẢM ƠN CÁC BẠN ĐÃ </a:t>
            </a:r>
            <a:r>
              <a:rPr lang="vi-VN" sz="4000" smtClean="0"/>
              <a:t>CHÚ </a:t>
            </a:r>
            <a:r>
              <a:rPr lang="vi-VN" sz="4000"/>
              <a:t>Ý </a:t>
            </a:r>
            <a:endParaRPr lang="en-US" sz="4000" smtClean="0"/>
          </a:p>
          <a:p>
            <a:pPr algn="ctr">
              <a:lnSpc>
                <a:spcPct val="150000"/>
              </a:lnSpc>
              <a:buSzPts val="1100"/>
            </a:pPr>
            <a:r>
              <a:rPr lang="vi-VN" sz="4000" smtClean="0"/>
              <a:t>LẮNG </a:t>
            </a:r>
            <a:r>
              <a:rPr lang="vi-VN" sz="4000"/>
              <a:t>NGHE, HẸN GẶP LẠI!</a:t>
            </a:r>
            <a:endParaRPr lang="en-US" sz="4000">
              <a:solidFill>
                <a:schemeClr val="accent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771353" y="3252868"/>
            <a:ext cx="3593317" cy="1369952"/>
          </a:xfrm>
          <a:prstGeom prst="rect">
            <a:avLst/>
          </a:prstGeom>
        </p:spPr>
      </p:pic>
      <p:sp>
        <p:nvSpPr>
          <p:cNvPr id="4" name="Google Shape;456;p45"/>
          <p:cNvSpPr/>
          <p:nvPr/>
        </p:nvSpPr>
        <p:spPr>
          <a:xfrm>
            <a:off x="2435288" y="2400996"/>
            <a:ext cx="4265445" cy="475989"/>
          </a:xfrm>
          <a:prstGeom prst="roundRect">
            <a:avLst>
              <a:gd name="adj" fmla="val 50000"/>
            </a:avLst>
          </a:prstGeom>
          <a:solidFill>
            <a:schemeClr val="tx2">
              <a:lumMod val="25000"/>
            </a:schemeClr>
          </a:solidFill>
          <a:ln w="28575">
            <a:no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000" b="1" smtClean="0">
                <a:solidFill>
                  <a:schemeClr val="accent6"/>
                </a:solidFill>
              </a:rPr>
              <a:t>Các em còn câu hỏi nào không?</a:t>
            </a:r>
            <a:endParaRPr sz="2000" b="1">
              <a:solidFill>
                <a:schemeClr val="accent6"/>
              </a:solidFill>
            </a:endParaRPr>
          </a:p>
        </p:txBody>
      </p:sp>
    </p:spTree>
    <p:extLst>
      <p:ext uri="{BB962C8B-B14F-4D97-AF65-F5344CB8AC3E}">
        <p14:creationId xmlns:p14="http://schemas.microsoft.com/office/powerpoint/2010/main" val="907694598"/>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62634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smtClean="0">
                <a:latin typeface="+mj-lt"/>
              </a:rPr>
              <a:t>NỘI DUNG BÀI HỌC</a:t>
            </a:r>
            <a:endParaRPr lang="en-US" sz="3000" b="1">
              <a:latin typeface="+mj-lt"/>
            </a:endParaRPr>
          </a:p>
        </p:txBody>
      </p:sp>
      <p:grpSp>
        <p:nvGrpSpPr>
          <p:cNvPr id="2" name="Group 1"/>
          <p:cNvGrpSpPr/>
          <p:nvPr/>
        </p:nvGrpSpPr>
        <p:grpSpPr>
          <a:xfrm>
            <a:off x="711448" y="1606664"/>
            <a:ext cx="7550809" cy="692550"/>
            <a:chOff x="709880" y="1422227"/>
            <a:chExt cx="7550809" cy="692550"/>
          </a:xfrm>
        </p:grpSpPr>
        <p:sp>
          <p:nvSpPr>
            <p:cNvPr id="11" name="Google Shape;2459;p30"/>
            <p:cNvSpPr/>
            <p:nvPr/>
          </p:nvSpPr>
          <p:spPr>
            <a:xfrm>
              <a:off x="709880" y="1422227"/>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6"/>
                  </a:solidFill>
                  <a:latin typeface="+mj-lt"/>
                  <a:ea typeface="Bakbak One"/>
                  <a:cs typeface="Arial" panose="020B0604020202020204" pitchFamily="34" charset="0"/>
                  <a:sym typeface="Bakbak One"/>
                </a:rPr>
                <a:t>01</a:t>
              </a:r>
              <a:endParaRPr sz="2000">
                <a:solidFill>
                  <a:schemeClr val="accent6"/>
                </a:solidFill>
                <a:latin typeface="+mj-lt"/>
                <a:ea typeface="Bakbak One"/>
                <a:cs typeface="Arial" panose="020B0604020202020204" pitchFamily="34" charset="0"/>
                <a:sym typeface="Bakbak One"/>
              </a:endParaRPr>
            </a:p>
          </p:txBody>
        </p:sp>
        <p:sp>
          <p:nvSpPr>
            <p:cNvPr id="12" name="Google Shape;458;p45"/>
            <p:cNvSpPr txBox="1">
              <a:spLocks/>
            </p:cNvSpPr>
            <p:nvPr/>
          </p:nvSpPr>
          <p:spPr>
            <a:xfrm>
              <a:off x="1527428" y="1422227"/>
              <a:ext cx="6733261"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smtClean="0">
                  <a:latin typeface="+mn-lt"/>
                  <a:cs typeface="Arial" panose="020B0604020202020204" pitchFamily="34" charset="0"/>
                </a:rPr>
                <a:t>Ngành nghề và trình độ chuyên môn nghề nghiệp</a:t>
              </a:r>
              <a:endParaRPr lang="vi-VN" sz="2000">
                <a:latin typeface="+mn-lt"/>
                <a:cs typeface="Arial" panose="020B0604020202020204" pitchFamily="34" charset="0"/>
              </a:endParaRPr>
            </a:p>
          </p:txBody>
        </p:sp>
      </p:grpSp>
      <p:grpSp>
        <p:nvGrpSpPr>
          <p:cNvPr id="3" name="Group 2"/>
          <p:cNvGrpSpPr/>
          <p:nvPr/>
        </p:nvGrpSpPr>
        <p:grpSpPr>
          <a:xfrm>
            <a:off x="711448" y="2662316"/>
            <a:ext cx="7550809" cy="692551"/>
            <a:chOff x="709880" y="2452454"/>
            <a:chExt cx="7550809" cy="692551"/>
          </a:xfrm>
        </p:grpSpPr>
        <p:sp>
          <p:nvSpPr>
            <p:cNvPr id="15" name="Google Shape;2459;p30"/>
            <p:cNvSpPr/>
            <p:nvPr/>
          </p:nvSpPr>
          <p:spPr>
            <a:xfrm>
              <a:off x="709880" y="2452455"/>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smtClean="0">
                  <a:solidFill>
                    <a:schemeClr val="accent6"/>
                  </a:solidFill>
                  <a:latin typeface="+mj-lt"/>
                  <a:ea typeface="Bakbak One"/>
                  <a:cs typeface="Arial" panose="020B0604020202020204" pitchFamily="34" charset="0"/>
                  <a:sym typeface="Bakbak One"/>
                </a:rPr>
                <a:t>02</a:t>
              </a:r>
              <a:endParaRPr sz="2000">
                <a:solidFill>
                  <a:schemeClr val="accent6"/>
                </a:solidFill>
                <a:latin typeface="+mj-lt"/>
                <a:ea typeface="Bakbak One"/>
                <a:cs typeface="Arial" panose="020B0604020202020204" pitchFamily="34" charset="0"/>
                <a:sym typeface="Bakbak One"/>
              </a:endParaRPr>
            </a:p>
          </p:txBody>
        </p:sp>
        <p:sp>
          <p:nvSpPr>
            <p:cNvPr id="18" name="Google Shape;458;p45"/>
            <p:cNvSpPr txBox="1">
              <a:spLocks/>
            </p:cNvSpPr>
            <p:nvPr/>
          </p:nvSpPr>
          <p:spPr>
            <a:xfrm>
              <a:off x="1527428" y="2452454"/>
              <a:ext cx="6733261"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smtClean="0">
                  <a:latin typeface="+mn-lt"/>
                  <a:cs typeface="Arial" panose="020B0604020202020204" pitchFamily="34" charset="0"/>
                </a:rPr>
                <a:t>Một số nghề thuộc lĩnh vực tin học</a:t>
              </a:r>
              <a:endParaRPr lang="vi-VN" sz="2000">
                <a:latin typeface="+mn-lt"/>
                <a:cs typeface="Arial" panose="020B0604020202020204" pitchFamily="34" charset="0"/>
              </a:endParaRPr>
            </a:p>
          </p:txBody>
        </p:sp>
      </p:grpSp>
      <p:grpSp>
        <p:nvGrpSpPr>
          <p:cNvPr id="10" name="Group 9"/>
          <p:cNvGrpSpPr/>
          <p:nvPr/>
        </p:nvGrpSpPr>
        <p:grpSpPr>
          <a:xfrm>
            <a:off x="711448" y="3717968"/>
            <a:ext cx="7550809" cy="692550"/>
            <a:chOff x="709880" y="1422227"/>
            <a:chExt cx="7550809" cy="692550"/>
          </a:xfrm>
        </p:grpSpPr>
        <p:sp>
          <p:nvSpPr>
            <p:cNvPr id="13" name="Google Shape;2459;p30"/>
            <p:cNvSpPr/>
            <p:nvPr/>
          </p:nvSpPr>
          <p:spPr>
            <a:xfrm>
              <a:off x="709880" y="1422227"/>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smtClean="0">
                  <a:solidFill>
                    <a:schemeClr val="accent6"/>
                  </a:solidFill>
                  <a:latin typeface="+mj-lt"/>
                  <a:ea typeface="Bakbak One"/>
                  <a:cs typeface="Arial" panose="020B0604020202020204" pitchFamily="34" charset="0"/>
                  <a:sym typeface="Bakbak One"/>
                </a:rPr>
                <a:t>03</a:t>
              </a:r>
              <a:endParaRPr sz="2000">
                <a:solidFill>
                  <a:schemeClr val="accent6"/>
                </a:solidFill>
                <a:latin typeface="+mj-lt"/>
                <a:ea typeface="Bakbak One"/>
                <a:cs typeface="Arial" panose="020B0604020202020204" pitchFamily="34" charset="0"/>
                <a:sym typeface="Bakbak One"/>
              </a:endParaRPr>
            </a:p>
          </p:txBody>
        </p:sp>
        <p:sp>
          <p:nvSpPr>
            <p:cNvPr id="14" name="Google Shape;458;p45"/>
            <p:cNvSpPr txBox="1">
              <a:spLocks/>
            </p:cNvSpPr>
            <p:nvPr/>
          </p:nvSpPr>
          <p:spPr>
            <a:xfrm>
              <a:off x="1527428" y="1422227"/>
              <a:ext cx="6733261"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smtClean="0">
                  <a:latin typeface="+mn-lt"/>
                  <a:cs typeface="Arial" panose="020B0604020202020204" pitchFamily="34" charset="0"/>
                </a:rPr>
                <a:t>Bình đẳng giới trong các ngành nghề tin học</a:t>
              </a:r>
              <a:endParaRPr lang="vi-VN" sz="2000">
                <a:latin typeface="+mn-lt"/>
                <a:cs typeface="Arial" panose="020B0604020202020204" pitchFamily="34" charset="0"/>
              </a:endParaRPr>
            </a:p>
          </p:txBody>
        </p:sp>
      </p:grpSp>
    </p:spTree>
    <p:extLst>
      <p:ext uri="{BB962C8B-B14F-4D97-AF65-F5344CB8AC3E}">
        <p14:creationId xmlns:p14="http://schemas.microsoft.com/office/powerpoint/2010/main" val="250101620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458;p45"/>
          <p:cNvSpPr txBox="1">
            <a:spLocks/>
          </p:cNvSpPr>
          <p:nvPr/>
        </p:nvSpPr>
        <p:spPr>
          <a:xfrm>
            <a:off x="0" y="1785588"/>
            <a:ext cx="9144000" cy="19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Poppins Black"/>
              <a:buNone/>
              <a:defRPr sz="33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Poppins Black"/>
              </a:defRPr>
            </a:lvl1pPr>
            <a:lvl2pPr marR="0" lvl="1"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2pPr>
            <a:lvl3pPr marR="0" lvl="2"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3pPr>
            <a:lvl4pPr marR="0" lvl="3"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4pPr>
            <a:lvl5pPr marR="0" lvl="4"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5pPr>
            <a:lvl6pPr marR="0" lvl="5"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6pPr>
            <a:lvl7pPr marR="0" lvl="6"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7pPr>
            <a:lvl8pPr marR="0" lvl="7"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8pPr>
            <a:lvl9pPr marR="0" lvl="8"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9pPr>
          </a:lstStyle>
          <a:p>
            <a:pPr>
              <a:lnSpc>
                <a:spcPct val="150000"/>
              </a:lnSpc>
              <a:buSzPts val="1100"/>
            </a:pPr>
            <a:r>
              <a:rPr lang="en-US" sz="3000" b="1">
                <a:solidFill>
                  <a:srgbClr val="002060"/>
                </a:solidFill>
                <a:latin typeface="+mj-lt"/>
              </a:rPr>
              <a:t>Ngành nghề và trình độ </a:t>
            </a:r>
            <a:endParaRPr lang="en-US" sz="3000" b="1" smtClean="0">
              <a:solidFill>
                <a:srgbClr val="002060"/>
              </a:solidFill>
              <a:latin typeface="+mj-lt"/>
            </a:endParaRPr>
          </a:p>
          <a:p>
            <a:pPr>
              <a:lnSpc>
                <a:spcPct val="150000"/>
              </a:lnSpc>
              <a:buSzPts val="1100"/>
            </a:pPr>
            <a:r>
              <a:rPr lang="en-US" sz="3000" b="1" smtClean="0">
                <a:solidFill>
                  <a:srgbClr val="002060"/>
                </a:solidFill>
                <a:latin typeface="+mj-lt"/>
              </a:rPr>
              <a:t>chuyên </a:t>
            </a:r>
            <a:r>
              <a:rPr lang="en-US" sz="3000" b="1">
                <a:solidFill>
                  <a:srgbClr val="002060"/>
                </a:solidFill>
                <a:latin typeface="+mj-lt"/>
              </a:rPr>
              <a:t>môn nghề nghiệp</a:t>
            </a:r>
          </a:p>
        </p:txBody>
      </p:sp>
      <p:pic>
        <p:nvPicPr>
          <p:cNvPr id="16" name="Picture 26" descr="https://encrypted-tbn0.gstatic.com/images?q=tbn:ANd9GcT_WYytvkInSIBE4eEADtZDl3fn7KMUYPwm16fx6kplq5-eL4lwBjNIAbNlLYzdeaqDMOg&amp;usqp=CA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729" y="259221"/>
            <a:ext cx="998016" cy="83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300" y="3779688"/>
            <a:ext cx="1917700" cy="1265994"/>
          </a:xfrm>
          <a:prstGeom prst="rect">
            <a:avLst/>
          </a:prstGeom>
        </p:spPr>
      </p:pic>
      <p:sp>
        <p:nvSpPr>
          <p:cNvPr id="20" name="Google Shape;916;p69"/>
          <p:cNvSpPr/>
          <p:nvPr/>
        </p:nvSpPr>
        <p:spPr>
          <a:xfrm>
            <a:off x="4100853" y="1090901"/>
            <a:ext cx="942291" cy="94229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A7D2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500" b="1" smtClean="0">
                <a:solidFill>
                  <a:schemeClr val="dk1"/>
                </a:solidFill>
                <a:latin typeface="Arial" panose="020B0604020202020204" pitchFamily="34" charset="0"/>
                <a:ea typeface="Pangolin"/>
                <a:cs typeface="Arial" panose="020B0604020202020204" pitchFamily="34" charset="0"/>
                <a:sym typeface="Pangolin"/>
              </a:rPr>
              <a:t>01</a:t>
            </a:r>
            <a:endParaRPr sz="3500" b="1">
              <a:solidFill>
                <a:schemeClr val="dk1"/>
              </a:solidFill>
              <a:latin typeface="Arial" panose="020B0604020202020204" pitchFamily="34" charset="0"/>
              <a:ea typeface="Pangolin"/>
              <a:cs typeface="Arial" panose="020B0604020202020204" pitchFamily="34" charset="0"/>
              <a:sym typeface="Pangolin"/>
            </a:endParaRPr>
          </a:p>
        </p:txBody>
      </p:sp>
    </p:spTree>
    <p:extLst>
      <p:ext uri="{BB962C8B-B14F-4D97-AF65-F5344CB8AC3E}">
        <p14:creationId xmlns:p14="http://schemas.microsoft.com/office/powerpoint/2010/main" val="303110439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0" y="331393"/>
            <a:ext cx="9144000" cy="496996"/>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a:solidFill>
                  <a:srgbClr val="0070C0"/>
                </a:solidFill>
                <a:latin typeface="+mn-lt"/>
                <a:cs typeface="Arial" panose="020B0604020202020204" pitchFamily="34" charset="0"/>
              </a:rPr>
              <a:t>Danh mục thống kê các ngành đào </a:t>
            </a:r>
            <a:r>
              <a:rPr lang="en-US" sz="2000" b="1" smtClean="0">
                <a:solidFill>
                  <a:srgbClr val="0070C0"/>
                </a:solidFill>
                <a:latin typeface="+mn-lt"/>
                <a:cs typeface="Arial" panose="020B0604020202020204" pitchFamily="34" charset="0"/>
              </a:rPr>
              <a:t>tạo:</a:t>
            </a:r>
            <a:endParaRPr lang="vi-VN" sz="2000" b="1">
              <a:solidFill>
                <a:srgbClr val="0070C0"/>
              </a:solidFill>
              <a:latin typeface="+mn-lt"/>
              <a:cs typeface="Arial" panose="020B0604020202020204" pitchFamily="34" charset="0"/>
            </a:endParaRPr>
          </a:p>
        </p:txBody>
      </p:sp>
      <p:pic>
        <p:nvPicPr>
          <p:cNvPr id="5" name="image279.png"/>
          <p:cNvPicPr/>
          <p:nvPr/>
        </p:nvPicPr>
        <p:blipFill>
          <a:blip r:embed="rId2"/>
          <a:srcRect/>
          <a:stretch>
            <a:fillRect/>
          </a:stretch>
        </p:blipFill>
        <p:spPr>
          <a:xfrm>
            <a:off x="2125691" y="908399"/>
            <a:ext cx="4892617" cy="3689032"/>
          </a:xfrm>
          <a:prstGeom prst="rect">
            <a:avLst/>
          </a:prstGeom>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524" y="3384101"/>
            <a:ext cx="2833688" cy="189221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825" y="210925"/>
            <a:ext cx="1044575" cy="1044575"/>
          </a:xfrm>
          <a:prstGeom prst="rect">
            <a:avLst/>
          </a:prstGeom>
        </p:spPr>
      </p:pic>
    </p:spTree>
    <p:extLst>
      <p:ext uri="{BB962C8B-B14F-4D97-AF65-F5344CB8AC3E}">
        <p14:creationId xmlns:p14="http://schemas.microsoft.com/office/powerpoint/2010/main" val="31581203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0" y="331393"/>
            <a:ext cx="9144000" cy="496996"/>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a:solidFill>
                  <a:srgbClr val="0070C0"/>
                </a:solidFill>
                <a:latin typeface="+mn-lt"/>
                <a:cs typeface="Arial" panose="020B0604020202020204" pitchFamily="34" charset="0"/>
              </a:rPr>
              <a:t>Danh mục thống kê các ngành đào </a:t>
            </a:r>
            <a:r>
              <a:rPr lang="en-US" sz="2000" b="1" smtClean="0">
                <a:solidFill>
                  <a:srgbClr val="0070C0"/>
                </a:solidFill>
                <a:latin typeface="+mn-lt"/>
                <a:cs typeface="Arial" panose="020B0604020202020204" pitchFamily="34" charset="0"/>
              </a:rPr>
              <a:t>tạo:</a:t>
            </a:r>
            <a:endParaRPr lang="vi-VN" sz="2000" b="1">
              <a:solidFill>
                <a:srgbClr val="0070C0"/>
              </a:solidFill>
              <a:latin typeface="+mn-lt"/>
              <a:cs typeface="Arial" panose="020B0604020202020204" pitchFamily="34" charset="0"/>
            </a:endParaRPr>
          </a:p>
        </p:txBody>
      </p:sp>
      <p:grpSp>
        <p:nvGrpSpPr>
          <p:cNvPr id="2" name="Group 1"/>
          <p:cNvGrpSpPr/>
          <p:nvPr/>
        </p:nvGrpSpPr>
        <p:grpSpPr>
          <a:xfrm>
            <a:off x="1838325" y="896565"/>
            <a:ext cx="5448300" cy="3804174"/>
            <a:chOff x="1838325" y="896565"/>
            <a:chExt cx="5448300" cy="3804174"/>
          </a:xfrm>
        </p:grpSpPr>
        <p:pic>
          <p:nvPicPr>
            <p:cNvPr id="7" name="image391.png"/>
            <p:cNvPicPr/>
            <p:nvPr/>
          </p:nvPicPr>
          <p:blipFill rotWithShape="1">
            <a:blip r:embed="rId2"/>
            <a:srcRect t="928" b="44816"/>
            <a:stretch/>
          </p:blipFill>
          <p:spPr>
            <a:xfrm>
              <a:off x="1910076" y="2308763"/>
              <a:ext cx="5275835" cy="2391976"/>
            </a:xfrm>
            <a:prstGeom prst="rect">
              <a:avLst/>
            </a:prstGeom>
            <a:ln/>
          </p:spPr>
        </p:pic>
        <p:pic>
          <p:nvPicPr>
            <p:cNvPr id="6" name="image203.png"/>
            <p:cNvPicPr/>
            <p:nvPr/>
          </p:nvPicPr>
          <p:blipFill>
            <a:blip r:embed="rId3"/>
            <a:srcRect/>
            <a:stretch>
              <a:fillRect/>
            </a:stretch>
          </p:blipFill>
          <p:spPr>
            <a:xfrm>
              <a:off x="1838325" y="896565"/>
              <a:ext cx="5448300" cy="1412198"/>
            </a:xfrm>
            <a:prstGeom prst="rect">
              <a:avLst/>
            </a:prstGeom>
            <a:ln/>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524" y="3384101"/>
            <a:ext cx="2833688" cy="189221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825" y="210925"/>
            <a:ext cx="1044575" cy="1044575"/>
          </a:xfrm>
          <a:prstGeom prst="rect">
            <a:avLst/>
          </a:prstGeom>
        </p:spPr>
      </p:pic>
    </p:spTree>
    <p:extLst>
      <p:ext uri="{BB962C8B-B14F-4D97-AF65-F5344CB8AC3E}">
        <p14:creationId xmlns:p14="http://schemas.microsoft.com/office/powerpoint/2010/main" val="18287138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5810" y="680497"/>
            <a:ext cx="7440930" cy="1123712"/>
          </a:xfrm>
          <a:prstGeom prst="roundRect">
            <a:avLst/>
          </a:prstGeom>
          <a:solidFill>
            <a:schemeClr val="bg2">
              <a:lumMod val="20000"/>
              <a:lumOff val="80000"/>
            </a:schemeClr>
          </a:solidFill>
          <a:ln w="19050">
            <a:solidFill>
              <a:schemeClr val="bg1">
                <a:lumMod val="75000"/>
              </a:schemeClr>
            </a:solidFill>
            <a:prstDash val="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smtClean="0">
                <a:latin typeface="Arial" panose="020B0604020202020204" pitchFamily="34" charset="0"/>
                <a:cs typeface="Arial" panose="020B0604020202020204" pitchFamily="34" charset="0"/>
              </a:rPr>
              <a:t>Đ</a:t>
            </a:r>
            <a:r>
              <a:rPr lang="vi-VN" sz="2000" smtClean="0">
                <a:latin typeface="Arial" panose="020B0604020202020204" pitchFamily="34" charset="0"/>
                <a:cs typeface="Arial" panose="020B0604020202020204" pitchFamily="34" charset="0"/>
              </a:rPr>
              <a:t>ọc </a:t>
            </a:r>
            <a:r>
              <a:rPr lang="vi-VN" sz="2000">
                <a:latin typeface="Arial" panose="020B0604020202020204" pitchFamily="34" charset="0"/>
                <a:cs typeface="Arial" panose="020B0604020202020204" pitchFamily="34" charset="0"/>
              </a:rPr>
              <a:t>thông tin mục 1 SGK và giải thích ý nghĩa của một số cụm từ: các ngành đào tạo, các ngành nghề đào tạo.</a:t>
            </a:r>
          </a:p>
        </p:txBody>
      </p:sp>
      <p:pic>
        <p:nvPicPr>
          <p:cNvPr id="15" name="Picture 33"/>
          <p:cNvPicPr>
            <a:picLocks noChangeAspect="1"/>
          </p:cNvPicPr>
          <p:nvPr/>
        </p:nvPicPr>
        <p:blipFill>
          <a:blip r:embed="rId2"/>
          <a:srcRect/>
          <a:stretch>
            <a:fillRect/>
          </a:stretch>
        </p:blipFill>
        <p:spPr>
          <a:xfrm rot="998638">
            <a:off x="7848770" y="1249588"/>
            <a:ext cx="533058" cy="873867"/>
          </a:xfrm>
          <a:prstGeom prst="rect">
            <a:avLst/>
          </a:prstGeom>
        </p:spPr>
      </p:pic>
      <p:pic>
        <p:nvPicPr>
          <p:cNvPr id="17" name="Picture 2" descr="Ngành Công nghệ thông tin là gì? Ra trường làm gì?"/>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37"/>
          <a:stretch/>
        </p:blipFill>
        <p:spPr bwMode="auto">
          <a:xfrm>
            <a:off x="741637" y="2533315"/>
            <a:ext cx="2101026" cy="16708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8" name="Picture 4" descr="Ngành Công nghệ thông tin là gì? Ra trường làm gì? - Kiến Thức Cho Người  lao Động Việt Na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26" r="6606"/>
          <a:stretch/>
        </p:blipFill>
        <p:spPr bwMode="auto">
          <a:xfrm>
            <a:off x="3325179" y="2533315"/>
            <a:ext cx="2162629" cy="16708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9" name="Picture 6" descr="Kỹ thuật phần mềm và Công nghệ thông tin nên học ở đâ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70" r="9825"/>
          <a:stretch/>
        </p:blipFill>
        <p:spPr bwMode="auto">
          <a:xfrm>
            <a:off x="5970324" y="2533315"/>
            <a:ext cx="2525486" cy="16708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6763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0" y="356932"/>
            <a:ext cx="9144000" cy="669414"/>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500" b="1">
                <a:solidFill>
                  <a:srgbClr val="002060"/>
                </a:solidFill>
                <a:latin typeface="Arial" panose="020B0604020202020204" pitchFamily="34" charset="0"/>
                <a:cs typeface="Arial" panose="020B0604020202020204" pitchFamily="34" charset="0"/>
              </a:rPr>
              <a:t>1. Ngành nghề và trình độ chuyên môn nghề nghiệp</a:t>
            </a:r>
          </a:p>
        </p:txBody>
      </p:sp>
      <p:sp>
        <p:nvSpPr>
          <p:cNvPr id="10" name="TextBox 9"/>
          <p:cNvSpPr txBox="1"/>
          <p:nvPr/>
        </p:nvSpPr>
        <p:spPr>
          <a:xfrm>
            <a:off x="449463" y="1117478"/>
            <a:ext cx="5392537" cy="1938992"/>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Ngành đào tạo là tập hợp kiến thức và kỹ năng chuyên môn trong phạm vi hoạt động nghề nghiệp, khoa học và công nghệ, được thống kê, phân loại theo quy </a:t>
            </a:r>
            <a:r>
              <a:rPr lang="vi-VN" sz="2000" smtClean="0">
                <a:latin typeface="+mn-lt"/>
                <a:cs typeface="Arial" panose="020B0604020202020204" pitchFamily="34" charset="0"/>
              </a:rPr>
              <a:t>định.</a:t>
            </a:r>
            <a:endParaRPr lang="vi-VN" sz="2000">
              <a:latin typeface="+mn-lt"/>
              <a:cs typeface="Arial" panose="020B0604020202020204" pitchFamily="34" charset="0"/>
            </a:endParaRPr>
          </a:p>
        </p:txBody>
      </p:sp>
      <p:sp>
        <p:nvSpPr>
          <p:cNvPr id="11" name="TextBox 10"/>
          <p:cNvSpPr txBox="1"/>
          <p:nvPr/>
        </p:nvSpPr>
        <p:spPr>
          <a:xfrm>
            <a:off x="449463" y="3147603"/>
            <a:ext cx="5392537"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Các ngành nghề đào tạo thường được nói khi tuyển dụng lao động, bao gồm cả đào tạo nghề nghiệp.</a:t>
            </a:r>
          </a:p>
        </p:txBody>
      </p:sp>
      <p:pic>
        <p:nvPicPr>
          <p:cNvPr id="13" name="Picture 4" descr="Trí tuệ nhân tạo có đe dọa sự nghiệp của người tr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099" y="1320800"/>
            <a:ext cx="2042062" cy="114865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4" name="Picture 6" descr="Một nhóm dự thi về phát triển công nghệ trí tuệ nhân tạo tại cuộc thi Quy Nhơn AI Hackathon 2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099" y="2862522"/>
            <a:ext cx="2042062" cy="15034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214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Tips to Prepare for an Exam by Slidesgo">
  <a:themeElements>
    <a:clrScheme name="Simple Light">
      <a:dk1>
        <a:srgbClr val="210A26"/>
      </a:dk1>
      <a:lt1>
        <a:srgbClr val="4D476D"/>
      </a:lt1>
      <a:dk2>
        <a:srgbClr val="A0BFDB"/>
      </a:dk2>
      <a:lt2>
        <a:srgbClr val="DFF3F8"/>
      </a:lt2>
      <a:accent1>
        <a:srgbClr val="EA3554"/>
      </a:accent1>
      <a:accent2>
        <a:srgbClr val="FFA406"/>
      </a:accent2>
      <a:accent3>
        <a:srgbClr val="C1712D"/>
      </a:accent3>
      <a:accent4>
        <a:srgbClr val="1D9E4E"/>
      </a:accent4>
      <a:accent5>
        <a:srgbClr val="3169F8"/>
      </a:accent5>
      <a:accent6>
        <a:srgbClr val="FFFFFF"/>
      </a:accent6>
      <a:hlink>
        <a:srgbClr val="210A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TotalTime>
  <Words>1717</Words>
  <Application>Microsoft Office PowerPoint</Application>
  <PresentationFormat>On-screen Show (16:9)</PresentationFormat>
  <Paragraphs>150</Paragraphs>
  <Slides>37</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Anybody</vt:lpstr>
      <vt:lpstr>Bakbak One</vt:lpstr>
      <vt:lpstr>Poppins</vt:lpstr>
      <vt:lpstr>Poppins Black</vt:lpstr>
      <vt:lpstr>Calibri</vt:lpstr>
      <vt:lpstr>Arial (Body)</vt:lpstr>
      <vt:lpstr>Arial</vt:lpstr>
      <vt:lpstr>Times New Roman</vt:lpstr>
      <vt:lpstr>Pangolin</vt:lpstr>
      <vt:lpstr>Tips to Prepare for an Exam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to Prepare for an Exam</dc:title>
  <dc:creator>Acer</dc:creator>
  <cp:lastModifiedBy>Acer</cp:lastModifiedBy>
  <cp:revision>87</cp:revision>
  <dcterms:modified xsi:type="dcterms:W3CDTF">2023-12-25T16:26:43Z</dcterms:modified>
</cp:coreProperties>
</file>