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tags/tag19.xml" ContentType="application/vnd.openxmlformats-officedocument.presentationml.tags+xml"/>
  <Override PartName="/ppt/notesSlides/notesSlide17.xml" ContentType="application/vnd.openxmlformats-officedocument.presentationml.notesSlide+xml"/>
  <Override PartName="/ppt/tags/tag20.xml" ContentType="application/vnd.openxmlformats-officedocument.presentationml.tags+xml"/>
  <Override PartName="/ppt/notesSlides/notesSlide18.xml" ContentType="application/vnd.openxmlformats-officedocument.presentationml.notesSlide+xml"/>
  <Override PartName="/ppt/tags/tag21.xml" ContentType="application/vnd.openxmlformats-officedocument.presentationml.tags+xml"/>
  <Override PartName="/ppt/notesSlides/notesSlide19.xml" ContentType="application/vnd.openxmlformats-officedocument.presentationml.notesSlide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341" r:id="rId2"/>
    <p:sldId id="256" r:id="rId3"/>
    <p:sldId id="337" r:id="rId4"/>
    <p:sldId id="316" r:id="rId5"/>
    <p:sldId id="331" r:id="rId6"/>
    <p:sldId id="332" r:id="rId7"/>
    <p:sldId id="333" r:id="rId8"/>
    <p:sldId id="334" r:id="rId9"/>
    <p:sldId id="335" r:id="rId10"/>
    <p:sldId id="336" r:id="rId11"/>
    <p:sldId id="283" r:id="rId12"/>
    <p:sldId id="338" r:id="rId13"/>
    <p:sldId id="276" r:id="rId14"/>
    <p:sldId id="298" r:id="rId15"/>
    <p:sldId id="327" r:id="rId16"/>
    <p:sldId id="325" r:id="rId17"/>
    <p:sldId id="313" r:id="rId18"/>
    <p:sldId id="339" r:id="rId19"/>
    <p:sldId id="314" r:id="rId20"/>
    <p:sldId id="330" r:id="rId21"/>
    <p:sldId id="272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702A"/>
    <a:srgbClr val="7192A9"/>
    <a:srgbClr val="EF4B66"/>
    <a:srgbClr val="FBCDCD"/>
    <a:srgbClr val="F3F6F6"/>
    <a:srgbClr val="D8E5E5"/>
    <a:srgbClr val="F26649"/>
    <a:srgbClr val="F7A5A5"/>
    <a:srgbClr val="F37D91"/>
    <a:srgbClr val="3B87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9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954" y="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8941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784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1855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36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86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45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40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46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776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97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p3"/><Relationship Id="rId7" Type="http://schemas.openxmlformats.org/officeDocument/2006/relationships/image" Target="../media/image12.jpg"/><Relationship Id="rId2" Type="http://schemas.microsoft.com/office/2007/relationships/media" Target="../media/media7.mp3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audio" Target="../media/media6.mp3"/><Relationship Id="rId18" Type="http://schemas.openxmlformats.org/officeDocument/2006/relationships/image" Target="../media/image4.png"/><Relationship Id="rId3" Type="http://schemas.openxmlformats.org/officeDocument/2006/relationships/audio" Target="../media/media1.mp3"/><Relationship Id="rId7" Type="http://schemas.openxmlformats.org/officeDocument/2006/relationships/audio" Target="../media/media3.mp3"/><Relationship Id="rId12" Type="http://schemas.microsoft.com/office/2007/relationships/media" Target="../media/media6.mp3"/><Relationship Id="rId17" Type="http://schemas.openxmlformats.org/officeDocument/2006/relationships/notesSlide" Target="../notesSlides/notesSlide10.xml"/><Relationship Id="rId2" Type="http://schemas.microsoft.com/office/2007/relationships/media" Target="../media/media1.mp3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microsoft.com/office/2007/relationships/media" Target="../media/media3.mp3"/><Relationship Id="rId11" Type="http://schemas.openxmlformats.org/officeDocument/2006/relationships/audio" Target="../media/media5.mp3"/><Relationship Id="rId5" Type="http://schemas.openxmlformats.org/officeDocument/2006/relationships/audio" Target="../media/media2.mp3"/><Relationship Id="rId15" Type="http://schemas.openxmlformats.org/officeDocument/2006/relationships/audio" Target="../media/media7.mp3"/><Relationship Id="rId10" Type="http://schemas.microsoft.com/office/2007/relationships/media" Target="../media/media5.mp3"/><Relationship Id="rId4" Type="http://schemas.microsoft.com/office/2007/relationships/media" Target="../media/media2.mp3"/><Relationship Id="rId9" Type="http://schemas.openxmlformats.org/officeDocument/2006/relationships/audio" Target="../media/media4.mp3"/><Relationship Id="rId14" Type="http://schemas.microsoft.com/office/2007/relationships/media" Target="../media/media7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p3"/><Relationship Id="rId2" Type="http://schemas.microsoft.com/office/2007/relationships/media" Target="../media/media8.mp3"/><Relationship Id="rId1" Type="http://schemas.openxmlformats.org/officeDocument/2006/relationships/tags" Target="../tags/tag14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7.png"/><Relationship Id="rId2" Type="http://schemas.microsoft.com/office/2007/relationships/media" Target="../media/media3.mp3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p3"/><Relationship Id="rId7" Type="http://schemas.openxmlformats.org/officeDocument/2006/relationships/image" Target="../media/image8.jpeg"/><Relationship Id="rId2" Type="http://schemas.microsoft.com/office/2007/relationships/media" Target="../media/media4.mp3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p3"/><Relationship Id="rId7" Type="http://schemas.openxmlformats.org/officeDocument/2006/relationships/image" Target="../media/image9.png"/><Relationship Id="rId2" Type="http://schemas.microsoft.com/office/2007/relationships/media" Target="../media/media5.mp3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6.mp3"/><Relationship Id="rId7" Type="http://schemas.openxmlformats.org/officeDocument/2006/relationships/image" Target="../media/image10.png"/><Relationship Id="rId2" Type="http://schemas.microsoft.com/office/2007/relationships/media" Target="../media/media6.mp3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3688259"/>
          </a:xfrm>
        </p:spPr>
        <p:txBody>
          <a:bodyPr>
            <a:normAutofit/>
          </a:bodyPr>
          <a:lstStyle/>
          <a:p>
            <a:pPr algn="ctr"/>
            <a:r>
              <a:rPr lang="en-US" b="1" smtClean="0"/>
              <a:t/>
            </a:r>
            <a:br>
              <a:rPr lang="en-US" b="1" smtClean="0"/>
            </a:br>
            <a:r>
              <a:rPr lang="en-US" b="1" smtClean="0">
                <a:solidFill>
                  <a:srgbClr val="FF0000"/>
                </a:solidFill>
              </a:rPr>
              <a:t>ENGLISH 8</a:t>
            </a:r>
            <a:br>
              <a:rPr lang="en-US" b="1" smtClean="0">
                <a:solidFill>
                  <a:srgbClr val="FF0000"/>
                </a:solidFill>
              </a:rPr>
            </a:br>
            <a:r>
              <a:rPr lang="en-US" b="1" smtClean="0">
                <a:solidFill>
                  <a:srgbClr val="FF0000"/>
                </a:solidFill>
              </a:rPr>
              <a:t>UNIT 8-GETTING STARTED</a:t>
            </a:r>
            <a:endParaRPr lang="en-US" b="1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9255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97155" y="857910"/>
            <a:ext cx="940430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</a:t>
            </a:r>
            <a:r>
              <a:rPr lang="en-US" sz="8000" b="1" dirty="0" smtClean="0">
                <a:solidFill>
                  <a:srgbClr val="AD4F0F"/>
                </a:solidFill>
              </a:rPr>
              <a:t>onvenience </a:t>
            </a:r>
            <a:r>
              <a:rPr lang="en-US" sz="8000" b="1" smtClean="0">
                <a:solidFill>
                  <a:srgbClr val="AD4F0F"/>
                </a:solidFill>
              </a:rPr>
              <a:t>store </a:t>
            </a:r>
            <a:r>
              <a:rPr lang="en-US" sz="6000" b="1" smtClean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5438" y="4375421"/>
            <a:ext cx="4686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smtClean="0"/>
              <a:t>cửa hàng tiện lợi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0" y="2659347"/>
            <a:ext cx="55874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/kənˈviːniəns stɔː/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convenience stor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26058" y="3490344"/>
            <a:ext cx="665224" cy="665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340" y="2133984"/>
            <a:ext cx="6682450" cy="44571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246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6656522"/>
              </p:ext>
            </p:extLst>
          </p:nvPr>
        </p:nvGraphicFramePr>
        <p:xfrm>
          <a:off x="1376566" y="1289118"/>
          <a:ext cx="10085976" cy="530244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50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09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4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0494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754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open-air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market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(n)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ˌ</a:t>
                      </a:r>
                      <a:r>
                        <a:rPr lang="en-US" sz="24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əʊpən</a:t>
                      </a:r>
                      <a:r>
                        <a:rPr lang="en-US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i="0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ˈeə </a:t>
                      </a:r>
                      <a:r>
                        <a:rPr lang="en-US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ˈ</a:t>
                      </a:r>
                      <a:r>
                        <a:rPr lang="en-US" sz="24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mɑːkɪt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chợ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họp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ngoài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trời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home-grown (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adj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həʊm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ɡrəʊn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trồng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home-made 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(adj)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həʊm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meɪd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016602894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bargain (v)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bɑːɡən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mặc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cả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33419720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farmers’ market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fɑːməz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mɑːkɪt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chợ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nông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sản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402786525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price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tag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(adj)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praɪs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tæɡ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nhãn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ghi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giá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mặt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048020667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convenience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store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kənˈ</a:t>
                      </a:r>
                      <a:r>
                        <a:rPr lang="en-US" sz="240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viːniəns</a:t>
                      </a:r>
                      <a:r>
                        <a:rPr lang="en-US" sz="240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stɔː/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cửa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tiện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lợi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80160946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open-air marke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11996" y="1964844"/>
            <a:ext cx="487363" cy="487363"/>
          </a:xfrm>
          <a:prstGeom prst="rect">
            <a:avLst/>
          </a:prstGeom>
        </p:spPr>
      </p:pic>
      <p:pic>
        <p:nvPicPr>
          <p:cNvPr id="5" name="home-grown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11996" y="2641730"/>
            <a:ext cx="487363" cy="487363"/>
          </a:xfrm>
          <a:prstGeom prst="rect">
            <a:avLst/>
          </a:prstGeom>
        </p:spPr>
      </p:pic>
      <p:pic>
        <p:nvPicPr>
          <p:cNvPr id="7" name="home-made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11996" y="3331837"/>
            <a:ext cx="487363" cy="487363"/>
          </a:xfrm>
          <a:prstGeom prst="rect">
            <a:avLst/>
          </a:prstGeom>
        </p:spPr>
      </p:pic>
      <p:pic>
        <p:nvPicPr>
          <p:cNvPr id="8" name="bargain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11996" y="3977324"/>
            <a:ext cx="487363" cy="487363"/>
          </a:xfrm>
          <a:prstGeom prst="rect">
            <a:avLst/>
          </a:prstGeom>
        </p:spPr>
      </p:pic>
      <p:pic>
        <p:nvPicPr>
          <p:cNvPr id="9" name="farmers' market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11996" y="4628167"/>
            <a:ext cx="487363" cy="487363"/>
          </a:xfrm>
          <a:prstGeom prst="rect">
            <a:avLst/>
          </a:prstGeom>
        </p:spPr>
      </p:pic>
      <p:pic>
        <p:nvPicPr>
          <p:cNvPr id="21" name="price tag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11996" y="5320168"/>
            <a:ext cx="487363" cy="487363"/>
          </a:xfrm>
          <a:prstGeom prst="rect">
            <a:avLst/>
          </a:prstGeom>
        </p:spPr>
      </p:pic>
      <p:pic>
        <p:nvPicPr>
          <p:cNvPr id="22" name="convenience store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11995" y="5950623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9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65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38" name="Round Single Corner Rectangle 3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ound Single Corner Rectangle 3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LEAD-IN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6094095" y="1319308"/>
            <a:ext cx="4709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Answer the questions: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5177263" y="14907"/>
            <a:ext cx="3478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CHATTING</a:t>
            </a:r>
            <a:endParaRPr 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6670129" y="2306997"/>
            <a:ext cx="534216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1. </a:t>
            </a:r>
            <a:r>
              <a:rPr lang="en-US" sz="3200" dirty="0" smtClean="0"/>
              <a:t>What are the </a:t>
            </a:r>
            <a:r>
              <a:rPr lang="en-US" sz="3200" smtClean="0"/>
              <a:t>pictures about?</a:t>
            </a:r>
            <a:endParaRPr lang="en-US" sz="3200" dirty="0"/>
          </a:p>
          <a:p>
            <a:r>
              <a:rPr lang="en-US" sz="3200" dirty="0"/>
              <a:t>2. </a:t>
            </a:r>
            <a:r>
              <a:rPr lang="en-US" sz="3200" dirty="0" smtClean="0"/>
              <a:t>What are the people in the pictures doing?</a:t>
            </a:r>
            <a:endParaRPr lang="en-US" sz="3200" dirty="0"/>
          </a:p>
        </p:txBody>
      </p:sp>
      <p:grpSp>
        <p:nvGrpSpPr>
          <p:cNvPr id="9" name="Group 8"/>
          <p:cNvGrpSpPr/>
          <p:nvPr/>
        </p:nvGrpSpPr>
        <p:grpSpPr>
          <a:xfrm>
            <a:off x="110485" y="1530036"/>
            <a:ext cx="6559644" cy="5605614"/>
            <a:chOff x="110484" y="1085214"/>
            <a:chExt cx="7080171" cy="605043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t="598" r="1606"/>
            <a:stretch/>
          </p:blipFill>
          <p:spPr>
            <a:xfrm>
              <a:off x="3040079" y="2020751"/>
              <a:ext cx="4150576" cy="511489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5511" t="823"/>
            <a:stretch/>
          </p:blipFill>
          <p:spPr>
            <a:xfrm>
              <a:off x="220327" y="1085214"/>
              <a:ext cx="2819752" cy="549055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484" y="1657617"/>
              <a:ext cx="376583" cy="36313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484" y="3830491"/>
              <a:ext cx="376583" cy="36313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0999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1" y="1035276"/>
            <a:ext cx="233382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01480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1216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266527" y="1496941"/>
            <a:ext cx="11477336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 smtClean="0">
                <a:solidFill>
                  <a:srgbClr val="242021"/>
                </a:solidFill>
              </a:rPr>
              <a:t>Mai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</a:t>
            </a:r>
            <a:r>
              <a:rPr lang="en-US" sz="2200" dirty="0">
                <a:solidFill>
                  <a:srgbClr val="242021"/>
                </a:solidFill>
              </a:rPr>
              <a:t> </a:t>
            </a:r>
            <a:r>
              <a:rPr lang="en-US" sz="2200" dirty="0" smtClean="0">
                <a:solidFill>
                  <a:srgbClr val="242021"/>
                </a:solidFill>
              </a:rPr>
              <a:t>How was your trip to Bac Ha, Alice?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Alice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It’s awesome. I like Bac Ha Fair. It’s an open-air market in Lao </a:t>
            </a:r>
            <a:r>
              <a:rPr lang="en-US" sz="2200" dirty="0" err="1" smtClean="0">
                <a:solidFill>
                  <a:srgbClr val="242021"/>
                </a:solidFill>
              </a:rPr>
              <a:t>Cai</a:t>
            </a:r>
            <a:r>
              <a:rPr lang="en-US" sz="2200" dirty="0" smtClean="0">
                <a:solidFill>
                  <a:srgbClr val="242021"/>
                </a:solidFill>
              </a:rPr>
              <a:t>.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 smtClean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Mai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What do you like about it?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Alice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Many things. Theo people at the market were wearing really </a:t>
            </a:r>
            <a:r>
              <a:rPr lang="en-US" sz="2200" dirty="0" err="1" smtClean="0">
                <a:solidFill>
                  <a:srgbClr val="242021"/>
                </a:solidFill>
              </a:rPr>
              <a:t>colourful</a:t>
            </a:r>
            <a:r>
              <a:rPr lang="en-US" sz="2200" dirty="0" smtClean="0">
                <a:solidFill>
                  <a:srgbClr val="242021"/>
                </a:solidFill>
              </a:rPr>
              <a:t> costumes.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Mai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Yeah…They came from different minority groups.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Alice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I think so, and most of the products sold at the market were home-grown and home-made. I love it.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Mai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Do you have similar markets in New Zealand?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Alice</a:t>
            </a:r>
            <a:r>
              <a:rPr lang="en-US" sz="2200" b="0" i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smtClean="0">
                <a:solidFill>
                  <a:srgbClr val="242021"/>
                </a:solidFill>
              </a:rPr>
              <a:t>Yes, we </a:t>
            </a:r>
            <a:r>
              <a:rPr lang="en-US" sz="2200" dirty="0" smtClean="0">
                <a:solidFill>
                  <a:srgbClr val="242021"/>
                </a:solidFill>
              </a:rPr>
              <a:t>do. Back in my city, Auckland, we have a farmers’ market every Saturday where farmers sell their products. My mother loves shopping there, and she rarely misses one.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Mai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I prefer shopping at the supermarket. I can find almost everything I need there, I don’t have to bargain. All the items have fixed prices on their price tags.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Alice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Right. It’s more convenient.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Mai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Yeah…Oh, I’ve got to go. My art lesson starts at one o’clock, and I want to go to a convenience store on the way. See you later.</a:t>
            </a:r>
          </a:p>
          <a:p>
            <a:r>
              <a:rPr lang="en-US" sz="2200" b="1" i="1" dirty="0" smtClean="0">
                <a:solidFill>
                  <a:srgbClr val="242021"/>
                </a:solidFill>
              </a:rPr>
              <a:t>Alice</a:t>
            </a:r>
            <a:r>
              <a:rPr lang="en-US" sz="2200" dirty="0" smtClean="0">
                <a:solidFill>
                  <a:srgbClr val="242021"/>
                </a:solidFill>
              </a:rPr>
              <a:t>: See you.</a:t>
            </a:r>
            <a:endParaRPr lang="en-US" sz="2200" dirty="0"/>
          </a:p>
        </p:txBody>
      </p:sp>
      <p:pic>
        <p:nvPicPr>
          <p:cNvPr id="3" name="Track 4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76276" y="99895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604692" y="1339539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07298" y="1110730"/>
            <a:ext cx="1033824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Mai and Alice mentioned four places where they can buy things. Complete the list.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8" y="123689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264429"/>
              </p:ext>
            </p:extLst>
          </p:nvPr>
        </p:nvGraphicFramePr>
        <p:xfrm>
          <a:off x="3195037" y="2152952"/>
          <a:ext cx="5333501" cy="4247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3501">
                  <a:extLst>
                    <a:ext uri="{9D8B030D-6E8A-4147-A177-3AD203B41FA5}">
                      <a16:colId xmlns:a16="http://schemas.microsoft.com/office/drawing/2014/main" val="906195807"/>
                    </a:ext>
                  </a:extLst>
                </a:gridCol>
              </a:tblGrid>
              <a:tr h="1061968">
                <a:tc>
                  <a:txBody>
                    <a:bodyPr/>
                    <a:lstStyle/>
                    <a:p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1.  open-air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market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903396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latin typeface="+mj-lt"/>
                        </a:rPr>
                        <a:t>2</a:t>
                      </a:r>
                      <a:r>
                        <a:rPr lang="en-US" sz="3200" b="0" smtClean="0">
                          <a:latin typeface="+mj-lt"/>
                        </a:rPr>
                        <a:t>. ______________________</a:t>
                      </a:r>
                      <a:endParaRPr lang="en-US" sz="3200" b="0" dirty="0">
                        <a:latin typeface="+mj-lt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141528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3200" b="0" kern="120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. ______________________</a:t>
                      </a:r>
                      <a:endParaRPr lang="en-US" sz="32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970796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3200" b="0" kern="120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. ______________________</a:t>
                      </a:r>
                      <a:endParaRPr lang="en-US" sz="3200" b="0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187838"/>
                  </a:ext>
                </a:extLst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212436" y="5708073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621498" y="3399725"/>
            <a:ext cx="28457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</a:rPr>
              <a:t>farmers’ market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621498" y="4448052"/>
            <a:ext cx="23044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</a:rPr>
              <a:t>supermarket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04606" y="5496379"/>
            <a:ext cx="32133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c</a:t>
            </a:r>
            <a:r>
              <a:rPr lang="en-US" sz="3200" dirty="0" smtClean="0">
                <a:solidFill>
                  <a:srgbClr val="7030A0"/>
                </a:solidFill>
              </a:rPr>
              <a:t>onvenience store</a:t>
            </a:r>
            <a:endParaRPr lang="en-US" sz="3200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328461"/>
            <a:ext cx="620998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types of markets with the features.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129516"/>
              </p:ext>
            </p:extLst>
          </p:nvPr>
        </p:nvGraphicFramePr>
        <p:xfrm>
          <a:off x="576198" y="2198076"/>
          <a:ext cx="11070857" cy="4448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8697">
                  <a:extLst>
                    <a:ext uri="{9D8B030D-6E8A-4147-A177-3AD203B41FA5}">
                      <a16:colId xmlns:a16="http://schemas.microsoft.com/office/drawing/2014/main" val="1400622792"/>
                    </a:ext>
                  </a:extLst>
                </a:gridCol>
                <a:gridCol w="7202160">
                  <a:extLst>
                    <a:ext uri="{9D8B030D-6E8A-4147-A177-3AD203B41FA5}">
                      <a16:colId xmlns:a16="http://schemas.microsoft.com/office/drawing/2014/main" val="355073480"/>
                    </a:ext>
                  </a:extLst>
                </a:gridCol>
              </a:tblGrid>
              <a:tr h="6997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Types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of markets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Features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327565"/>
                  </a:ext>
                </a:extLst>
              </a:tr>
              <a:tr h="3558354">
                <a:tc>
                  <a:txBody>
                    <a:bodyPr/>
                    <a:lstStyle/>
                    <a:p>
                      <a:pPr marL="514350" indent="-51435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open-air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market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supermarket 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It’s outdoor.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Goods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 smtClean="0">
                          <a:solidFill>
                            <a:schemeClr val="tx1"/>
                          </a:solidFill>
                        </a:rPr>
                        <a:t>are displayed 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on shelves.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Shoppers can bargain.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All items have fixed prices.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The weather does not affect shopping.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8438589"/>
                  </a:ext>
                </a:extLst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3879273" y="3445164"/>
            <a:ext cx="674254" cy="184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879273" y="3463636"/>
            <a:ext cx="674254" cy="13946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357418" y="4151745"/>
            <a:ext cx="1196109" cy="923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357418" y="4160981"/>
            <a:ext cx="1196109" cy="150834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357418" y="4160981"/>
            <a:ext cx="1196109" cy="211233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089770"/>
            <a:ext cx="863666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06930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96666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31874" y="1620184"/>
            <a:ext cx="10815315" cy="746421"/>
          </a:xfrm>
          <a:prstGeom prst="roundRect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02612" y="1740252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h</a:t>
            </a:r>
            <a:r>
              <a:rPr lang="en-US" sz="2800" b="1" dirty="0" smtClean="0">
                <a:solidFill>
                  <a:srgbClr val="7030A0"/>
                </a:solidFill>
              </a:rPr>
              <a:t>ome -grown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81615" y="1740251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bargaining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52755" y="1740250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7030A0"/>
                </a:solidFill>
              </a:rPr>
              <a:t>home-made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40008" y="1731784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p</a:t>
            </a:r>
            <a:r>
              <a:rPr lang="en-US" sz="2800" b="1" dirty="0" smtClean="0">
                <a:solidFill>
                  <a:srgbClr val="7030A0"/>
                </a:solidFill>
              </a:rPr>
              <a:t>rice tag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720045" y="1741968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c</a:t>
            </a:r>
            <a:r>
              <a:rPr lang="en-US" sz="2800" b="1" dirty="0" smtClean="0">
                <a:solidFill>
                  <a:srgbClr val="7030A0"/>
                </a:solidFill>
              </a:rPr>
              <a:t>onvenience store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32" name="Content Placeholder 2"/>
          <p:cNvSpPr>
            <a:spLocks noGrp="1"/>
          </p:cNvSpPr>
          <p:nvPr>
            <p:ph idx="1"/>
          </p:nvPr>
        </p:nvSpPr>
        <p:spPr>
          <a:xfrm>
            <a:off x="1131589" y="2392983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smtClean="0">
                <a:solidFill>
                  <a:srgbClr val="E0702A"/>
                </a:solidFill>
              </a:rPr>
              <a:t>1.</a:t>
            </a:r>
            <a:r>
              <a:rPr lang="en-US" smtClean="0"/>
              <a:t>  - </a:t>
            </a:r>
            <a:r>
              <a:rPr lang="en-US" dirty="0" smtClean="0"/>
              <a:t>What </a:t>
            </a:r>
            <a:r>
              <a:rPr lang="en-US" smtClean="0"/>
              <a:t>is ‘_____________’?</a:t>
            </a:r>
            <a:endParaRPr lang="en-US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 </a:t>
            </a:r>
            <a:r>
              <a:rPr lang="en-US" dirty="0" smtClean="0"/>
              <a:t>     - It’s when buyers talk to the sellers to get a lower price.</a:t>
            </a:r>
            <a:endParaRPr lang="en-US" dirty="0"/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smtClean="0">
                <a:solidFill>
                  <a:srgbClr val="E0702A"/>
                </a:solidFill>
              </a:rPr>
              <a:t>2.</a:t>
            </a:r>
            <a:r>
              <a:rPr lang="en-US" dirty="0" smtClean="0"/>
              <a:t> A _______________ is a small shop and is usually open 24/7.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smtClean="0">
                <a:solidFill>
                  <a:srgbClr val="E0702A"/>
                </a:solidFill>
              </a:rPr>
              <a:t>3.</a:t>
            </a:r>
            <a:r>
              <a:rPr lang="en-US" dirty="0" smtClean="0"/>
              <a:t> This salad is made of ___________ vegetables.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smtClean="0">
                <a:solidFill>
                  <a:srgbClr val="E0702A"/>
                </a:solidFill>
              </a:rPr>
              <a:t>4.</a:t>
            </a:r>
            <a:r>
              <a:rPr lang="en-US" dirty="0" smtClean="0"/>
              <a:t> How much is this T-shirt? I cannot see the ___________.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smtClean="0">
                <a:solidFill>
                  <a:srgbClr val="E0702A"/>
                </a:solidFill>
              </a:rPr>
              <a:t>5.</a:t>
            </a:r>
            <a:r>
              <a:rPr lang="en-US" dirty="0" smtClean="0"/>
              <a:t> Try our ___________ bread, Mai. My mother made it this morning.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85185E-6 L 0.00417 0.11319 " pathEditMode="relative" rAng="0" ptsTypes="AA">
                                      <p:cBhvr>
                                        <p:cTn id="6" dur="1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56953 0.32708 " pathEditMode="relative" rAng="0" ptsTypes="AA">
                                      <p:cBhvr>
                                        <p:cTn id="10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77" y="1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0.29231 0.42616 " pathEditMode="relative" rAng="0" ptsTypes="AA">
                                      <p:cBhvr>
                                        <p:cTn id="14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9" y="2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0.03984 0.53773 " pathEditMode="relative" rAng="0" ptsTypes="AA">
                                      <p:cBhvr>
                                        <p:cTn id="18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2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0.20339 0.64282 " pathEditMode="relative" rAng="0" ptsTypes="AA">
                                      <p:cBhvr>
                                        <p:cTn id="22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69" y="3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  <p:bldP spid="24" grpId="0"/>
      <p:bldP spid="26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91212" y="1782685"/>
            <a:ext cx="6196239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/>
              <a:t>Work </a:t>
            </a:r>
            <a:r>
              <a:rPr lang="en-US" sz="2400" b="1" dirty="0" smtClean="0"/>
              <a:t>in groups</a:t>
            </a:r>
            <a:r>
              <a:rPr lang="en-US" sz="2400" dirty="0" smtClean="0"/>
              <a:t>. </a:t>
            </a:r>
            <a:r>
              <a:rPr lang="en-US" sz="2400" b="1" dirty="0"/>
              <a:t>Quickly write down the names of </a:t>
            </a:r>
            <a:r>
              <a:rPr lang="en-US" sz="2400" b="1" dirty="0" smtClean="0"/>
              <a:t>some </a:t>
            </a:r>
            <a:r>
              <a:rPr lang="en-US" sz="2400" b="1" dirty="0" err="1" smtClean="0">
                <a:solidFill>
                  <a:srgbClr val="00B050"/>
                </a:solidFill>
              </a:rPr>
              <a:t>speciality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>
                <a:solidFill>
                  <a:srgbClr val="00B050"/>
                </a:solidFill>
              </a:rPr>
              <a:t>shops</a:t>
            </a:r>
            <a:r>
              <a:rPr lang="en-US" sz="2400" b="1" dirty="0"/>
              <a:t>. The group with the most correct answers wins.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76796" y="3274019"/>
            <a:ext cx="26642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Example:</a:t>
            </a:r>
          </a:p>
          <a:p>
            <a:r>
              <a:rPr lang="en-US" sz="3200" i="1" dirty="0" smtClean="0"/>
              <a:t>- clothes shop</a:t>
            </a:r>
          </a:p>
          <a:p>
            <a:r>
              <a:rPr lang="en-US" sz="3200" i="1" dirty="0" smtClean="0"/>
              <a:t>- florist’s</a:t>
            </a:r>
            <a:endParaRPr lang="en-US" sz="3200" i="1" dirty="0"/>
          </a:p>
        </p:txBody>
      </p:sp>
      <p:sp>
        <p:nvSpPr>
          <p:cNvPr id="13" name="Google Shape;1881;p31"/>
          <p:cNvSpPr txBox="1">
            <a:spLocks/>
          </p:cNvSpPr>
          <p:nvPr/>
        </p:nvSpPr>
        <p:spPr>
          <a:xfrm>
            <a:off x="780761" y="3100940"/>
            <a:ext cx="345550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 err="1">
                <a:solidFill>
                  <a:srgbClr val="AD4F0F"/>
                </a:solidFill>
              </a:rPr>
              <a:t>s</a:t>
            </a:r>
            <a:r>
              <a:rPr lang="en-US" sz="4000" b="1" dirty="0" err="1" smtClean="0">
                <a:solidFill>
                  <a:srgbClr val="AD4F0F"/>
                </a:solidFill>
              </a:rPr>
              <a:t>peciality</a:t>
            </a:r>
            <a:r>
              <a:rPr lang="en-US" sz="4000" b="1" dirty="0" smtClean="0">
                <a:solidFill>
                  <a:srgbClr val="AD4F0F"/>
                </a:solidFill>
              </a:rPr>
              <a:t> shop</a:t>
            </a:r>
            <a:endParaRPr lang="en-US" sz="4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46970" y="5040180"/>
            <a:ext cx="32430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smtClean="0"/>
              <a:t>cửa </a:t>
            </a:r>
            <a:r>
              <a:rPr lang="en-US" sz="3600" dirty="0" err="1" smtClean="0"/>
              <a:t>hàng</a:t>
            </a:r>
            <a:r>
              <a:rPr lang="en-US" sz="3600" dirty="0" smtClean="0"/>
              <a:t> </a:t>
            </a:r>
            <a:r>
              <a:rPr lang="en-US" sz="3600" dirty="0" err="1" smtClean="0"/>
              <a:t>bán</a:t>
            </a:r>
            <a:r>
              <a:rPr lang="en-US" sz="3600" dirty="0" smtClean="0"/>
              <a:t> </a:t>
            </a:r>
            <a:r>
              <a:rPr lang="en-US" sz="3600" dirty="0" err="1" smtClean="0"/>
              <a:t>đồ</a:t>
            </a:r>
            <a:r>
              <a:rPr lang="en-US" sz="3600" dirty="0" smtClean="0"/>
              <a:t> </a:t>
            </a:r>
            <a:r>
              <a:rPr lang="en-US" sz="3600" dirty="0" err="1" smtClean="0"/>
              <a:t>chuyên</a:t>
            </a:r>
            <a:r>
              <a:rPr lang="en-US" sz="3600" dirty="0" smtClean="0"/>
              <a:t> </a:t>
            </a:r>
            <a:r>
              <a:rPr lang="en-US" sz="3600" dirty="0" err="1" smtClean="0"/>
              <a:t>dụng</a:t>
            </a:r>
            <a:endParaRPr lang="en-US" sz="3600" dirty="0"/>
          </a:p>
        </p:txBody>
      </p:sp>
      <p:sp>
        <p:nvSpPr>
          <p:cNvPr id="21" name="Rectangle 20"/>
          <p:cNvSpPr/>
          <p:nvPr/>
        </p:nvSpPr>
        <p:spPr>
          <a:xfrm>
            <a:off x="746970" y="4206404"/>
            <a:ext cx="34275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speʃiˈ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</a:rPr>
              <a:t>æləti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</a:rPr>
              <a:t>ʃɒp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US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17489"/>
          <a:stretch/>
        </p:blipFill>
        <p:spPr>
          <a:xfrm>
            <a:off x="1139680" y="1263108"/>
            <a:ext cx="2737664" cy="5560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3113"/>
          <a:stretch/>
        </p:blipFill>
        <p:spPr>
          <a:xfrm>
            <a:off x="7768748" y="1188331"/>
            <a:ext cx="4118452" cy="56522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7344" y="1178756"/>
            <a:ext cx="6111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</a:rPr>
              <a:t>Suggested answers:</a:t>
            </a:r>
            <a:endParaRPr lang="en-US" sz="4000" b="1" i="1" dirty="0">
              <a:solidFill>
                <a:srgbClr val="00B050"/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7989708" y="1326360"/>
            <a:ext cx="4117837" cy="4000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candy shop</a:t>
            </a:r>
          </a:p>
          <a:p>
            <a:r>
              <a:rPr lang="en-US" sz="3200" dirty="0" smtClean="0"/>
              <a:t>music shop</a:t>
            </a:r>
          </a:p>
          <a:p>
            <a:r>
              <a:rPr lang="en-US" sz="3200" dirty="0" smtClean="0"/>
              <a:t>computer shop</a:t>
            </a:r>
          </a:p>
          <a:p>
            <a:r>
              <a:rPr lang="en-US" sz="3200" dirty="0" smtClean="0"/>
              <a:t>barber’s</a:t>
            </a:r>
          </a:p>
          <a:p>
            <a:r>
              <a:rPr lang="en-US" sz="3200" dirty="0" smtClean="0"/>
              <a:t>hairdresser’s</a:t>
            </a:r>
          </a:p>
          <a:p>
            <a:r>
              <a:rPr lang="en-US" sz="3200" dirty="0" smtClean="0"/>
              <a:t>gift shop</a:t>
            </a:r>
          </a:p>
          <a:p>
            <a:r>
              <a:rPr lang="en-US" sz="3200" dirty="0" smtClean="0"/>
              <a:t>pet shop</a:t>
            </a:r>
          </a:p>
          <a:p>
            <a:r>
              <a:rPr lang="en-US" sz="3200" smtClean="0"/>
              <a:t>shoe </a:t>
            </a:r>
            <a:r>
              <a:rPr lang="en-US" sz="3200" dirty="0" smtClean="0"/>
              <a:t>shop</a:t>
            </a:r>
          </a:p>
          <a:p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44" y="2970834"/>
            <a:ext cx="3860799" cy="2162047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4755564" y="1382346"/>
            <a:ext cx="4117837" cy="4000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/>
              <a:t>clothes shop</a:t>
            </a:r>
          </a:p>
          <a:p>
            <a:r>
              <a:rPr lang="en-US" sz="3200"/>
              <a:t>florist’s</a:t>
            </a:r>
          </a:p>
          <a:p>
            <a:r>
              <a:rPr lang="en-US" sz="3200"/>
              <a:t>bakery</a:t>
            </a:r>
          </a:p>
          <a:p>
            <a:r>
              <a:rPr lang="en-US" sz="3200"/>
              <a:t>butcher’s</a:t>
            </a:r>
          </a:p>
          <a:p>
            <a:r>
              <a:rPr lang="en-US" sz="3200"/>
              <a:t>bookshop</a:t>
            </a:r>
          </a:p>
          <a:p>
            <a:r>
              <a:rPr lang="en-US" sz="3200"/>
              <a:t>greengrocer’s</a:t>
            </a:r>
          </a:p>
          <a:p>
            <a:r>
              <a:rPr lang="en-US" sz="3200"/>
              <a:t>stationer’s</a:t>
            </a:r>
          </a:p>
          <a:p>
            <a:r>
              <a:rPr lang="en-US" sz="3200"/>
              <a:t>café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851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70357"/>
            <a:ext cx="348817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396166" y="2144930"/>
            <a:ext cx="116161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lexical items related </a:t>
            </a:r>
            <a:r>
              <a:rPr lang="en-US" sz="3600"/>
              <a:t>to </a:t>
            </a:r>
            <a:r>
              <a:rPr lang="en-US" sz="3600" smtClean="0"/>
              <a:t>shopping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language features that are covered in the </a:t>
            </a:r>
            <a:r>
              <a:rPr lang="en-US" sz="3600" dirty="0" smtClean="0"/>
              <a:t>unit</a:t>
            </a:r>
            <a:endParaRPr lang="en-US" sz="36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4120948" y="1341819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852" y="1173423"/>
            <a:ext cx="964452" cy="91649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488304" y="1454584"/>
            <a:ext cx="3226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SHOPPING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383175" y="2069784"/>
            <a:ext cx="5370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26649"/>
                </a:solidFill>
              </a:rPr>
              <a:t>My </a:t>
            </a:r>
            <a:r>
              <a:rPr lang="en-US" sz="3200" b="1" dirty="0" err="1" smtClean="0">
                <a:solidFill>
                  <a:srgbClr val="F26649"/>
                </a:solidFill>
              </a:rPr>
              <a:t>favourite</a:t>
            </a:r>
            <a:r>
              <a:rPr lang="en-US" sz="3200" b="1" dirty="0" smtClean="0">
                <a:solidFill>
                  <a:srgbClr val="F26649"/>
                </a:solidFill>
              </a:rPr>
              <a:t> shopping place</a:t>
            </a:r>
            <a:endParaRPr lang="en-US" sz="3200" b="1" dirty="0">
              <a:solidFill>
                <a:srgbClr val="F2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43706" y="109060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8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2167" y="2724889"/>
            <a:ext cx="7414136" cy="38176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9944" y="1331913"/>
            <a:ext cx="293628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7469" y="2198184"/>
            <a:ext cx="89465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/>
              <a:t>- Name some places for shopping they have learnt about in the lesson.</a:t>
            </a:r>
          </a:p>
          <a:p>
            <a:pPr>
              <a:lnSpc>
                <a:spcPct val="150000"/>
              </a:lnSpc>
            </a:pPr>
            <a:r>
              <a:rPr lang="en-US" sz="3200"/>
              <a:t>- Learn new words and phrases by heart.</a:t>
            </a:r>
          </a:p>
          <a:p>
            <a:pPr>
              <a:lnSpc>
                <a:spcPct val="150000"/>
              </a:lnSpc>
            </a:pPr>
            <a:r>
              <a:rPr lang="en-US" sz="3200"/>
              <a:t>- Start preparing for the Project of the unit: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41" y="3537012"/>
            <a:ext cx="4249429" cy="29652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262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 smtClean="0">
                <a:latin typeface="Calibri" panose="020F0502020204030204" pitchFamily="34" charset="0"/>
              </a:rPr>
              <a:t>hoclieu.vn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 smtClean="0">
                <a:latin typeface="Calibri" panose="020F0502020204030204" pitchFamily="34" charset="0"/>
              </a:rPr>
              <a:t>facebook.com/www.tienganhglobalsuccess.vn/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38" name="Round Single Corner Rectangle 3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ound Single Corner Rectangle 3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6186918" y="1284315"/>
            <a:ext cx="3907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Answer the questions: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1" b="95894" l="9971" r="89932"/>
                    </a14:imgEffect>
                  </a14:imgLayer>
                </a14:imgProps>
              </a:ext>
            </a:extLst>
          </a:blip>
          <a:srcRect l="8975" t="11502" r="17883" b="4110"/>
          <a:stretch/>
        </p:blipFill>
        <p:spPr>
          <a:xfrm>
            <a:off x="214817" y="1891760"/>
            <a:ext cx="4404946" cy="46511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1140932" y="1083306"/>
            <a:ext cx="3478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SHOPPING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960031" y="1891760"/>
            <a:ext cx="641721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1. </a:t>
            </a:r>
            <a:r>
              <a:rPr lang="en-US" sz="3200" dirty="0" smtClean="0"/>
              <a:t>Do you like shopping?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dirty="0"/>
              <a:t>2. </a:t>
            </a:r>
            <a:r>
              <a:rPr lang="en-US" sz="3200" dirty="0" smtClean="0"/>
              <a:t>Where do you often go shopping?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dirty="0"/>
              <a:t>3. </a:t>
            </a:r>
            <a:r>
              <a:rPr lang="en-US" sz="3200" dirty="0" smtClean="0"/>
              <a:t>Can you name some markets or supermarkets that you know?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dirty="0"/>
              <a:t>4. </a:t>
            </a:r>
            <a:r>
              <a:rPr lang="en-US" sz="3200" dirty="0" smtClean="0"/>
              <a:t>Do you prefer shopping in an open-air market or in a supermarket?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391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54238" y="1254204"/>
            <a:ext cx="792589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o</a:t>
            </a:r>
            <a:r>
              <a:rPr lang="en-US" sz="7200" b="1" dirty="0" smtClean="0">
                <a:solidFill>
                  <a:srgbClr val="AD4F0F"/>
                </a:solidFill>
              </a:rPr>
              <a:t>pen-air market </a:t>
            </a:r>
            <a:r>
              <a:rPr lang="en-US" sz="54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44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35576" y="4813713"/>
            <a:ext cx="46725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smtClean="0"/>
              <a:t>chợ </a:t>
            </a:r>
            <a:r>
              <a:rPr lang="en-US" sz="4400" dirty="0" err="1" smtClean="0"/>
              <a:t>họp</a:t>
            </a:r>
            <a:r>
              <a:rPr lang="en-US" sz="4400" dirty="0" smtClean="0"/>
              <a:t> </a:t>
            </a:r>
            <a:r>
              <a:rPr lang="en-US" sz="4400" dirty="0" err="1" smtClean="0"/>
              <a:t>ngoài</a:t>
            </a:r>
            <a:r>
              <a:rPr lang="en-US" sz="4400" dirty="0" smtClean="0"/>
              <a:t> </a:t>
            </a:r>
            <a:r>
              <a:rPr lang="en-US" sz="4400" dirty="0" err="1" smtClean="0"/>
              <a:t>trời</a:t>
            </a:r>
            <a:endParaRPr lang="en-US" sz="4400" dirty="0"/>
          </a:p>
        </p:txBody>
      </p:sp>
      <p:sp>
        <p:nvSpPr>
          <p:cNvPr id="2" name="Rectangle 1"/>
          <p:cNvSpPr/>
          <p:nvPr/>
        </p:nvSpPr>
        <p:spPr>
          <a:xfrm>
            <a:off x="487067" y="3432686"/>
            <a:ext cx="58320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əʊpən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400" b="1" smtClean="0">
                <a:solidFill>
                  <a:schemeClr val="accent5">
                    <a:lumMod val="50000"/>
                  </a:schemeClr>
                </a:solidFill>
              </a:rPr>
              <a:t>eə 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mɑːkɪt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open-air marke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4238" y="3484111"/>
            <a:ext cx="718016" cy="7180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6613" y="2540977"/>
            <a:ext cx="6059118" cy="40444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94724" y="1165663"/>
            <a:ext cx="751722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h</a:t>
            </a:r>
            <a:r>
              <a:rPr lang="en-US" sz="8000" b="1" dirty="0" smtClean="0">
                <a:solidFill>
                  <a:srgbClr val="AD4F0F"/>
                </a:solidFill>
              </a:rPr>
              <a:t>ome-grown</a:t>
            </a:r>
            <a:r>
              <a:rPr lang="en-US" sz="4000" b="1" dirty="0" smtClean="0">
                <a:solidFill>
                  <a:srgbClr val="AD4F0F"/>
                </a:solidFill>
              </a:rPr>
              <a:t> 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</a:t>
            </a:r>
            <a:r>
              <a:rPr lang="en-US" sz="6000" b="1" dirty="0" err="1" smtClean="0">
                <a:solidFill>
                  <a:srgbClr val="AD4F0F"/>
                </a:solidFill>
                <a:cs typeface="Calibri" panose="020F0502020204030204" pitchFamily="34" charset="0"/>
              </a:rPr>
              <a:t>adj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5374" y="4617647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smtClean="0"/>
              <a:t>tự </a:t>
            </a:r>
            <a:r>
              <a:rPr lang="en-US" sz="4800" dirty="0" err="1" smtClean="0"/>
              <a:t>trồng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751025" y="3193306"/>
            <a:ext cx="42562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həʊm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ɡrəʊn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7531" y="2683023"/>
            <a:ext cx="6694955" cy="3765912"/>
          </a:xfrm>
          <a:prstGeom prst="rect">
            <a:avLst/>
          </a:prstGeom>
        </p:spPr>
      </p:pic>
      <p:pic>
        <p:nvPicPr>
          <p:cNvPr id="8" name="home-grow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930" y="3321513"/>
            <a:ext cx="628722" cy="6287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893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905" y="1272464"/>
            <a:ext cx="788193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 smtClean="0">
                <a:solidFill>
                  <a:srgbClr val="AD4F0F"/>
                </a:solidFill>
              </a:rPr>
              <a:t>home-made</a:t>
            </a:r>
            <a:r>
              <a:rPr lang="en-US" sz="4000" b="1" dirty="0" smtClean="0">
                <a:solidFill>
                  <a:srgbClr val="AD4F0F"/>
                </a:solidFill>
              </a:rPr>
              <a:t> 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</a:t>
            </a:r>
            <a:r>
              <a:rPr lang="en-US" sz="6000" b="1" dirty="0" err="1" smtClean="0">
                <a:solidFill>
                  <a:srgbClr val="AD4F0F"/>
                </a:solidFill>
                <a:cs typeface="Calibri" panose="020F0502020204030204" pitchFamily="34" charset="0"/>
              </a:rPr>
              <a:t>adj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97964" y="4568000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smtClean="0"/>
              <a:t>tự </a:t>
            </a:r>
            <a:r>
              <a:rPr lang="en-US" sz="4800" dirty="0" err="1" smtClean="0"/>
              <a:t>làm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299349" y="3258392"/>
            <a:ext cx="40495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həʊm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meɪd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home-mad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7055" y="3337480"/>
            <a:ext cx="672819" cy="672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5631" y="2517342"/>
            <a:ext cx="5741914" cy="43064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298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70703" y="1131146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b</a:t>
            </a:r>
            <a:r>
              <a:rPr lang="en-US" sz="8000" b="1" dirty="0" smtClean="0">
                <a:solidFill>
                  <a:srgbClr val="AD4F0F"/>
                </a:solidFill>
              </a:rPr>
              <a:t>argain</a:t>
            </a:r>
            <a:r>
              <a:rPr lang="en-US" sz="4000" b="1" dirty="0" smtClean="0">
                <a:solidFill>
                  <a:srgbClr val="AD4F0F"/>
                </a:solidFill>
              </a:rPr>
              <a:t> 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(v)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7067" y="4404661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m</a:t>
            </a:r>
            <a:r>
              <a:rPr lang="en-US" sz="4800" dirty="0" err="1" smtClean="0"/>
              <a:t>ặc</a:t>
            </a:r>
            <a:r>
              <a:rPr lang="en-US" sz="4800" dirty="0" smtClean="0"/>
              <a:t> </a:t>
            </a:r>
            <a:r>
              <a:rPr lang="en-US" sz="4800" dirty="0" err="1" smtClean="0"/>
              <a:t>cả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206732" y="3096624"/>
            <a:ext cx="26933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bɑːɡən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bargai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71" y="3184583"/>
            <a:ext cx="655081" cy="655081"/>
          </a:xfrm>
          <a:prstGeom prst="rect">
            <a:avLst/>
          </a:prstGeom>
        </p:spPr>
      </p:pic>
      <p:pic>
        <p:nvPicPr>
          <p:cNvPr id="2050" name="Picture 2" descr="To Bargain Store, 58% OFF | deutscheschule.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797" y="1658673"/>
            <a:ext cx="7251203" cy="483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921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71520" y="930782"/>
            <a:ext cx="87352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f</a:t>
            </a:r>
            <a:r>
              <a:rPr lang="en-US" sz="8000" b="1" dirty="0" smtClean="0">
                <a:solidFill>
                  <a:srgbClr val="AD4F0F"/>
                </a:solidFill>
              </a:rPr>
              <a:t>armers’ market 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7088" y="4503656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</a:t>
            </a:r>
            <a:r>
              <a:rPr lang="en-US" sz="4800" dirty="0" err="1" smtClean="0"/>
              <a:t>hợ</a:t>
            </a:r>
            <a:r>
              <a:rPr lang="en-US" sz="4800" dirty="0" smtClean="0"/>
              <a:t> </a:t>
            </a:r>
            <a:r>
              <a:rPr lang="en-US" sz="4800" dirty="0" err="1" smtClean="0"/>
              <a:t>nông</a:t>
            </a:r>
            <a:r>
              <a:rPr lang="en-US" sz="4800" dirty="0" smtClean="0"/>
              <a:t> </a:t>
            </a:r>
            <a:r>
              <a:rPr lang="en-US" sz="4800" dirty="0" err="1" smtClean="0"/>
              <a:t>sản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947088" y="3015039"/>
            <a:ext cx="44951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 smtClean="0">
                <a:solidFill>
                  <a:schemeClr val="accent5">
                    <a:lumMod val="50000"/>
                  </a:schemeClr>
                </a:solidFill>
              </a:rPr>
              <a:t>fɑːməz</a:t>
            </a:r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accent5">
                    <a:lumMod val="50000"/>
                  </a:schemeClr>
                </a:solidFill>
              </a:rPr>
              <a:t>mɑːkɪt</a:t>
            </a:r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farmers' marke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4673" y="3076840"/>
            <a:ext cx="732415" cy="7324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3720" y="2303291"/>
            <a:ext cx="6293825" cy="44497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845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905" y="1178187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p</a:t>
            </a:r>
            <a:r>
              <a:rPr lang="en-US" sz="8000" b="1" dirty="0" smtClean="0">
                <a:solidFill>
                  <a:srgbClr val="AD4F0F"/>
                </a:solidFill>
              </a:rPr>
              <a:t>rice tag 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3726" y="4605876"/>
            <a:ext cx="4050892" cy="1637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hàng</a:t>
            </a:r>
            <a:endParaRPr lang="en-US" sz="4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11461" y="3314297"/>
            <a:ext cx="33342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praɪs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tæɡ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price ta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4588" y="3339381"/>
            <a:ext cx="783364" cy="783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5000" y="1921986"/>
            <a:ext cx="6547338" cy="50503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5764" y="4335134"/>
            <a:ext cx="4485094" cy="25228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616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128B16D-8E85-4083-B339-1EDCE0545C41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0017\uFFFD'\uFFFD{A74CD689-89C5-479C-87FA-7851B014C158}&quot;,&quot;C:\\Users\\STD\\Desktop\\Chị Hường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Lesson 1 - GETTING STARTED (1)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916669-F400-448C-8755-A6CBF91048AF}:33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A7EDBB-6DEF-4401-8597-A562A6608829}:33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0A183F-84FB-4FC2-8182-8C6FF4922E41}:28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9B6FCF2-1ADB-489D-BB69-4828B1C870C5}:33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9BF4B0-4D6C-41D6-83B8-0A736EA9024F}:27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B9EB93-3664-42F4-918D-EC47DA28B64B}:29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4A574A-FF5F-4B51-89EB-03E15783611F}:32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EAB148-7D12-4530-928A-B8CA6F5439AB}:32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B38419-D2D8-4616-94D2-7E32A90FBAC8}:31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B037D2-8BCC-4506-BEFE-6550FCAC82D6}:33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2DEC14-E336-4475-A24C-7E20C5E2B6B7}:34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603CE5-08C9-4B51-8F43-43E4BFD754C4}:31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8B1FCC-FF18-48CB-9371-1B3372FE9EC8}:33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CE6197-D9C1-4CB0-AB06-CB043F79C5B6}:27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D51CE4-DC0B-4C1C-8114-B852E27D2696}:2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B1B329C-F857-43C5-85FF-29419FA436B7}:33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118E7D-BCF9-4112-85F9-E018F90B35D1}:3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4CABE9-1DFC-4FE2-850E-ABB58C6B5DEC}:33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920E51-2A53-494D-8CB6-8F651870B8AF}:33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7D7659-AC10-4EF7-B5E8-55CF2266BF0E}:33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040D7C-23B2-4D32-AF0F-A856B637DB5B}:334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4578</TotalTime>
  <Words>677</Words>
  <Application>Microsoft Office PowerPoint</Application>
  <PresentationFormat>Widescreen</PresentationFormat>
  <Paragraphs>182</Paragraphs>
  <Slides>21</Slides>
  <Notes>19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 ENGLISH 8 UNIT 8-GETTING STARTED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1 - GETTING STARTED (1)</dc:title>
  <dc:creator>TrangDTT</dc:creator>
  <cp:lastModifiedBy>STD</cp:lastModifiedBy>
  <cp:revision>250</cp:revision>
  <dcterms:created xsi:type="dcterms:W3CDTF">2020-12-09T02:04:09Z</dcterms:created>
  <dcterms:modified xsi:type="dcterms:W3CDTF">2024-05-31T14:56:10Z</dcterms:modified>
</cp:coreProperties>
</file>