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41" r:id="rId2"/>
    <p:sldId id="256" r:id="rId3"/>
    <p:sldId id="337" r:id="rId4"/>
    <p:sldId id="316" r:id="rId5"/>
    <p:sldId id="331" r:id="rId6"/>
    <p:sldId id="332" r:id="rId7"/>
    <p:sldId id="333" r:id="rId8"/>
    <p:sldId id="334" r:id="rId9"/>
    <p:sldId id="335" r:id="rId10"/>
    <p:sldId id="336" r:id="rId11"/>
    <p:sldId id="283" r:id="rId12"/>
    <p:sldId id="338" r:id="rId13"/>
    <p:sldId id="276" r:id="rId14"/>
    <p:sldId id="298" r:id="rId15"/>
    <p:sldId id="327" r:id="rId16"/>
    <p:sldId id="325" r:id="rId17"/>
    <p:sldId id="313" r:id="rId18"/>
    <p:sldId id="339" r:id="rId19"/>
    <p:sldId id="314" r:id="rId20"/>
    <p:sldId id="330" r:id="rId21"/>
    <p:sldId id="27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F6F6"/>
    <a:srgbClr val="D8E5E5"/>
    <a:srgbClr val="F26649"/>
    <a:srgbClr val="F7A5A5"/>
    <a:srgbClr val="F37D91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54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20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2.jpg"/><Relationship Id="rId2" Type="http://schemas.microsoft.com/office/2007/relationships/media" Target="../media/media7.mp3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audio" Target="../media/media6.mp3"/><Relationship Id="rId1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microsoft.com/office/2007/relationships/media" Target="../media/media6.mp3"/><Relationship Id="rId17" Type="http://schemas.openxmlformats.org/officeDocument/2006/relationships/notesSlide" Target="../notesSlides/notesSlide10.xml"/><Relationship Id="rId2" Type="http://schemas.microsoft.com/office/2007/relationships/media" Target="../media/media1.mp3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5" Type="http://schemas.openxmlformats.org/officeDocument/2006/relationships/audio" Target="../media/media2.mp3"/><Relationship Id="rId15" Type="http://schemas.openxmlformats.org/officeDocument/2006/relationships/audio" Target="../media/media7.mp3"/><Relationship Id="rId10" Type="http://schemas.microsoft.com/office/2007/relationships/media" Target="../media/media5.mp3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microsoft.com/office/2007/relationships/media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8.jpe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9.png"/><Relationship Id="rId2" Type="http://schemas.microsoft.com/office/2007/relationships/media" Target="../media/media5.mp3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p3"/><Relationship Id="rId7" Type="http://schemas.openxmlformats.org/officeDocument/2006/relationships/image" Target="../media/image10.png"/><Relationship Id="rId2" Type="http://schemas.microsoft.com/office/2007/relationships/media" Target="../media/media6.mp3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3688259"/>
          </a:xfrm>
        </p:spPr>
        <p:txBody>
          <a:bodyPr>
            <a:normAutofit/>
          </a:bodyPr>
          <a:lstStyle/>
          <a:p>
            <a:pPr algn="ctr"/>
            <a:r>
              <a:rPr lang="en-US" b="1" smtClean="0"/>
              <a:t/>
            </a:r>
            <a:br>
              <a:rPr lang="en-US" b="1" smtClean="0"/>
            </a:br>
            <a:r>
              <a:rPr lang="en-US" b="1" smtClean="0">
                <a:solidFill>
                  <a:srgbClr val="FF0000"/>
                </a:solidFill>
              </a:rPr>
              <a:t>ENGLISH 8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>UNIT 8-GETTING STARTED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255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97155" y="857910"/>
            <a:ext cx="94043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</a:t>
            </a:r>
            <a:r>
              <a:rPr lang="en-US" sz="8000" b="1" dirty="0" smtClean="0">
                <a:solidFill>
                  <a:srgbClr val="AD4F0F"/>
                </a:solidFill>
              </a:rPr>
              <a:t>onvenience </a:t>
            </a:r>
            <a:r>
              <a:rPr lang="en-US" sz="8000" b="1" smtClean="0">
                <a:solidFill>
                  <a:srgbClr val="AD4F0F"/>
                </a:solidFill>
              </a:rPr>
              <a:t>store </a:t>
            </a:r>
            <a:r>
              <a:rPr lang="en-US" sz="6000" b="1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438" y="4375421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cửa hàng tiện 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0" y="2659347"/>
            <a:ext cx="5587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/kənˈviːniəns stɔː/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6058" y="349034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40" y="2133984"/>
            <a:ext cx="6682450" cy="4457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open-air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home-grown (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home-made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price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convenience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094095" y="131930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670129" y="2306997"/>
            <a:ext cx="53421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 smtClean="0"/>
              <a:t>What are the </a:t>
            </a:r>
            <a:r>
              <a:rPr lang="en-US" sz="3200" smtClean="0"/>
              <a:t>pictures about?</a:t>
            </a:r>
            <a:endParaRPr lang="en-US" sz="3200" dirty="0"/>
          </a:p>
          <a:p>
            <a:r>
              <a:rPr lang="en-US" sz="3200" dirty="0"/>
              <a:t>2. </a:t>
            </a:r>
            <a:r>
              <a:rPr lang="en-US" sz="3200" dirty="0" smtClean="0"/>
              <a:t>What are the people in the pictures doing?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0485" y="1530036"/>
            <a:ext cx="6559644" cy="5605614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66527" y="149694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</a:t>
            </a:r>
            <a:r>
              <a:rPr lang="en-US" sz="2200" dirty="0" smtClean="0">
                <a:solidFill>
                  <a:srgbClr val="242021"/>
                </a:solidFill>
              </a:rPr>
              <a:t>How was your trip to Bac Ha, Alice?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 smtClean="0">
                <a:solidFill>
                  <a:srgbClr val="242021"/>
                </a:solidFill>
              </a:rPr>
              <a:t>Cai</a:t>
            </a:r>
            <a:r>
              <a:rPr lang="en-US" sz="2200" dirty="0" smtClean="0">
                <a:solidFill>
                  <a:srgbClr val="242021"/>
                </a:solidFill>
              </a:rPr>
              <a:t>.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 smtClean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What do you like about it?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 smtClean="0">
                <a:solidFill>
                  <a:srgbClr val="242021"/>
                </a:solidFill>
              </a:rPr>
              <a:t>colourful</a:t>
            </a:r>
            <a:r>
              <a:rPr lang="en-US" sz="2200" dirty="0" smtClean="0">
                <a:solidFill>
                  <a:srgbClr val="242021"/>
                </a:solidFill>
              </a:rPr>
              <a:t> costumes.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Yeah…They came from different minority groups.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I think so, and most of the products sold at the market were home-grown and home-made. I love it.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Do you have similar markets in New Zealand?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smtClean="0">
                <a:solidFill>
                  <a:srgbClr val="242021"/>
                </a:solidFill>
              </a:rPr>
              <a:t>Yes, we </a:t>
            </a:r>
            <a:r>
              <a:rPr lang="en-US" sz="2200" dirty="0" smtClean="0">
                <a:solidFill>
                  <a:srgbClr val="242021"/>
                </a:solidFill>
              </a:rPr>
              <a:t>do. Back in my city, Auckland, we have a farmers’ market every Saturday where farmers sell their products. My mother loves shopping there, and she rarely misses one.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Right. It’s more convenient.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dirty="0" smtClean="0">
                <a:solidFill>
                  <a:srgbClr val="242021"/>
                </a:solidFill>
              </a:rPr>
              <a:t>: 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6276" y="9989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8" y="1110730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64429"/>
              </p:ext>
            </p:extLst>
          </p:nvPr>
        </p:nvGraphicFramePr>
        <p:xfrm>
          <a:off x="3195037" y="2152952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smtClean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1498" y="3399725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farmers’ 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21498" y="4448052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supermarket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04606" y="5496379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</a:t>
            </a:r>
            <a:r>
              <a:rPr lang="en-US" sz="3200" dirty="0" smtClean="0">
                <a:solidFill>
                  <a:srgbClr val="7030A0"/>
                </a:solidFill>
              </a:rPr>
              <a:t>onvenience store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8461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29516"/>
              </p:ext>
            </p:extLst>
          </p:nvPr>
        </p:nvGraphicFramePr>
        <p:xfrm>
          <a:off x="576198" y="2198076"/>
          <a:ext cx="11070857" cy="4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08977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874" y="1620184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2612" y="174025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1615" y="17402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2755" y="17402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008" y="1731784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20045" y="174196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smtClean="0">
                <a:solidFill>
                  <a:srgbClr val="E0702A"/>
                </a:solidFill>
              </a:rPr>
              <a:t>1.</a:t>
            </a:r>
            <a:r>
              <a:rPr lang="en-US" smtClean="0"/>
              <a:t>  - </a:t>
            </a:r>
            <a:r>
              <a:rPr lang="en-US" dirty="0" smtClean="0"/>
              <a:t>What </a:t>
            </a:r>
            <a:r>
              <a:rPr lang="en-US" smtClean="0"/>
              <a:t>is ‘_____________’?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2.</a:t>
            </a:r>
            <a:r>
              <a:rPr lang="en-US" dirty="0" smtClean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3.</a:t>
            </a:r>
            <a:r>
              <a:rPr lang="en-US" dirty="0" smtClean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4.</a:t>
            </a:r>
            <a:r>
              <a:rPr lang="en-US" dirty="0" smtClean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5.</a:t>
            </a:r>
            <a:r>
              <a:rPr lang="en-US" dirty="0" smtClean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1212" y="1782685"/>
            <a:ext cx="619623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/>
              <a:t>Work </a:t>
            </a:r>
            <a:r>
              <a:rPr lang="en-US" sz="2400" b="1" dirty="0" smtClean="0"/>
              <a:t>in groups</a:t>
            </a:r>
            <a:r>
              <a:rPr lang="en-US" sz="2400" dirty="0" smtClean="0"/>
              <a:t>. </a:t>
            </a:r>
            <a:r>
              <a:rPr lang="en-US" sz="2400" b="1" dirty="0"/>
              <a:t>Quickly write down the names of </a:t>
            </a:r>
            <a:r>
              <a:rPr lang="en-US" sz="2400" b="1" dirty="0" smtClean="0"/>
              <a:t>some </a:t>
            </a:r>
            <a:r>
              <a:rPr lang="en-US" sz="24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796" y="3274019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Example:</a:t>
            </a:r>
          </a:p>
          <a:p>
            <a:r>
              <a:rPr lang="en-US" sz="3200" i="1" dirty="0" smtClean="0"/>
              <a:t>- clothes shop</a:t>
            </a:r>
          </a:p>
          <a:p>
            <a:r>
              <a:rPr lang="en-US" sz="3200" i="1" dirty="0" smtClean="0"/>
              <a:t>- florist’s</a:t>
            </a:r>
            <a:endParaRPr lang="en-US" sz="3200" i="1" dirty="0"/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80761" y="3100940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</a:t>
            </a:r>
            <a:r>
              <a:rPr lang="en-US" sz="4000" b="1" dirty="0" err="1" smtClean="0">
                <a:solidFill>
                  <a:srgbClr val="AD4F0F"/>
                </a:solidFill>
              </a:rPr>
              <a:t>peciality</a:t>
            </a:r>
            <a:r>
              <a:rPr lang="en-US" sz="4000" b="1" dirty="0" smtClean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970" y="5040180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cửa </a:t>
            </a:r>
            <a:r>
              <a:rPr lang="en-US" sz="3600" dirty="0" err="1" smtClean="0"/>
              <a:t>hàng</a:t>
            </a:r>
            <a:r>
              <a:rPr lang="en-US" sz="3600" dirty="0" smtClean="0"/>
              <a:t> </a:t>
            </a:r>
            <a:r>
              <a:rPr lang="en-US" sz="3600" dirty="0" err="1" smtClean="0"/>
              <a:t>bán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chuyên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46970" y="4206404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7489"/>
          <a:stretch/>
        </p:blipFill>
        <p:spPr>
          <a:xfrm>
            <a:off x="1139680" y="1263108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3113"/>
          <a:stretch/>
        </p:blipFill>
        <p:spPr>
          <a:xfrm>
            <a:off x="7768748" y="1188331"/>
            <a:ext cx="4118452" cy="5652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44" y="1178756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Suggested answers: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326360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candy shop</a:t>
            </a:r>
          </a:p>
          <a:p>
            <a:r>
              <a:rPr lang="en-US" sz="3200" dirty="0" smtClean="0"/>
              <a:t>music shop</a:t>
            </a:r>
          </a:p>
          <a:p>
            <a:r>
              <a:rPr lang="en-US" sz="3200" dirty="0" smtClean="0"/>
              <a:t>computer shop</a:t>
            </a:r>
          </a:p>
          <a:p>
            <a:r>
              <a:rPr lang="en-US" sz="3200" dirty="0" smtClean="0"/>
              <a:t>barber’s</a:t>
            </a:r>
          </a:p>
          <a:p>
            <a:r>
              <a:rPr lang="en-US" sz="3200" dirty="0" smtClean="0"/>
              <a:t>hairdresser’s</a:t>
            </a:r>
          </a:p>
          <a:p>
            <a:r>
              <a:rPr lang="en-US" sz="3200" dirty="0" smtClean="0"/>
              <a:t>gift shop</a:t>
            </a:r>
          </a:p>
          <a:p>
            <a:r>
              <a:rPr lang="en-US" sz="3200" dirty="0" smtClean="0"/>
              <a:t>pet shop</a:t>
            </a:r>
          </a:p>
          <a:p>
            <a:r>
              <a:rPr lang="en-US" sz="3200" smtClean="0"/>
              <a:t>shoe </a:t>
            </a:r>
            <a:r>
              <a:rPr lang="en-US" sz="3200" dirty="0" smtClean="0"/>
              <a:t>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44" y="2970834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755564" y="1382346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clothes shop</a:t>
            </a:r>
          </a:p>
          <a:p>
            <a:r>
              <a:rPr lang="en-US" sz="3200"/>
              <a:t>florist’s</a:t>
            </a:r>
          </a:p>
          <a:p>
            <a:r>
              <a:rPr lang="en-US" sz="3200"/>
              <a:t>bakery</a:t>
            </a:r>
          </a:p>
          <a:p>
            <a:r>
              <a:rPr lang="en-US" sz="3200"/>
              <a:t>butcher’s</a:t>
            </a:r>
          </a:p>
          <a:p>
            <a:r>
              <a:rPr lang="en-US" sz="3200"/>
              <a:t>bookshop</a:t>
            </a:r>
          </a:p>
          <a:p>
            <a:r>
              <a:rPr lang="en-US" sz="3200"/>
              <a:t>greengrocer’s</a:t>
            </a:r>
          </a:p>
          <a:p>
            <a:r>
              <a:rPr lang="en-US" sz="3200"/>
              <a:t>stationer’s</a:t>
            </a:r>
          </a:p>
          <a:p>
            <a:r>
              <a:rPr lang="en-US" sz="3200"/>
              <a:t>café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357"/>
            <a:ext cx="3488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96166" y="2144930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</a:t>
            </a:r>
            <a:r>
              <a:rPr lang="en-US" sz="3600"/>
              <a:t>to </a:t>
            </a:r>
            <a:r>
              <a:rPr lang="en-US" sz="3600" smtClean="0"/>
              <a:t>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</a:t>
            </a:r>
            <a:r>
              <a:rPr lang="en-US" sz="3600" dirty="0" smtClean="0"/>
              <a:t>unit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120948" y="1341819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52" y="1173423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88304" y="1454584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83175" y="2069784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6649"/>
                </a:solidFill>
              </a:rPr>
              <a:t>My </a:t>
            </a:r>
            <a:r>
              <a:rPr lang="en-US" sz="3200" b="1" dirty="0" err="1" smtClean="0">
                <a:solidFill>
                  <a:srgbClr val="F26649"/>
                </a:solidFill>
              </a:rPr>
              <a:t>favourite</a:t>
            </a:r>
            <a:r>
              <a:rPr lang="en-US" sz="3200" b="1" dirty="0" smtClean="0">
                <a:solidFill>
                  <a:srgbClr val="F26649"/>
                </a:solidFill>
              </a:rPr>
              <a:t> shopping place</a:t>
            </a:r>
            <a:endParaRPr lang="en-US" sz="32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67" y="2724889"/>
            <a:ext cx="7414136" cy="3817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29362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219818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unit: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1" y="3537012"/>
            <a:ext cx="4249429" cy="2965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186918" y="128431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214817" y="1891760"/>
            <a:ext cx="4404946" cy="4651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960031" y="1891760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</a:t>
            </a:r>
            <a:r>
              <a:rPr lang="en-US" sz="3200" dirty="0" smtClean="0"/>
              <a:t>Do you like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2. </a:t>
            </a:r>
            <a:r>
              <a:rPr lang="en-US" sz="3200" dirty="0" smtClean="0"/>
              <a:t>Where do you often go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3. </a:t>
            </a:r>
            <a:r>
              <a:rPr lang="en-US" sz="3200" dirty="0" smtClean="0"/>
              <a:t>Can you name some markets or supermarkets that you know?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4. </a:t>
            </a:r>
            <a:r>
              <a:rPr lang="en-US" sz="3200" dirty="0" smtClean="0"/>
              <a:t>Do you prefer shopping in an open-air market or in a supermarket?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4238" y="1254204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</a:t>
            </a:r>
            <a:r>
              <a:rPr lang="en-US" sz="7200" b="1" dirty="0" smtClean="0">
                <a:solidFill>
                  <a:srgbClr val="AD4F0F"/>
                </a:solidFill>
              </a:rPr>
              <a:t>pen-air market </a:t>
            </a:r>
            <a:r>
              <a:rPr lang="en-US" sz="5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576" y="4813713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smtClean="0"/>
              <a:t>chợ </a:t>
            </a:r>
            <a:r>
              <a:rPr lang="en-US" sz="4400" dirty="0" err="1" smtClean="0"/>
              <a:t>họp</a:t>
            </a:r>
            <a:r>
              <a:rPr lang="en-US" sz="4400" dirty="0" smtClean="0"/>
              <a:t> </a:t>
            </a:r>
            <a:r>
              <a:rPr lang="en-US" sz="4400" dirty="0" err="1" smtClean="0"/>
              <a:t>ngoài</a:t>
            </a:r>
            <a:r>
              <a:rPr lang="en-US" sz="4400" dirty="0" smtClean="0"/>
              <a:t> </a:t>
            </a:r>
            <a:r>
              <a:rPr lang="en-US" sz="4400" dirty="0" err="1" smtClean="0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87067" y="3432686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smtClean="0">
                <a:solidFill>
                  <a:schemeClr val="accent5">
                    <a:lumMod val="50000"/>
                  </a:schemeClr>
                </a:solidFill>
              </a:rPr>
              <a:t>eə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38" y="3484111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613" y="2540977"/>
            <a:ext cx="6059118" cy="404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4724" y="1165663"/>
            <a:ext cx="7517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</a:t>
            </a:r>
            <a:r>
              <a:rPr lang="en-US" sz="8000" b="1" dirty="0" smtClean="0">
                <a:solidFill>
                  <a:srgbClr val="AD4F0F"/>
                </a:solidFill>
              </a:rPr>
              <a:t>ome-grown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374" y="461764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51025" y="3193306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531" y="2683023"/>
            <a:ext cx="6694955" cy="3765912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930" y="3321513"/>
            <a:ext cx="628722" cy="6287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272464"/>
            <a:ext cx="788193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home-made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7964" y="456800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99349" y="3258392"/>
            <a:ext cx="4049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055" y="3337480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631" y="2517342"/>
            <a:ext cx="5741914" cy="43064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0703" y="113114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</a:t>
            </a:r>
            <a:r>
              <a:rPr lang="en-US" sz="8000" b="1" dirty="0" smtClean="0">
                <a:solidFill>
                  <a:srgbClr val="AD4F0F"/>
                </a:solidFill>
              </a:rPr>
              <a:t>argain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40466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</a:t>
            </a:r>
            <a:r>
              <a:rPr lang="en-US" sz="4800" dirty="0" err="1" smtClean="0"/>
              <a:t>ặc</a:t>
            </a:r>
            <a:r>
              <a:rPr lang="en-US" sz="4800" dirty="0" smtClean="0"/>
              <a:t> </a:t>
            </a:r>
            <a:r>
              <a:rPr lang="en-US" sz="4800" dirty="0" err="1" smtClean="0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6732" y="309662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71" y="3184583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7" y="1658673"/>
            <a:ext cx="7251203" cy="4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1520" y="930782"/>
            <a:ext cx="87352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</a:t>
            </a:r>
            <a:r>
              <a:rPr lang="en-US" sz="8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7088" y="45036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</a:t>
            </a:r>
            <a:r>
              <a:rPr lang="en-US" sz="4800" dirty="0" err="1" smtClean="0"/>
              <a:t>hợ</a:t>
            </a:r>
            <a:r>
              <a:rPr lang="en-US" sz="4800" dirty="0" smtClean="0"/>
              <a:t> </a:t>
            </a:r>
            <a:r>
              <a:rPr lang="en-US" sz="4800" dirty="0" err="1" smtClean="0"/>
              <a:t>nông</a:t>
            </a:r>
            <a:r>
              <a:rPr lang="en-US" sz="4800" dirty="0" smtClean="0"/>
              <a:t> </a:t>
            </a:r>
            <a:r>
              <a:rPr lang="en-US" sz="4800" dirty="0" err="1" smtClean="0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47088" y="3015039"/>
            <a:ext cx="4495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673" y="3076840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720" y="2303291"/>
            <a:ext cx="6293825" cy="4449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17818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</a:t>
            </a:r>
            <a:r>
              <a:rPr lang="en-US" sz="8000" b="1" dirty="0" smtClean="0">
                <a:solidFill>
                  <a:srgbClr val="AD4F0F"/>
                </a:solidFill>
              </a:rPr>
              <a:t>rice tag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726" y="4605876"/>
            <a:ext cx="4050892" cy="16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461" y="3314297"/>
            <a:ext cx="3334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588" y="3339381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1921986"/>
            <a:ext cx="6547338" cy="5050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E3AF542-59F5-4B6E-B0A0-B43E2C9C552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7\uFFFD'\uFFFD{A74CD689-89C5-479C-87FA-7851B014C158}&quot;,&quot;C:\\Users\\STD\\Desktop\\Chị Hườ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esson 1 - GETTING STARTE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7330D2-6D1B-4B32-922A-EA4FAA74EDA8}:3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BB759D-330D-4941-8625-7CF45919E4FD}:33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6DD2E3-5731-43E6-ACB2-24DE2280EA31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6925C4-4C9B-44A5-AEE0-6ADC1B5E4C8D}:33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595BB7-BD50-4005-860C-3652E94C8C1B}:2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3692FA-7F2C-4DB5-88C9-0359273AE04F}:2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86190-CD01-4B70-A9AC-A349E80ACF51}:3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A439EA-ACBF-4514-92DF-43DC157BC7B6}:3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BB5E07-5331-44AF-B8FF-787FD240BC8B}:3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C2D622-C418-415C-9B4C-22CC81D0D445}:3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EBEF7A-EECD-47CB-87D2-E1868AC956A2}:3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0657E3-1F7F-4F09-A09B-82446D4DBA2E}:3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99CF8E-49A3-4627-A27E-C4973809CE69}:3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1AFA48-04A7-43D4-B916-0942967C62A1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54A289-286B-4669-99C7-B78430EF9CCC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7F35BC-F7D8-4524-A01B-6FAA0B00CB05}:3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AA27A3-63D1-45B7-AC14-7D385525A83B}:3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D4F628-7A20-49C1-8315-80F5B2254A8A}:3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6B6C65-24AD-428D-B660-9D462E3A224A}:3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E6CB1C-C184-4A99-A476-CB7A8A4C07EB}:33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70BC14-072B-4D8A-A636-E42A94127582}:33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4578</TotalTime>
  <Words>677</Words>
  <Application>Microsoft Office PowerPoint</Application>
  <PresentationFormat>Widescreen</PresentationFormat>
  <Paragraphs>182</Paragraphs>
  <Slides>21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 ENGLISH 8 UNIT 8-GETTING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1 - GETTING STARTED</dc:title>
  <dc:creator>TrangDTT</dc:creator>
  <cp:lastModifiedBy>STD</cp:lastModifiedBy>
  <cp:revision>250</cp:revision>
  <dcterms:created xsi:type="dcterms:W3CDTF">2020-12-09T02:04:09Z</dcterms:created>
  <dcterms:modified xsi:type="dcterms:W3CDTF">2024-05-31T14:57:47Z</dcterms:modified>
</cp:coreProperties>
</file>