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6" r:id="rId2"/>
    <p:sldId id="258" r:id="rId3"/>
    <p:sldId id="272" r:id="rId4"/>
    <p:sldId id="261" r:id="rId5"/>
    <p:sldId id="270" r:id="rId6"/>
    <p:sldId id="262" r:id="rId7"/>
    <p:sldId id="275" r:id="rId8"/>
    <p:sldId id="266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AFDDFF"/>
    <a:srgbClr val="FFE07D"/>
    <a:srgbClr val="FFC000"/>
    <a:srgbClr val="F4836C"/>
    <a:srgbClr val="F7A797"/>
    <a:srgbClr val="C0E6EA"/>
    <a:srgbClr val="62C8CE"/>
    <a:srgbClr val="1D9EFF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248" y="60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C67A5-EEBD-4771-9386-E1A6DCCC61F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02136-0BC1-480C-9DCD-948BEF6A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02136-0BC1-480C-9DCD-948BEF6A40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7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8.png"/><Relationship Id="rId2" Type="http://schemas.microsoft.com/office/2007/relationships/media" Target="../media/media1.wav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688259"/>
          </a:xfrm>
        </p:spPr>
        <p:txBody>
          <a:bodyPr>
            <a:normAutofit/>
          </a:bodyPr>
          <a:lstStyle/>
          <a:p>
            <a:pPr algn="ctr"/>
            <a:r>
              <a:rPr lang="en-US" b="1" smtClean="0"/>
              <a:t/>
            </a:r>
            <a:br>
              <a:rPr lang="en-US" b="1" smtClean="0"/>
            </a:br>
            <a:r>
              <a:rPr lang="en-US" b="1" smtClean="0">
                <a:solidFill>
                  <a:srgbClr val="FF0000"/>
                </a:solidFill>
              </a:rPr>
              <a:t>ENGLISH 6</a:t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FF0000"/>
                </a:solidFill>
              </a:rPr>
              <a:t>UNIT 7-A CLOSER LOOK 1</a:t>
            </a:r>
            <a:endParaRPr lang="en-US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12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D2AF940-FD9A-41FD-B54A-4307FF463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863382"/>
              </p:ext>
            </p:extLst>
          </p:nvPr>
        </p:nvGraphicFramePr>
        <p:xfrm>
          <a:off x="470187" y="2582348"/>
          <a:ext cx="8112606" cy="4154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8068">
                  <a:extLst>
                    <a:ext uri="{9D8B030D-6E8A-4147-A177-3AD203B41FA5}">
                      <a16:colId xmlns:a16="http://schemas.microsoft.com/office/drawing/2014/main" val="1983373311"/>
                    </a:ext>
                  </a:extLst>
                </a:gridCol>
                <a:gridCol w="3844538">
                  <a:extLst>
                    <a:ext uri="{9D8B030D-6E8A-4147-A177-3AD203B41FA5}">
                      <a16:colId xmlns:a16="http://schemas.microsoft.com/office/drawing/2014/main" val="1233951709"/>
                    </a:ext>
                  </a:extLst>
                </a:gridCol>
              </a:tblGrid>
              <a:tr h="857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928235"/>
                  </a:ext>
                </a:extLst>
              </a:tr>
              <a:tr h="839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645832"/>
                  </a:ext>
                </a:extLst>
              </a:tr>
              <a:tr h="8518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433398"/>
                  </a:ext>
                </a:extLst>
              </a:tr>
              <a:tr h="8484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801925"/>
                  </a:ext>
                </a:extLst>
              </a:tr>
              <a:tr h="756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22393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70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6978" y="14645"/>
            <a:ext cx="7885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in the box next to the definition.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50710" y="1205345"/>
            <a:ext cx="8642580" cy="1070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53658" y="1304427"/>
            <a:ext cx="206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talent show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39785" y="1320014"/>
            <a:ext cx="150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comedy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294446" y="1304426"/>
            <a:ext cx="339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educational programme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75779" y="1767339"/>
            <a:ext cx="12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viewer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019958" y="1767339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character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5A2C98-0BC8-436A-A92B-4E84A62841E4}"/>
              </a:ext>
            </a:extLst>
          </p:cNvPr>
          <p:cNvGrpSpPr/>
          <p:nvPr/>
        </p:nvGrpSpPr>
        <p:grpSpPr>
          <a:xfrm>
            <a:off x="561207" y="2587687"/>
            <a:ext cx="3148339" cy="830997"/>
            <a:chOff x="561207" y="2587687"/>
            <a:chExt cx="3148339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561207" y="259645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2127" y="2587687"/>
              <a:ext cx="27774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an animal or person in a film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FFE777C-E2F2-49AE-95AE-21D66C452107}"/>
              </a:ext>
            </a:extLst>
          </p:cNvPr>
          <p:cNvGrpSpPr/>
          <p:nvPr/>
        </p:nvGrpSpPr>
        <p:grpSpPr>
          <a:xfrm>
            <a:off x="561207" y="4290836"/>
            <a:ext cx="4048893" cy="830997"/>
            <a:chOff x="561207" y="4346252"/>
            <a:chExt cx="4048893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561207" y="435490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2127" y="4346252"/>
              <a:ext cx="3677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film / show  which makes people laugh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C084F75-9F1B-401C-9868-9ACC135DD940}"/>
              </a:ext>
            </a:extLst>
          </p:cNvPr>
          <p:cNvGrpSpPr/>
          <p:nvPr/>
        </p:nvGrpSpPr>
        <p:grpSpPr>
          <a:xfrm>
            <a:off x="561207" y="5158556"/>
            <a:ext cx="4239390" cy="830997"/>
            <a:chOff x="561207" y="5204736"/>
            <a:chExt cx="4239390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561207" y="521338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32127" y="5204736"/>
              <a:ext cx="3868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competition to choose the best performer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5EAA9AD-90F9-431B-ADC2-B29F08538713}"/>
              </a:ext>
            </a:extLst>
          </p:cNvPr>
          <p:cNvGrpSpPr/>
          <p:nvPr/>
        </p:nvGrpSpPr>
        <p:grpSpPr>
          <a:xfrm>
            <a:off x="561207" y="3433463"/>
            <a:ext cx="4239390" cy="830997"/>
            <a:chOff x="561207" y="3451935"/>
            <a:chExt cx="4239390" cy="830997"/>
          </a:xfrm>
        </p:grpSpPr>
        <p:sp>
          <p:nvSpPr>
            <p:cNvPr id="36" name="TextBox 35"/>
            <p:cNvSpPr txBox="1"/>
            <p:nvPr/>
          </p:nvSpPr>
          <p:spPr>
            <a:xfrm>
              <a:off x="561207" y="347295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32127" y="3451935"/>
              <a:ext cx="3868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programme which teaches maths, English, etc.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5627292" y="3123017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27292" y="389082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27292" y="480663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627292" y="567642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26B3A5-A474-4A4A-BB33-08D69A5687D9}"/>
              </a:ext>
            </a:extLst>
          </p:cNvPr>
          <p:cNvGrpSpPr/>
          <p:nvPr/>
        </p:nvGrpSpPr>
        <p:grpSpPr>
          <a:xfrm>
            <a:off x="561207" y="6125019"/>
            <a:ext cx="3984312" cy="470318"/>
            <a:chOff x="561207" y="6014187"/>
            <a:chExt cx="3984312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561207" y="602284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126" y="6014187"/>
              <a:ext cx="3613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person who watches TV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5627292" y="6430453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FAC667D-C0BF-426C-A6FB-26DD4893D7FB}"/>
              </a:ext>
            </a:extLst>
          </p:cNvPr>
          <p:cNvSpPr txBox="1"/>
          <p:nvPr/>
        </p:nvSpPr>
        <p:spPr>
          <a:xfrm>
            <a:off x="5826750" y="2747263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character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153B81-C692-4EFD-B4BD-AB37D4137FE4}"/>
              </a:ext>
            </a:extLst>
          </p:cNvPr>
          <p:cNvSpPr txBox="1"/>
          <p:nvPr/>
        </p:nvSpPr>
        <p:spPr>
          <a:xfrm>
            <a:off x="5092829" y="3580100"/>
            <a:ext cx="317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educational </a:t>
            </a:r>
            <a:r>
              <a:rPr lang="en-US" sz="2400" dirty="0" err="1">
                <a:solidFill>
                  <a:srgbClr val="00B050"/>
                </a:solidFill>
              </a:rPr>
              <a:t>programme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A69723-AAC3-4B30-BF9C-A532BE9DBC50}"/>
              </a:ext>
            </a:extLst>
          </p:cNvPr>
          <p:cNvSpPr txBox="1"/>
          <p:nvPr/>
        </p:nvSpPr>
        <p:spPr>
          <a:xfrm>
            <a:off x="5974808" y="4411803"/>
            <a:ext cx="1174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comedy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BB1D37-4F4E-40A8-9874-BEDA78A23640}"/>
              </a:ext>
            </a:extLst>
          </p:cNvPr>
          <p:cNvSpPr txBox="1"/>
          <p:nvPr/>
        </p:nvSpPr>
        <p:spPr>
          <a:xfrm>
            <a:off x="5790081" y="5290837"/>
            <a:ext cx="1648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talent show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6B70EA5-2EB6-4A8B-87E6-08C4872A3B5A}"/>
              </a:ext>
            </a:extLst>
          </p:cNvPr>
          <p:cNvSpPr txBox="1"/>
          <p:nvPr/>
        </p:nvSpPr>
        <p:spPr>
          <a:xfrm>
            <a:off x="6107274" y="6086590"/>
            <a:ext cx="1025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viewer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65" grpId="0"/>
      <p:bldP spid="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641807" y="2203636"/>
            <a:ext cx="824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you watch Bibi, the popular                 for children?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4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70772"/>
            <a:ext cx="7901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66977" y="2210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66977" y="28505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9769" y="35862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4599" y="3577571"/>
            <a:ext cx="96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 love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66977" y="43305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41806" y="4321945"/>
            <a:ext cx="447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 love Children are Always Right, 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6977" y="50806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1808" y="5080611"/>
            <a:ext cx="327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father often watches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1807" y="2859221"/>
            <a:ext cx="841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                   do you prefer: Jerry the mouse or Tom the cat?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00084" y="58192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4914" y="5819258"/>
            <a:ext cx="850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popular </a:t>
            </a:r>
            <a:r>
              <a:rPr lang="en-US" sz="2400" dirty="0" err="1"/>
              <a:t>programme</a:t>
            </a:r>
            <a:r>
              <a:rPr lang="en-US" sz="2400" dirty="0"/>
              <a:t> has a lot of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7082" y="1245973"/>
            <a:ext cx="9019309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87610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character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508831" y="1339491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viewers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762574" y="1335026"/>
            <a:ext cx="169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game show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44656" y="1335026"/>
            <a:ext cx="210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animated films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41786" y="1335025"/>
            <a:ext cx="143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comedies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33364" y="1343504"/>
            <a:ext cx="11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channel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A4B94A-853E-4392-AC2F-F8AAE129CFF3}"/>
              </a:ext>
            </a:extLst>
          </p:cNvPr>
          <p:cNvSpPr txBox="1"/>
          <p:nvPr/>
        </p:nvSpPr>
        <p:spPr>
          <a:xfrm>
            <a:off x="4539511" y="2210112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channel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D10A7F-3D3B-4D0A-ADCC-37DC8D8BEF31}"/>
              </a:ext>
            </a:extLst>
          </p:cNvPr>
          <p:cNvCxnSpPr/>
          <p:nvPr/>
        </p:nvCxnSpPr>
        <p:spPr>
          <a:xfrm>
            <a:off x="4572000" y="2582944"/>
            <a:ext cx="1074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868A89A-A63E-47F6-941F-AD3943C6BBA0}"/>
              </a:ext>
            </a:extLst>
          </p:cNvPr>
          <p:cNvSpPr txBox="1"/>
          <p:nvPr/>
        </p:nvSpPr>
        <p:spPr>
          <a:xfrm>
            <a:off x="1533896" y="2860809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character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13E342C-2F22-434B-9A09-241CB41C5D75}"/>
              </a:ext>
            </a:extLst>
          </p:cNvPr>
          <p:cNvCxnSpPr/>
          <p:nvPr/>
        </p:nvCxnSpPr>
        <p:spPr>
          <a:xfrm>
            <a:off x="1613520" y="3233641"/>
            <a:ext cx="1188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CAF3CDD-7DD6-4AB6-B067-5445A9124A7F}"/>
              </a:ext>
            </a:extLst>
          </p:cNvPr>
          <p:cNvSpPr txBox="1"/>
          <p:nvPr/>
        </p:nvSpPr>
        <p:spPr>
          <a:xfrm>
            <a:off x="1439366" y="3577192"/>
            <a:ext cx="5348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animated films </a:t>
            </a:r>
            <a:r>
              <a:rPr lang="en-US" sz="2400" dirty="0"/>
              <a:t>like </a:t>
            </a:r>
            <a:r>
              <a:rPr lang="en-US" sz="2400" i="1" dirty="0"/>
              <a:t>Happy Feet</a:t>
            </a:r>
            <a:r>
              <a:rPr lang="en-US" sz="2400" dirty="0"/>
              <a:t> and </a:t>
            </a:r>
            <a:r>
              <a:rPr lang="en-US" sz="2400" i="1" dirty="0"/>
              <a:t>Coco</a:t>
            </a:r>
            <a:r>
              <a:rPr lang="en-US" sz="2400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53EC57-265F-4E6C-8D3B-6043E211C972}"/>
              </a:ext>
            </a:extLst>
          </p:cNvPr>
          <p:cNvGrpSpPr/>
          <p:nvPr/>
        </p:nvGrpSpPr>
        <p:grpSpPr>
          <a:xfrm>
            <a:off x="1518990" y="3585923"/>
            <a:ext cx="4797240" cy="461665"/>
            <a:chOff x="1518990" y="3585923"/>
            <a:chExt cx="4797240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960BC6-E880-4D64-994E-B697E3944901}"/>
                </a:ext>
              </a:extLst>
            </p:cNvPr>
            <p:cNvSpPr txBox="1"/>
            <p:nvPr/>
          </p:nvSpPr>
          <p:spPr>
            <a:xfrm>
              <a:off x="2707710" y="3585923"/>
              <a:ext cx="36085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like </a:t>
              </a:r>
              <a:r>
                <a:rPr lang="en-US" sz="2400" i="1" dirty="0"/>
                <a:t>Happy Feet</a:t>
              </a:r>
              <a:r>
                <a:rPr lang="en-US" sz="2400" dirty="0"/>
                <a:t> and </a:t>
              </a:r>
              <a:r>
                <a:rPr lang="en-US" sz="2400" i="1" dirty="0"/>
                <a:t>Coco</a:t>
              </a:r>
              <a:r>
                <a:rPr lang="en-US" sz="2400" dirty="0"/>
                <a:t>.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95D6FB9-05D5-4AB9-AFA0-747F405E4603}"/>
                </a:ext>
              </a:extLst>
            </p:cNvPr>
            <p:cNvCxnSpPr/>
            <p:nvPr/>
          </p:nvCxnSpPr>
          <p:spPr>
            <a:xfrm>
              <a:off x="1518990" y="3950024"/>
              <a:ext cx="11887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5294AEB-4E74-404F-AE32-FDE8D8ABF9A8}"/>
              </a:ext>
            </a:extLst>
          </p:cNvPr>
          <p:cNvSpPr txBox="1"/>
          <p:nvPr/>
        </p:nvSpPr>
        <p:spPr>
          <a:xfrm>
            <a:off x="4938047" y="4321566"/>
            <a:ext cx="2720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game show </a:t>
            </a:r>
            <a:r>
              <a:rPr lang="en-US" sz="2400" dirty="0"/>
              <a:t>for kids.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D5EFF5-420A-4189-AB87-5F514A3669AE}"/>
              </a:ext>
            </a:extLst>
          </p:cNvPr>
          <p:cNvGrpSpPr/>
          <p:nvPr/>
        </p:nvGrpSpPr>
        <p:grpSpPr>
          <a:xfrm>
            <a:off x="5036525" y="4330597"/>
            <a:ext cx="2381125" cy="461665"/>
            <a:chOff x="5036525" y="4330597"/>
            <a:chExt cx="2381125" cy="46166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40FD4FA-1CF8-4836-A924-4147C7D72D72}"/>
                </a:ext>
              </a:extLst>
            </p:cNvPr>
            <p:cNvSpPr txBox="1"/>
            <p:nvPr/>
          </p:nvSpPr>
          <p:spPr>
            <a:xfrm>
              <a:off x="6111181" y="4330597"/>
              <a:ext cx="13064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for kids.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0A82FAA-F58D-4701-9A8C-17E43AEEA302}"/>
                </a:ext>
              </a:extLst>
            </p:cNvPr>
            <p:cNvCxnSpPr/>
            <p:nvPr/>
          </p:nvCxnSpPr>
          <p:spPr>
            <a:xfrm>
              <a:off x="5036525" y="4694398"/>
              <a:ext cx="10746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409BBEA-673F-4CD2-B049-F6A5E3941C90}"/>
              </a:ext>
            </a:extLst>
          </p:cNvPr>
          <p:cNvSpPr txBox="1"/>
          <p:nvPr/>
        </p:nvSpPr>
        <p:spPr>
          <a:xfrm>
            <a:off x="3756504" y="5080232"/>
            <a:ext cx="36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comedies</a:t>
            </a:r>
            <a:r>
              <a:rPr lang="en-US" sz="2400" dirty="0"/>
              <a:t>. They’re so funny.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75715AF-BCE4-435F-9DBD-676FF6BD1A2B}"/>
              </a:ext>
            </a:extLst>
          </p:cNvPr>
          <p:cNvCxnSpPr/>
          <p:nvPr/>
        </p:nvCxnSpPr>
        <p:spPr>
          <a:xfrm>
            <a:off x="3836128" y="5462491"/>
            <a:ext cx="1074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C42680-A061-461D-B17C-3696F1538E91}"/>
              </a:ext>
            </a:extLst>
          </p:cNvPr>
          <p:cNvSpPr txBox="1"/>
          <p:nvPr/>
        </p:nvSpPr>
        <p:spPr>
          <a:xfrm>
            <a:off x="4846489" y="5088595"/>
            <a:ext cx="2590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 They’re so funny.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D46630-D161-4823-9000-E7F1EE43BCC9}"/>
              </a:ext>
            </a:extLst>
          </p:cNvPr>
          <p:cNvSpPr txBox="1"/>
          <p:nvPr/>
        </p:nvSpPr>
        <p:spPr>
          <a:xfrm>
            <a:off x="4919193" y="5824200"/>
            <a:ext cx="1140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viewers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BDDEE93-D54A-47EA-832D-5329915B4BD4}"/>
              </a:ext>
            </a:extLst>
          </p:cNvPr>
          <p:cNvCxnSpPr/>
          <p:nvPr/>
        </p:nvCxnSpPr>
        <p:spPr>
          <a:xfrm>
            <a:off x="4989390" y="6197032"/>
            <a:ext cx="960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77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9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8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67" grpId="0"/>
      <p:bldP spid="65" grpId="0"/>
      <p:bldP spid="26" grpId="0"/>
      <p:bldP spid="5" grpId="0"/>
      <p:bldP spid="33" grpId="0"/>
      <p:bldP spid="37" grpId="0"/>
      <p:bldP spid="42" grpId="0"/>
      <p:bldP spid="45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1033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6985" y="38533"/>
            <a:ext cx="7300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37082" y="1245973"/>
            <a:ext cx="9019309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85039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popular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872516" y="1339491"/>
            <a:ext cx="174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educational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64020" y="1335026"/>
            <a:ext cx="104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cute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40853" y="1335026"/>
            <a:ext cx="124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boring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08042" y="1335025"/>
            <a:ext cx="94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live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22973" y="1343504"/>
            <a:ext cx="11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funny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66977" y="2210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1807" y="2203636"/>
            <a:ext cx="824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most                 channel for children is the </a:t>
            </a:r>
            <a:r>
              <a:rPr lang="en-US" sz="2400" i="1" dirty="0"/>
              <a:t>Cartoon Network</a:t>
            </a:r>
            <a:r>
              <a:rPr lang="en-US" sz="2400" dirty="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6977" y="28505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9769" y="35862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4599" y="3577571"/>
            <a:ext cx="25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Cat Kitty is a very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66977" y="43305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1806" y="4321945"/>
            <a:ext cx="7785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watch this </a:t>
            </a:r>
            <a:r>
              <a:rPr lang="en-US" sz="2400" dirty="0" err="1"/>
              <a:t>programme</a:t>
            </a:r>
            <a:r>
              <a:rPr lang="en-US" sz="2400" dirty="0"/>
              <a:t> at the same time it happens. It’s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6977" y="53092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1808" y="5309213"/>
            <a:ext cx="205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Comedies are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1807" y="2859221"/>
            <a:ext cx="254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 film is very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00084" y="604786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74914" y="6047860"/>
            <a:ext cx="697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learn a lot from Discovery Channel. This channel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F4ECF-FBE3-407B-B88B-B41300617A42}"/>
              </a:ext>
            </a:extLst>
          </p:cNvPr>
          <p:cNvSpPr txBox="1"/>
          <p:nvPr/>
        </p:nvSpPr>
        <p:spPr>
          <a:xfrm>
            <a:off x="1891882" y="2198064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popular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10B0BD-AA82-4CC2-AB23-CBF2E32AAE1E}"/>
              </a:ext>
            </a:extLst>
          </p:cNvPr>
          <p:cNvCxnSpPr/>
          <p:nvPr/>
        </p:nvCxnSpPr>
        <p:spPr>
          <a:xfrm>
            <a:off x="1948873" y="2585165"/>
            <a:ext cx="10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7EC5E54-AEA8-44FA-8FA7-2E0B12738BFD}"/>
              </a:ext>
            </a:extLst>
          </p:cNvPr>
          <p:cNvSpPr txBox="1"/>
          <p:nvPr/>
        </p:nvSpPr>
        <p:spPr>
          <a:xfrm>
            <a:off x="2697143" y="2859220"/>
            <a:ext cx="4159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boring</a:t>
            </a:r>
            <a:r>
              <a:rPr lang="en-US" sz="2400" dirty="0"/>
              <a:t>. I don’t want to watch it.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6C5098-39B3-4992-B915-590C1E096E80}"/>
              </a:ext>
            </a:extLst>
          </p:cNvPr>
          <p:cNvSpPr txBox="1"/>
          <p:nvPr/>
        </p:nvSpPr>
        <p:spPr>
          <a:xfrm>
            <a:off x="2839701" y="3576358"/>
            <a:ext cx="4301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cute</a:t>
            </a:r>
            <a:r>
              <a:rPr lang="en-US" sz="2400" dirty="0"/>
              <a:t> character. Children love her.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E04BAB-74E7-4E4E-88AE-81AA06FBEFAA}"/>
              </a:ext>
            </a:extLst>
          </p:cNvPr>
          <p:cNvSpPr txBox="1"/>
          <p:nvPr/>
        </p:nvSpPr>
        <p:spPr>
          <a:xfrm>
            <a:off x="1075103" y="4709057"/>
            <a:ext cx="693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live</a:t>
            </a:r>
            <a:r>
              <a:rPr lang="en-US" sz="2400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F33B30-DDC8-47F5-8C0F-3AE823B2339C}"/>
              </a:ext>
            </a:extLst>
          </p:cNvPr>
          <p:cNvSpPr txBox="1"/>
          <p:nvPr/>
        </p:nvSpPr>
        <p:spPr>
          <a:xfrm>
            <a:off x="2399606" y="5309213"/>
            <a:ext cx="6321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funny</a:t>
            </a:r>
            <a:r>
              <a:rPr lang="en-US" sz="2400" dirty="0"/>
              <a:t>. People laugh a lot when they watch them.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11B931-949B-4506-AA18-053C1ACD89E1}"/>
              </a:ext>
            </a:extLst>
          </p:cNvPr>
          <p:cNvSpPr txBox="1"/>
          <p:nvPr/>
        </p:nvSpPr>
        <p:spPr>
          <a:xfrm>
            <a:off x="7417886" y="6047859"/>
            <a:ext cx="172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educational</a:t>
            </a:r>
            <a:r>
              <a:rPr lang="en-US" sz="2400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72E448-8C45-4F8B-9D81-34E1314399C1}"/>
              </a:ext>
            </a:extLst>
          </p:cNvPr>
          <p:cNvGrpSpPr/>
          <p:nvPr/>
        </p:nvGrpSpPr>
        <p:grpSpPr>
          <a:xfrm>
            <a:off x="2792030" y="2850568"/>
            <a:ext cx="4311205" cy="461665"/>
            <a:chOff x="2792030" y="2850568"/>
            <a:chExt cx="4311205" cy="46166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65991CC-C961-44C4-867F-4E6CCC8399E9}"/>
                </a:ext>
              </a:extLst>
            </p:cNvPr>
            <p:cNvCxnSpPr/>
            <p:nvPr/>
          </p:nvCxnSpPr>
          <p:spPr>
            <a:xfrm>
              <a:off x="2792030" y="3235615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C67D0EB-08DD-4054-82AC-0909B5850EF6}"/>
                </a:ext>
              </a:extLst>
            </p:cNvPr>
            <p:cNvSpPr txBox="1"/>
            <p:nvPr/>
          </p:nvSpPr>
          <p:spPr>
            <a:xfrm>
              <a:off x="3775573" y="2850568"/>
              <a:ext cx="33276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 I don’t want to watch it.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B9BB03-A6E0-46B8-A108-0B8B0FAFB41B}"/>
              </a:ext>
            </a:extLst>
          </p:cNvPr>
          <p:cNvGrpSpPr/>
          <p:nvPr/>
        </p:nvGrpSpPr>
        <p:grpSpPr>
          <a:xfrm>
            <a:off x="2924008" y="3581930"/>
            <a:ext cx="4890813" cy="461665"/>
            <a:chOff x="2924008" y="3581930"/>
            <a:chExt cx="4890813" cy="46166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ED95EA-813D-4CE9-BDCD-A739C242109D}"/>
                </a:ext>
              </a:extLst>
            </p:cNvPr>
            <p:cNvCxnSpPr/>
            <p:nvPr/>
          </p:nvCxnSpPr>
          <p:spPr>
            <a:xfrm>
              <a:off x="2924008" y="3952052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F84AC56-2BAD-42F4-BEC0-7F8FEC030393}"/>
                </a:ext>
              </a:extLst>
            </p:cNvPr>
            <p:cNvSpPr txBox="1"/>
            <p:nvPr/>
          </p:nvSpPr>
          <p:spPr>
            <a:xfrm>
              <a:off x="4010106" y="3581930"/>
              <a:ext cx="38047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character. Children love her.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0374D0-00DA-4DC9-8EC0-2D22355B21F3}"/>
              </a:ext>
            </a:extLst>
          </p:cNvPr>
          <p:cNvGrpSpPr/>
          <p:nvPr/>
        </p:nvGrpSpPr>
        <p:grpSpPr>
          <a:xfrm>
            <a:off x="1210000" y="4695315"/>
            <a:ext cx="1277372" cy="461665"/>
            <a:chOff x="1210000" y="4695315"/>
            <a:chExt cx="1277372" cy="461665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FC802A4-3A17-46E3-92F3-B765AE06FDC1}"/>
                </a:ext>
              </a:extLst>
            </p:cNvPr>
            <p:cNvCxnSpPr/>
            <p:nvPr/>
          </p:nvCxnSpPr>
          <p:spPr>
            <a:xfrm>
              <a:off x="1210000" y="5061747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B9F6C92-D61E-4461-873A-7A3E000B06D7}"/>
                </a:ext>
              </a:extLst>
            </p:cNvPr>
            <p:cNvSpPr txBox="1"/>
            <p:nvPr/>
          </p:nvSpPr>
          <p:spPr>
            <a:xfrm>
              <a:off x="2201410" y="4695315"/>
              <a:ext cx="2859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A8DD0C-F32E-42EA-A651-32CEDFB5C99E}"/>
              </a:ext>
            </a:extLst>
          </p:cNvPr>
          <p:cNvGrpSpPr/>
          <p:nvPr/>
        </p:nvGrpSpPr>
        <p:grpSpPr>
          <a:xfrm>
            <a:off x="2489580" y="5309213"/>
            <a:ext cx="6654420" cy="461665"/>
            <a:chOff x="2489580" y="5309213"/>
            <a:chExt cx="6654420" cy="46166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94279D6-6889-479D-9E4E-B3DF2939BC7E}"/>
                </a:ext>
              </a:extLst>
            </p:cNvPr>
            <p:cNvCxnSpPr/>
            <p:nvPr/>
          </p:nvCxnSpPr>
          <p:spPr>
            <a:xfrm>
              <a:off x="2489580" y="5686584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F6F6A3C-6883-402B-8EC3-FE9619B8411B}"/>
                </a:ext>
              </a:extLst>
            </p:cNvPr>
            <p:cNvSpPr txBox="1"/>
            <p:nvPr/>
          </p:nvSpPr>
          <p:spPr>
            <a:xfrm>
              <a:off x="3474720" y="5309213"/>
              <a:ext cx="5669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 People laugh a lot when they watch them.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0422A2-5E19-473B-AF57-8DF6E1041A85}"/>
              </a:ext>
            </a:extLst>
          </p:cNvPr>
          <p:cNvGrpSpPr/>
          <p:nvPr/>
        </p:nvGrpSpPr>
        <p:grpSpPr>
          <a:xfrm>
            <a:off x="7445721" y="6084305"/>
            <a:ext cx="1417007" cy="461665"/>
            <a:chOff x="7445721" y="6084305"/>
            <a:chExt cx="1417007" cy="461665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1B2B28A-4EE5-4A01-8EA0-E0DC315B4124}"/>
                </a:ext>
              </a:extLst>
            </p:cNvPr>
            <p:cNvCxnSpPr/>
            <p:nvPr/>
          </p:nvCxnSpPr>
          <p:spPr>
            <a:xfrm>
              <a:off x="7445721" y="6425645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899BB6E-83A9-4676-A349-DD460A2B0D57}"/>
                </a:ext>
              </a:extLst>
            </p:cNvPr>
            <p:cNvSpPr txBox="1"/>
            <p:nvPr/>
          </p:nvSpPr>
          <p:spPr>
            <a:xfrm>
              <a:off x="8465805" y="6084305"/>
              <a:ext cx="3969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6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56" grpId="0"/>
      <p:bldP spid="44" grpId="0"/>
      <p:bldP spid="42" grpId="0"/>
      <p:bldP spid="4" grpId="0"/>
      <p:bldP spid="33" grpId="0"/>
      <p:bldP spid="34" grpId="0"/>
      <p:bldP spid="35" grpId="0"/>
      <p:bldP spid="3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70438" y="2215065"/>
            <a:ext cx="4403125" cy="2458647"/>
            <a:chOff x="2315573" y="1811975"/>
            <a:chExt cx="4403125" cy="2458647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Pronunciation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74482" y="3685847"/>
              <a:ext cx="4085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b="1"/>
                <a:t>/θ/</a:t>
              </a:r>
              <a:r>
                <a:rPr lang="en-US" sz="3200" b="1"/>
                <a:t>and /ð/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600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78042"/>
            <a:ext cx="48316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266804"/>
              </p:ext>
            </p:extLst>
          </p:nvPr>
        </p:nvGraphicFramePr>
        <p:xfrm>
          <a:off x="1945958" y="1977736"/>
          <a:ext cx="5328283" cy="3810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9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</a:t>
                      </a:r>
                      <a:r>
                        <a:rPr lang="el-GR" sz="2800" b="1"/>
                        <a:t>θ</a:t>
                      </a:r>
                      <a:r>
                        <a:rPr lang="en-US" sz="2800" b="1"/>
                        <a:t>/</a:t>
                      </a:r>
                    </a:p>
                  </a:txBody>
                  <a:tcPr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/ð/</a:t>
                      </a:r>
                      <a:endParaRPr lang="en-US" sz="2800" b="1" dirty="0"/>
                    </a:p>
                  </a:txBody>
                  <a:tcPr>
                    <a:solidFill>
                      <a:srgbClr val="A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1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eatre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ear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any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ing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bo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rough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em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nei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wea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an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B2_03">
            <a:hlinkClick r:id="" action="ppaction://media"/>
            <a:extLst>
              <a:ext uri="{FF2B5EF4-FFF2-40B4-BE49-F238E27FC236}">
                <a16:creationId xmlns:a16="http://schemas.microsoft.com/office/drawing/2014/main" id="{4F39F103-5425-4004-8B15-929D52A6E6E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39088" y="183122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Tongue Twister. Take turns to read the sentences quickly and correctly.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1" y="2067792"/>
            <a:ext cx="8950097" cy="45005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7903" y="28439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2733" y="2837481"/>
            <a:ext cx="82424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They are thinking about the weather there.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903" y="38879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8845" y="3887924"/>
            <a:ext cx="80865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The new theatre opens on Thursday the third.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248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9EE6619-DA1E-418E-A5F5-466688D359C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7\uFFFD'\uFFFD{A74CD689-89C5-479C-87FA-7851B014C158}&quot;,&quot;C:\\Users\\STD\\Desktop\\Chị Hườ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UNIT 7-LESSON 2 -A CLOSER LOOK 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F17745-2FCC-46F0-B56D-0CDB19EDC997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D07F78-7F5C-4FFD-9BE5-332B05A15E7A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FE6089-DBB7-4BBB-BEE2-F2F7FE7BC333}:2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41F01C-28C2-4B26-99A0-900E656CCC2A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F90CDC-00AB-47C8-A240-A7AC0E7ACD1D}:2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94344D-FD5B-4167-9531-C6F3C89F5E2B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6D335A-C974-4D19-8227-9D7E9B64EFBD}:2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8B7ED9-C077-4156-A8DD-250556947664}:26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385</Words>
  <Application>Microsoft Office PowerPoint</Application>
  <PresentationFormat>On-screen Show (4:3)</PresentationFormat>
  <Paragraphs>101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ENGLISH 6 UNIT 7-A CLOSER LOOK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7-LESSON 2 -A CLOSER LOOK 1</dc:title>
  <dc:creator>TrangDTT</dc:creator>
  <cp:lastModifiedBy>STD</cp:lastModifiedBy>
  <cp:revision>82</cp:revision>
  <dcterms:created xsi:type="dcterms:W3CDTF">2020-12-09T02:04:09Z</dcterms:created>
  <dcterms:modified xsi:type="dcterms:W3CDTF">2024-05-31T15:01:53Z</dcterms:modified>
</cp:coreProperties>
</file>