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30" r:id="rId2"/>
    <p:sldId id="342" r:id="rId3"/>
    <p:sldId id="343" r:id="rId4"/>
    <p:sldId id="344" r:id="rId5"/>
    <p:sldId id="268" r:id="rId6"/>
    <p:sldId id="333" r:id="rId7"/>
    <p:sldId id="338" r:id="rId8"/>
    <p:sldId id="339" r:id="rId9"/>
    <p:sldId id="334" r:id="rId10"/>
    <p:sldId id="340" r:id="rId11"/>
    <p:sldId id="335" r:id="rId12"/>
    <p:sldId id="336" r:id="rId13"/>
    <p:sldId id="324" r:id="rId14"/>
    <p:sldId id="337" r:id="rId15"/>
    <p:sldId id="341" r:id="rId16"/>
    <p:sldId id="285" r:id="rId17"/>
    <p:sldId id="345" r:id="rId18"/>
    <p:sldId id="325" r:id="rId19"/>
    <p:sldId id="346" r:id="rId20"/>
    <p:sldId id="34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359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D5ECA-CF6B-4E64-BBC3-FC1C843FFA4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ED83D-2B49-48F1-B40B-B62DD2995C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D83D-2B49-48F1-B40B-B62DD2995C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07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D83D-2B49-48F1-B40B-B62DD2995CC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D83D-2B49-48F1-B40B-B62DD2995C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26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D83D-2B49-48F1-B40B-B62DD2995CC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/>
              <a:t>10/15/2023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/>
              <a:t>10/15/2023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/>
              <a:t>10/15/2023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/>
              <a:t>10/15/2023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/>
              <a:t>10/15/2023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/>
              <a:t>10/15/2023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/>
              <a:t>10/15/2023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/>
              <a:t>10/15/2023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/>
              <a:t>10/15/2023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/>
              <a:t>10/15/2023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/>
              <a:t>10/15/2023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47357-71BC-4EA6-B1AB-4D5193CDA99E}" type="datetimeFigureOut">
              <a:rPr lang="en-US" smtClean="0"/>
              <a:t>10/15/2023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19C2C-F619-4E13-91CD-1B660670C36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7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18"/>
          <p:cNvSpPr>
            <a:spLocks noChangeArrowheads="1" noChangeShapeType="1" noTextEdit="1"/>
          </p:cNvSpPr>
          <p:nvPr/>
        </p:nvSpPr>
        <p:spPr bwMode="auto">
          <a:xfrm>
            <a:off x="2019300" y="366779"/>
            <a:ext cx="5334000" cy="157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 NGHỆ 7</a:t>
            </a:r>
            <a:endParaRPr lang="en-US" sz="3600" b="1" kern="10" dirty="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0" y="2895600"/>
            <a:ext cx="4038600" cy="4038600"/>
          </a:xfrm>
          <a:prstGeom prst="rect">
            <a:avLst/>
          </a:prstGeom>
        </p:spPr>
      </p:pic>
      <p:pic>
        <p:nvPicPr>
          <p:cNvPr id="10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0"/>
          <a:stretch>
            <a:fillRect/>
          </a:stretch>
        </p:blipFill>
        <p:spPr bwMode="auto">
          <a:xfrm>
            <a:off x="44450" y="3810000"/>
            <a:ext cx="5853741" cy="278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1115616" y="1700808"/>
            <a:ext cx="7075273" cy="11055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err="1" smtClean="0">
                <a:solidFill>
                  <a:srgbClr val="070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GB" sz="2400" b="1" dirty="0" smtClean="0">
                <a:solidFill>
                  <a:srgbClr val="070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 smtClean="0">
                <a:solidFill>
                  <a:srgbClr val="070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GB" sz="2400" b="1" dirty="0" smtClean="0">
                <a:solidFill>
                  <a:srgbClr val="070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 smtClean="0">
                <a:solidFill>
                  <a:srgbClr val="070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GB" sz="2400" b="1" dirty="0" smtClean="0">
                <a:solidFill>
                  <a:srgbClr val="070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 smtClean="0">
                <a:solidFill>
                  <a:srgbClr val="070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GB" sz="2400" b="1" dirty="0" smtClean="0">
                <a:solidFill>
                  <a:srgbClr val="070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 smtClean="0">
                <a:solidFill>
                  <a:srgbClr val="070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giâm</a:t>
            </a:r>
            <a:r>
              <a:rPr lang="en-GB" sz="2400" b="1" dirty="0" smtClean="0">
                <a:solidFill>
                  <a:srgbClr val="070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 smtClean="0">
                <a:solidFill>
                  <a:srgbClr val="070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GB" sz="2400" b="1" dirty="0" smtClean="0">
                <a:solidFill>
                  <a:srgbClr val="070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 smtClean="0">
                <a:solidFill>
                  <a:srgbClr val="070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400" b="1" dirty="0" smtClean="0">
                <a:solidFill>
                  <a:srgbClr val="070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 smtClean="0">
                <a:solidFill>
                  <a:srgbClr val="070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GB" sz="2400" b="1" dirty="0" smtClean="0">
                <a:solidFill>
                  <a:srgbClr val="070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 smtClean="0">
                <a:solidFill>
                  <a:srgbClr val="070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GB" sz="2400" b="1" dirty="0">
                <a:solidFill>
                  <a:srgbClr val="070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70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GB" sz="2400" b="1" dirty="0">
                <a:solidFill>
                  <a:srgbClr val="070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 smtClean="0">
                <a:solidFill>
                  <a:srgbClr val="070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GB" sz="2400" b="1" dirty="0" smtClean="0">
                <a:solidFill>
                  <a:srgbClr val="070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 smtClean="0">
                <a:solidFill>
                  <a:srgbClr val="070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GB" sz="2400" b="1" dirty="0" smtClean="0">
                <a:solidFill>
                  <a:srgbClr val="070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GB" sz="2400" b="1" dirty="0" err="1" smtClean="0">
                <a:solidFill>
                  <a:srgbClr val="070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GB" sz="2400" b="1" dirty="0" smtClean="0">
                <a:solidFill>
                  <a:srgbClr val="070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 smtClean="0">
                <a:solidFill>
                  <a:srgbClr val="070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GB" sz="2400" b="1" dirty="0" smtClean="0">
                <a:solidFill>
                  <a:srgbClr val="070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 smtClean="0">
                <a:solidFill>
                  <a:srgbClr val="070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GB" sz="2400" b="1" dirty="0" smtClean="0">
                <a:solidFill>
                  <a:srgbClr val="070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400" b="1" dirty="0">
              <a:solidFill>
                <a:srgbClr val="0703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112474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3625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ác phương pháp và kỹ thuật ghép cây trồng hiệu quả nhất 2022 - Hoa Cảnh  Quang V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12451"/>
            <a:ext cx="4104456" cy="286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2" y="701500"/>
            <a:ext cx="4147864" cy="287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194" y="3789040"/>
            <a:ext cx="4104278" cy="27363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95936" y="14277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</a:p>
        </p:txBody>
      </p:sp>
      <p:pic>
        <p:nvPicPr>
          <p:cNvPr id="11" name="Picture 9" descr="Ghep m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96" y="3789040"/>
            <a:ext cx="4165879" cy="2808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29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1880" y="26703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CHIẾT CÀNH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9" y="908720"/>
            <a:ext cx="4143345" cy="25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08720"/>
            <a:ext cx="4107850" cy="25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38" y="3861048"/>
            <a:ext cx="4143345" cy="28083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3861048"/>
            <a:ext cx="4107850" cy="28083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loud 1"/>
          <p:cNvSpPr/>
          <p:nvPr/>
        </p:nvSpPr>
        <p:spPr>
          <a:xfrm>
            <a:off x="1475656" y="1754232"/>
            <a:ext cx="6048671" cy="25388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lóng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3608" y="4526540"/>
            <a:ext cx="7632848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ững</a:t>
            </a:r>
            <a:r>
              <a:rPr lang="vi-VN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vi-VN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vi-VN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ở đỉnh ngọn, </a:t>
            </a:r>
            <a:r>
              <a:rPr lang="vi-VN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vi-VN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cành vượt mọc ở trên thân chính hoặc ở phía chân các</a:t>
            </a:r>
            <a:r>
              <a:rPr lang="vi-VN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vi-VN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cành lớn, </a:t>
            </a:r>
            <a:r>
              <a:rPr lang="vi-VN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 </a:t>
            </a:r>
            <a:r>
              <a:rPr lang="vi-VN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 rễ do nhiều nước, lóng dài đường bột tích lũy </a:t>
            </a:r>
            <a:r>
              <a:rPr lang="vi-VN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82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/>
          <p:nvPr/>
        </p:nvSpPr>
        <p:spPr>
          <a:xfrm>
            <a:off x="128504" y="1065626"/>
            <a:ext cx="5004843" cy="1612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nghiêm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ngặt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Công nghệ 7 Bài 11: Sản xuất và bảo quản giống cây trồ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Title 1"/>
          <p:cNvSpPr txBox="1"/>
          <p:nvPr/>
        </p:nvSpPr>
        <p:spPr>
          <a:xfrm>
            <a:off x="3203848" y="111711"/>
            <a:ext cx="3672408" cy="644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 CẤY MÔ TẾ BÀO</a:t>
            </a:r>
          </a:p>
        </p:txBody>
      </p:sp>
      <p:sp>
        <p:nvSpPr>
          <p:cNvPr id="5" name="AutoShape 5" descr="Khơi Dậy Kỹ Năng Sáng Tạo Giúp Con Tự Tin Khám Phá Thế Giớ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AutoShape 4" descr="Cách ghép cây bưởi sử dụng phương pháp Ghép chồ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AutoShape 2" descr="Hướng dẫn kỹ thuật chiết cành cây cơ bả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AutoShape 5" descr="Kỹ thuật nhân giống cây ăn quả bằng phương pháp chiết cành - Báo Nam Định  điện tử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7032"/>
            <a:ext cx="3820683" cy="286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69938"/>
            <a:ext cx="3818135" cy="2801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6592" y="188882"/>
            <a:ext cx="1480032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MỞ RỘNG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046622" y="908720"/>
            <a:ext cx="0" cy="56738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ook-0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6" y="-2403648"/>
            <a:ext cx="809642" cy="388843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9512" y="563499"/>
            <a:ext cx="8928992" cy="9286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662" y="1492193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		b.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ngũ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           d.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9512" y="2373486"/>
            <a:ext cx="8928992" cy="9286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3338988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Giâm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	b.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Chiết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	d.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3100627" y="44625"/>
            <a:ext cx="2697088" cy="5040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b="1" dirty="0">
                <a:solidFill>
                  <a:srgbClr val="0703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 ỆN T ẬP</a:t>
            </a:r>
          </a:p>
        </p:txBody>
      </p:sp>
      <p:sp>
        <p:nvSpPr>
          <p:cNvPr id="16" name="Oval 15"/>
          <p:cNvSpPr/>
          <p:nvPr/>
        </p:nvSpPr>
        <p:spPr>
          <a:xfrm>
            <a:off x="814481" y="1560001"/>
            <a:ext cx="533400" cy="4575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7" name="Oval 16"/>
          <p:cNvSpPr/>
          <p:nvPr/>
        </p:nvSpPr>
        <p:spPr>
          <a:xfrm>
            <a:off x="4427984" y="3708755"/>
            <a:ext cx="432048" cy="4575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8" name="Rectangle 17"/>
          <p:cNvSpPr/>
          <p:nvPr/>
        </p:nvSpPr>
        <p:spPr>
          <a:xfrm>
            <a:off x="179512" y="4213644"/>
            <a:ext cx="8928992" cy="9286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So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giâm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chiết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1560" y="5185997"/>
            <a:ext cx="9487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Giống </a:t>
            </a:r>
            <a:r>
              <a:rPr lang="vi-VN" sz="2400" dirty="0" smtClean="0"/>
              <a:t>nhau: </a:t>
            </a:r>
            <a:r>
              <a:rPr lang="vi-VN" sz="2400" dirty="0"/>
              <a:t>Cả 3 đều dùng để nhân giống cây trồng</a:t>
            </a:r>
          </a:p>
          <a:p>
            <a:r>
              <a:rPr lang="vi-VN" sz="2400" dirty="0"/>
              <a:t>Khác </a:t>
            </a:r>
            <a:r>
              <a:rPr lang="vi-VN" sz="2400" dirty="0" smtClean="0"/>
              <a:t>nhau:</a:t>
            </a:r>
            <a:r>
              <a:rPr lang="en-US" sz="2400" dirty="0" smtClean="0"/>
              <a:t>  </a:t>
            </a:r>
            <a:r>
              <a:rPr lang="vi-VN" sz="2400" dirty="0" smtClean="0"/>
              <a:t>Giâm </a:t>
            </a:r>
            <a:r>
              <a:rPr lang="vi-VN" sz="2400" dirty="0"/>
              <a:t>cành : Cắt một đoạn cánh bành tẻ</a:t>
            </a:r>
          </a:p>
          <a:p>
            <a:r>
              <a:rPr lang="en-US" sz="2400" dirty="0" smtClean="0"/>
              <a:t>                         </a:t>
            </a:r>
            <a:r>
              <a:rPr lang="vi-VN" sz="2400" dirty="0" smtClean="0"/>
              <a:t>Ghép </a:t>
            </a:r>
            <a:r>
              <a:rPr lang="vi-VN" sz="2400" dirty="0"/>
              <a:t>cành : Dùng một bộ phận sinh dưỡng</a:t>
            </a:r>
          </a:p>
          <a:p>
            <a:r>
              <a:rPr lang="en-US" sz="2400" dirty="0" smtClean="0"/>
              <a:t>                         </a:t>
            </a:r>
            <a:r>
              <a:rPr lang="vi-VN" sz="2400" dirty="0" smtClean="0"/>
              <a:t>Chiết </a:t>
            </a:r>
            <a:r>
              <a:rPr lang="vi-VN" sz="2400" dirty="0"/>
              <a:t>cành : Tách một đoạn vỏ của cây </a:t>
            </a:r>
          </a:p>
        </p:txBody>
      </p:sp>
    </p:spTree>
    <p:extLst>
      <p:ext uri="{BB962C8B-B14F-4D97-AF65-F5344CB8AC3E}">
        <p14:creationId xmlns:p14="http://schemas.microsoft.com/office/powerpoint/2010/main" val="365145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6" grpId="0" animBg="1"/>
      <p:bldP spid="17" grpId="0" animBg="1"/>
      <p:bldP spid="1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1880" y="83671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1628800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ươ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6977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TẬP</a:t>
            </a:r>
            <a:endParaRPr lang="en-GB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8578" y="1346572"/>
            <a:ext cx="80198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/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/>
            <a:r>
              <a:rPr lang="en-GB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0257" y="3593341"/>
            <a:ext cx="78961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,...),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322365"/>
            <a:ext cx="7864425" cy="585610"/>
          </a:xfrm>
        </p:spPr>
        <p:txBody>
          <a:bodyPr>
            <a:noAutofit/>
          </a:bodyPr>
          <a:lstStyle/>
          <a:p>
            <a:pPr algn="l"/>
            <a:r>
              <a:rPr lang="en-GB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GB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GB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GB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GB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GB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GB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giâm</a:t>
            </a:r>
            <a:r>
              <a:rPr lang="en-GB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5876" y="110558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573" y="198884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tẻ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ươ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ng.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3140968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Dao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khay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ẩm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rễ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ưới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56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7975" y="35078"/>
            <a:ext cx="8229600" cy="796908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GB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GB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83082" y="1894651"/>
            <a:ext cx="5090034" cy="1612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5 - 10 cm,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Công nghệ 7 Bài 11: Sản xuất và bảo quản giống cây trồ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Title 1"/>
          <p:cNvSpPr txBox="1"/>
          <p:nvPr/>
        </p:nvSpPr>
        <p:spPr>
          <a:xfrm>
            <a:off x="85421" y="1223003"/>
            <a:ext cx="5688632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hay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en-GB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5" descr="Khơi Dậy Kỹ Năng Sáng Tạo Giúp Con Tự Tin Khám Phá Thế Giớ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AutoShape 4" descr="Cách ghép cây bưởi sử dụng phương pháp Ghép chồ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AutoShape 2" descr="Hướng dẫn kỹ thuật chiết cành cây cơ bả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AutoShape 5" descr="Kỹ thuật nhân giống cây ăn quả bằng phương pháp chiết cành - Báo Nam Định  điện tử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237" y="1219014"/>
            <a:ext cx="3635896" cy="465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loud Callout 9"/>
          <p:cNvSpPr/>
          <p:nvPr/>
        </p:nvSpPr>
        <p:spPr>
          <a:xfrm>
            <a:off x="1924644" y="43582"/>
            <a:ext cx="4176464" cy="2252290"/>
          </a:xfrm>
          <a:prstGeom prst="cloudCallout">
            <a:avLst>
              <a:gd name="adj1" fmla="val 63744"/>
              <a:gd name="adj2" fmla="val 2523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67632" y="2892900"/>
            <a:ext cx="5152440" cy="1612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1-2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5-10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131189" y="5071016"/>
            <a:ext cx="5041927" cy="1612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kiẻm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Content Placeholder 2"/>
          <p:cNvSpPr txBox="1"/>
          <p:nvPr/>
        </p:nvSpPr>
        <p:spPr>
          <a:xfrm>
            <a:off x="126629" y="3861048"/>
            <a:ext cx="5046487" cy="1612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luống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3-5 cm,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cm X 5 cm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hoậc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cm X 10 cm.</a:t>
            </a:r>
          </a:p>
          <a:p>
            <a:pPr algn="just">
              <a:buFontTx/>
              <a:buChar char="-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  <p:bldP spid="1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69269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340768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giâm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giâm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85293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344177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ướng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76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568952" cy="62646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50" y="332656"/>
            <a:ext cx="8594422" cy="6264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4964"/>
            <a:ext cx="8568952" cy="6262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50" y="332655"/>
            <a:ext cx="8594422" cy="5953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50" y="336668"/>
            <a:ext cx="8594422" cy="59498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80" y="332654"/>
            <a:ext cx="8615591" cy="61926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79" y="340611"/>
            <a:ext cx="8615592" cy="611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0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712238"/>
              </p:ext>
            </p:extLst>
          </p:nvPr>
        </p:nvGraphicFramePr>
        <p:xfrm>
          <a:off x="373503" y="3068960"/>
          <a:ext cx="8374959" cy="350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0267">
                  <a:extLst>
                    <a:ext uri="{9D8B030D-6E8A-4147-A177-3AD203B41FA5}">
                      <a16:colId xmlns:a16="http://schemas.microsoft.com/office/drawing/2014/main" val="2080255092"/>
                    </a:ext>
                  </a:extLst>
                </a:gridCol>
                <a:gridCol w="2880942">
                  <a:extLst>
                    <a:ext uri="{9D8B030D-6E8A-4147-A177-3AD203B41FA5}">
                      <a16:colId xmlns:a16="http://schemas.microsoft.com/office/drawing/2014/main" val="3215924123"/>
                    </a:ext>
                  </a:extLst>
                </a:gridCol>
                <a:gridCol w="1177685">
                  <a:extLst>
                    <a:ext uri="{9D8B030D-6E8A-4147-A177-3AD203B41FA5}">
                      <a16:colId xmlns:a16="http://schemas.microsoft.com/office/drawing/2014/main" val="1245052879"/>
                    </a:ext>
                  </a:extLst>
                </a:gridCol>
                <a:gridCol w="1178609">
                  <a:extLst>
                    <a:ext uri="{9D8B030D-6E8A-4147-A177-3AD203B41FA5}">
                      <a16:colId xmlns:a16="http://schemas.microsoft.com/office/drawing/2014/main" val="4289940893"/>
                    </a:ext>
                  </a:extLst>
                </a:gridCol>
                <a:gridCol w="1178609">
                  <a:extLst>
                    <a:ext uri="{9D8B030D-6E8A-4147-A177-3AD203B41FA5}">
                      <a16:colId xmlns:a16="http://schemas.microsoft.com/office/drawing/2014/main" val="3490015894"/>
                    </a:ext>
                  </a:extLst>
                </a:gridCol>
                <a:gridCol w="1308847">
                  <a:extLst>
                    <a:ext uri="{9D8B030D-6E8A-4147-A177-3AD203B41FA5}">
                      <a16:colId xmlns:a16="http://schemas.microsoft.com/office/drawing/2014/main" val="4257060423"/>
                    </a:ext>
                  </a:extLst>
                </a:gridCol>
              </a:tblGrid>
              <a:tr h="194945">
                <a:tc>
                  <a:txBody>
                    <a:bodyPr/>
                    <a:lstStyle/>
                    <a:p>
                      <a:pPr marL="1016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016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 tiêu đánh giá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016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Tốt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016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Đạt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016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Chưa đạt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016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chú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343405595"/>
                  </a:ext>
                </a:extLst>
              </a:tr>
              <a:tr h="457835">
                <a:tc>
                  <a:txBody>
                    <a:bodyPr/>
                    <a:lstStyle/>
                    <a:p>
                      <a:pPr marL="101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01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hành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đúng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kĩ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thuật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445799373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 marL="101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01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cành giâm được và chất lượng cành giâm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94220579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101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01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 hiện nội quy thực hành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682634462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101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01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toàn lao động và vệ sinh môi trường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6502555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63688" y="404664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 ĐÁNH GIÁ KẾT QUẢ THỰC HÀNH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3504" y="981598"/>
            <a:ext cx="8374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THỰC HÀNH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NHÂN GIỐNG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BẰNG PH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ƯƠ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NG PHÁP GIÂM CÀNH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75153" y="1381708"/>
            <a:ext cx="62051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…. .….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……….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……………….</a:t>
            </a:r>
          </a:p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……………………………………………….    </a:t>
            </a:r>
          </a:p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:………………………………...</a:t>
            </a:r>
          </a:p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:……………………………………</a:t>
            </a:r>
          </a:p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:……………………………..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02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02" y="260648"/>
            <a:ext cx="2592288" cy="28923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22" y="260648"/>
            <a:ext cx="2808312" cy="28923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458" y="260648"/>
            <a:ext cx="2808312" cy="283571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02" y="3414370"/>
            <a:ext cx="2592288" cy="310272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22" y="3429000"/>
            <a:ext cx="2808312" cy="308171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458" y="3394976"/>
            <a:ext cx="2880320" cy="313058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8" name="Cloud 7"/>
          <p:cNvSpPr/>
          <p:nvPr/>
        </p:nvSpPr>
        <p:spPr>
          <a:xfrm>
            <a:off x="2843808" y="2492896"/>
            <a:ext cx="3600400" cy="19442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18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454737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958" y="1556792"/>
            <a:ext cx="8319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8144" y="95879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664" y="2564904"/>
            <a:ext cx="828092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nhằm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853236"/>
            <a:ext cx="828092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ươ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ượng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89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5720" y="404664"/>
            <a:ext cx="2414072" cy="504056"/>
          </a:xfrm>
        </p:spPr>
        <p:txBody>
          <a:bodyPr>
            <a:noAutofit/>
          </a:bodyPr>
          <a:lstStyle/>
          <a:p>
            <a:pPr algn="l"/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GB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endParaRPr lang="en-GB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0645" y="1052736"/>
            <a:ext cx="8549827" cy="12241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rễ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307975" y="3169270"/>
            <a:ext cx="8405811" cy="1612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2400" dirty="0" smtClean="0">
                <a:cs typeface="Arial" panose="020B0604020202020204" pitchFamily="34" charset="0"/>
              </a:rPr>
              <a:t>ượng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 smtClean="0">
                <a:cs typeface="Arial" panose="020B0604020202020204" pitchFamily="34" charset="0"/>
              </a:rPr>
              <a:t>: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,...</a:t>
            </a:r>
          </a:p>
        </p:txBody>
      </p:sp>
      <p:sp>
        <p:nvSpPr>
          <p:cNvPr id="2" name="AutoShape 2" descr="Công nghệ 7 Bài 11: Sản xuất và bảo quản giống cây trồ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858" y="227687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788024" y="1244825"/>
            <a:ext cx="4160879" cy="2734730"/>
            <a:chOff x="4788024" y="1244825"/>
            <a:chExt cx="4160879" cy="2734730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1244825"/>
              <a:ext cx="4160879" cy="2734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806140" y="3508902"/>
              <a:ext cx="518807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02537" y="320997"/>
            <a:ext cx="864636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ươ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ươ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9511" y="1244825"/>
            <a:ext cx="4248473" cy="2734731"/>
            <a:chOff x="179511" y="1244825"/>
            <a:chExt cx="4503211" cy="273473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1" y="1244825"/>
              <a:ext cx="4503211" cy="273473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79511" y="3517890"/>
              <a:ext cx="518807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699792" y="3988861"/>
            <a:ext cx="4320480" cy="2752507"/>
            <a:chOff x="2699792" y="3988861"/>
            <a:chExt cx="4320480" cy="275250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792" y="3988861"/>
              <a:ext cx="4320480" cy="275250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699792" y="6279703"/>
              <a:ext cx="518807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562092" y="1304713"/>
            <a:ext cx="187220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Giâm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08204" y="1304713"/>
            <a:ext cx="122413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23928" y="4221088"/>
            <a:ext cx="187220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20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3543" y="1080179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 HỌC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151" y="188640"/>
            <a:ext cx="896448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vi-VN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en-US" sz="2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376291"/>
              </p:ext>
            </p:extLst>
          </p:nvPr>
        </p:nvGraphicFramePr>
        <p:xfrm>
          <a:off x="143507" y="1554480"/>
          <a:ext cx="8892481" cy="5303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94482">
                  <a:extLst>
                    <a:ext uri="{9D8B030D-6E8A-4147-A177-3AD203B41FA5}">
                      <a16:colId xmlns:a16="http://schemas.microsoft.com/office/drawing/2014/main" val="1889723767"/>
                    </a:ext>
                  </a:extLst>
                </a:gridCol>
                <a:gridCol w="1897806">
                  <a:extLst>
                    <a:ext uri="{9D8B030D-6E8A-4147-A177-3AD203B41FA5}">
                      <a16:colId xmlns:a16="http://schemas.microsoft.com/office/drawing/2014/main" val="4146027472"/>
                    </a:ext>
                  </a:extLst>
                </a:gridCol>
                <a:gridCol w="3175716">
                  <a:extLst>
                    <a:ext uri="{9D8B030D-6E8A-4147-A177-3AD203B41FA5}">
                      <a16:colId xmlns:a16="http://schemas.microsoft.com/office/drawing/2014/main" val="4018109017"/>
                    </a:ext>
                  </a:extLst>
                </a:gridCol>
                <a:gridCol w="1911762">
                  <a:extLst>
                    <a:ext uri="{9D8B030D-6E8A-4147-A177-3AD203B41FA5}">
                      <a16:colId xmlns:a16="http://schemas.microsoft.com/office/drawing/2014/main" val="572739847"/>
                    </a:ext>
                  </a:extLst>
                </a:gridCol>
                <a:gridCol w="1212715">
                  <a:extLst>
                    <a:ext uri="{9D8B030D-6E8A-4147-A177-3AD203B41FA5}">
                      <a16:colId xmlns:a16="http://schemas.microsoft.com/office/drawing/2014/main" val="34817488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  <a:endParaRPr lang="en-US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  <a:r>
                        <a:rPr lang="vi-VN" sz="2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ươ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pháp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giống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vô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endParaRPr lang="en-US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endParaRPr lang="en-US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Yêu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cầu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kĩ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thuật</a:t>
                      </a:r>
                      <a:endParaRPr lang="en-US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</a:t>
                      </a:r>
                      <a:r>
                        <a:rPr lang="vi-VN" sz="2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ượng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áp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endParaRPr lang="en-US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312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Giâm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cành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173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Ghép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274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Chiết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cành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21189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2463" y="1074207"/>
            <a:ext cx="2250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50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569583"/>
              </p:ext>
            </p:extLst>
          </p:nvPr>
        </p:nvGraphicFramePr>
        <p:xfrm>
          <a:off x="0" y="188640"/>
          <a:ext cx="9252519" cy="660073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22600">
                  <a:extLst>
                    <a:ext uri="{9D8B030D-6E8A-4147-A177-3AD203B41FA5}">
                      <a16:colId xmlns:a16="http://schemas.microsoft.com/office/drawing/2014/main" val="1889723767"/>
                    </a:ext>
                  </a:extLst>
                </a:gridCol>
                <a:gridCol w="1207744">
                  <a:extLst>
                    <a:ext uri="{9D8B030D-6E8A-4147-A177-3AD203B41FA5}">
                      <a16:colId xmlns:a16="http://schemas.microsoft.com/office/drawing/2014/main" val="4146027472"/>
                    </a:ext>
                  </a:extLst>
                </a:gridCol>
                <a:gridCol w="3424541">
                  <a:extLst>
                    <a:ext uri="{9D8B030D-6E8A-4147-A177-3AD203B41FA5}">
                      <a16:colId xmlns:a16="http://schemas.microsoft.com/office/drawing/2014/main" val="4018109017"/>
                    </a:ext>
                  </a:extLst>
                </a:gridCol>
                <a:gridCol w="2404465">
                  <a:extLst>
                    <a:ext uri="{9D8B030D-6E8A-4147-A177-3AD203B41FA5}">
                      <a16:colId xmlns:a16="http://schemas.microsoft.com/office/drawing/2014/main" val="572739847"/>
                    </a:ext>
                  </a:extLst>
                </a:gridCol>
                <a:gridCol w="1493169">
                  <a:extLst>
                    <a:ext uri="{9D8B030D-6E8A-4147-A177-3AD203B41FA5}">
                      <a16:colId xmlns:a16="http://schemas.microsoft.com/office/drawing/2014/main" val="3481748815"/>
                    </a:ext>
                  </a:extLst>
                </a:gridCol>
              </a:tblGrid>
              <a:tr h="69245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  <a:endParaRPr lang="en-US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  <a:r>
                        <a:rPr lang="vi-VN" sz="2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ươ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pháp</a:t>
                      </a:r>
                      <a:endParaRPr lang="en-US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endParaRPr lang="en-US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Yêu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cầu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kĩ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thuật</a:t>
                      </a:r>
                      <a:endParaRPr lang="en-US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</a:t>
                      </a:r>
                      <a:r>
                        <a:rPr lang="vi-VN" sz="2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ượng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áp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endParaRPr lang="en-US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312598"/>
                  </a:ext>
                </a:extLst>
              </a:tr>
              <a:tr h="18967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Giâm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cành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Cắt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đoạn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cành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bánh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tẻ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mẹ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đủ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mắt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nhúng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phần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gốc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vào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dịch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kích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thích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rễ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đó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cắm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xuống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đất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ẩm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Cành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bánh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tẻ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quá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non,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quá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già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</a:t>
                      </a:r>
                    </a:p>
                    <a:p>
                      <a:pPr algn="l"/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đủ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mắt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ăn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hoa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cảnh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1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rau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173805"/>
                  </a:ext>
                </a:extLst>
              </a:tr>
              <a:tr h="20592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Ghép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Dùng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bộ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phận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</a:t>
                      </a:r>
                      <a:r>
                        <a:rPr lang="vi-V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ưỡng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mắt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ghép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chồi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ghép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cành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ghép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ghép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vào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khác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gốc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ghép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đó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lại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Gốc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ghép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phải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tiếp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xúc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trực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tiếp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mắt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ghép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ghép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giữa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loài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gần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gũi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nhau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ăn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hoa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cảnh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274756"/>
                  </a:ext>
                </a:extLst>
              </a:tr>
              <a:tr h="18967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Chiết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cành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dao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tách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đoạn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vỏ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ở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trí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chiết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đó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dùng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thuốc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kích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thích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rễ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hỗn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đất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vào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đoạn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cành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vừa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tách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vỏ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bọc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nylon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buộc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dây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đầu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Chọn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chiết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cành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ở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phần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tán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cành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xiên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chỗ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nhiều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ánh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sáng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lá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mọc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dày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lóng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ngắn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ăn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hoa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cảnh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211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89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1920" y="9896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GIÂM CÀNH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9220"/>
            <a:ext cx="4176464" cy="26642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05244"/>
            <a:ext cx="4067944" cy="26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64" y="3712073"/>
            <a:ext cx="4248472" cy="28528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191" y="3712944"/>
            <a:ext cx="4059777" cy="28528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1"/>
          <p:cNvSpPr/>
          <p:nvPr/>
        </p:nvSpPr>
        <p:spPr>
          <a:xfrm>
            <a:off x="1691680" y="2276872"/>
            <a:ext cx="5616623" cy="2088232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bớt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1600" y="4554258"/>
            <a:ext cx="7632848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giâm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rễ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bớt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thoát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vi-V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vi-V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héo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22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1301</Words>
  <Application>Microsoft Office PowerPoint</Application>
  <PresentationFormat>On-screen Show (4:3)</PresentationFormat>
  <Paragraphs>150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I. Khái niệm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HỌC TẬP</vt:lpstr>
      <vt:lpstr>III. Nhân giống bằng phương pháp giâm cành</vt:lpstr>
      <vt:lpstr>III. Nhân giống bằng phương pháp giâm cành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thanh</cp:lastModifiedBy>
  <cp:revision>281</cp:revision>
  <dcterms:created xsi:type="dcterms:W3CDTF">2015-11-02T15:22:00Z</dcterms:created>
  <dcterms:modified xsi:type="dcterms:W3CDTF">2023-10-15T02:22:45Z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A82C577CF52F4688B60F37D7B64BFA1D</vt:lpwstr>
  </property>
  <property fmtid="{D5CDD505-2E9C-101B-9397-08002B2CF9AE}" pid="3" name="KSOProductBuildVer">
    <vt:lpwstr>1033-11.2.0.11191</vt:lpwstr>
  </property>
</Properties>
</file>