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72" r:id="rId3"/>
    <p:sldId id="273" r:id="rId4"/>
    <p:sldId id="274" r:id="rId5"/>
    <p:sldId id="275" r:id="rId6"/>
    <p:sldId id="276" r:id="rId7"/>
    <p:sldId id="298" r:id="rId8"/>
    <p:sldId id="277" r:id="rId9"/>
    <p:sldId id="258" r:id="rId10"/>
    <p:sldId id="259" r:id="rId11"/>
    <p:sldId id="260" r:id="rId12"/>
    <p:sldId id="261" r:id="rId13"/>
    <p:sldId id="312" r:id="rId14"/>
    <p:sldId id="262" r:id="rId15"/>
    <p:sldId id="267" r:id="rId16"/>
    <p:sldId id="263" r:id="rId17"/>
    <p:sldId id="264" r:id="rId18"/>
    <p:sldId id="290" r:id="rId19"/>
    <p:sldId id="306" r:id="rId20"/>
    <p:sldId id="265" r:id="rId21"/>
    <p:sldId id="266" r:id="rId22"/>
    <p:sldId id="268" r:id="rId23"/>
    <p:sldId id="313" r:id="rId24"/>
    <p:sldId id="269" r:id="rId25"/>
    <p:sldId id="270" r:id="rId26"/>
    <p:sldId id="299" r:id="rId27"/>
    <p:sldId id="315" r:id="rId28"/>
    <p:sldId id="300" r:id="rId29"/>
    <p:sldId id="301" r:id="rId30"/>
    <p:sldId id="316" r:id="rId31"/>
    <p:sldId id="317" r:id="rId32"/>
    <p:sldId id="314" r:id="rId33"/>
    <p:sldId id="281" r:id="rId34"/>
    <p:sldId id="271" r:id="rId35"/>
  </p:sldIdLst>
  <p:sldSz cx="18288000" cy="10287000"/>
  <p:notesSz cx="6858000" cy="9144000"/>
  <p:embeddedFontLst>
    <p:embeddedFont>
      <p:font typeface="Bahnschrift SemiBold" panose="020B0502040204020203" pitchFamily="3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E8E5"/>
    <a:srgbClr val="B6DBCB"/>
    <a:srgbClr val="3F3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0" autoAdjust="0"/>
    <p:restoredTop sz="94622" autoAdjust="0"/>
  </p:normalViewPr>
  <p:slideViewPr>
    <p:cSldViewPr>
      <p:cViewPr varScale="1">
        <p:scale>
          <a:sx n="55" d="100"/>
          <a:sy n="55" d="100"/>
        </p:scale>
        <p:origin x="58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55770-324F-4D73-B5A3-5F26F2EB5CB5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17AE6-A8AA-49DC-9CF5-BD7E300A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5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85C72-97D8-4DB3-A758-1B432BD77B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2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711D0-294B-6CC7-0988-F57526A0F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CC639-2DAD-3471-43AD-04ED57529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8C8F5-6CCF-4E8A-233A-2D127DFC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405D5-E136-17B4-7B26-228B9144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6FB29-48DF-D318-0BF9-CEBB59FC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927F-7B34-D6B0-0397-8053FC0C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B8A11-98F3-4E5E-6D82-6E9B19423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F5076-03CA-CF49-D38D-89DD8FC0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7653-5200-51B3-E9DF-C5CB3B4BC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B2490-DDAD-E9F2-18F3-2069A504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9EA1-2BCC-9486-AA96-60247BB6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B1AB3-5C71-EA54-EA8D-FD228EDB4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CD5A2-D7DE-AFB7-877B-6BC6593BA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367D1-72CE-B616-3474-536C9138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91196-A258-73DF-4666-976A9E2D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2179-FFDE-6D55-AE4D-65F26653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D8B35-014D-A628-1E24-F0D235E63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BFBD1-386D-2C29-041A-07922907F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2132B-8C40-B5B0-0E44-63B65A18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E977B-865F-F5A1-52A1-07267DD6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157C0-C18C-9FC0-2C18-04D28BDC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C845-05EF-8059-56F5-425B173E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6811B-3480-6744-0FCA-7E295E23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37804-31CF-1936-69B1-4FB71856E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B209B-48BB-3CA7-7D70-201453A05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9FE38-72E4-DA5D-A62C-DBD67FE48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1A30B-F44C-3706-CE78-5729BB0A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DE487-6C6E-9A02-B634-54D4771E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591C8B-3763-9442-1D52-A33072A8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D5EF-F8AE-80A0-7F43-B248E8E3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C6D0E-D810-21CB-C94B-1427D328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2109E-ACCC-4FBE-4753-AE6056B5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A2FC8-4026-D545-5F27-D68B9696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30769-5804-EB1E-470A-FA4BB152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989EA-93B0-8DFC-40EF-22801D2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A379A-EE39-D400-B49E-F6054506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68769-EF5D-BFC8-7563-EC83BF6A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8965-D86E-7AED-8246-CB86C23A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68415-3A62-628A-39DA-35359F11A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B821C-4B16-4208-A62A-3E99E54C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9EE43-4D5C-8CF5-ED0E-A379E35D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FBB90-AD45-85B7-75C6-EC870C2A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C9F5-F49E-3D7E-CDAC-0385BB85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94746-9846-40AF-6BB0-9BE13ADC9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1A2F2-206A-8265-D367-261522BC6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5BF60-7CE2-F7B3-8BCA-ABEDC6D80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D4B53-4D38-0C64-AA4A-588A496F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0C40A-AAE8-8B61-0D63-5F1A4389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04675-4D45-59EE-171A-75A0D6D5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8E763-B9D7-F260-0798-FE03833FA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55CAE-081C-C67B-2744-4CE01EF28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4AABA-4DE4-7E27-E85F-EEA49019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79F55-E1FF-5C3B-3375-9AF77616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48312-9AB9-A34B-8F48-87BF0A67A4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8CCD5-A130-C38A-1A99-A89A1BEF9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9D8CA-D2A1-8CFB-AF6D-96992A48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FF79-1041-A386-014B-AA0A1221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5F8FE-20B6-F60E-2BA6-78DCD77E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987F6-EE4D-A574-BE5A-3B7817FB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AB162-E78E-A8B1-21E0-B41355743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6E246-1794-2BD5-F05A-66167442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5B13-786A-42FF-B5D3-30FC6DCB493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AA464-D799-5FD4-D8D8-E15646485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A9DD6-0CB1-A566-FF6F-12EDD91C7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50D1-DFE3-4F25-A48D-38B1CA0F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82.svg"/><Relationship Id="rId5" Type="http://schemas.openxmlformats.org/officeDocument/2006/relationships/image" Target="../media/image79.svg"/><Relationship Id="rId10" Type="http://schemas.openxmlformats.org/officeDocument/2006/relationships/image" Target="../media/image81.png"/><Relationship Id="rId4" Type="http://schemas.openxmlformats.org/officeDocument/2006/relationships/image" Target="../media/image2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sv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4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5" Type="http://schemas.openxmlformats.org/officeDocument/2006/relationships/image" Target="../media/image97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9.svg"/><Relationship Id="rId7" Type="http://schemas.openxmlformats.org/officeDocument/2006/relationships/image" Target="../media/image44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6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2.svg"/><Relationship Id="rId7" Type="http://schemas.openxmlformats.org/officeDocument/2006/relationships/image" Target="../media/image103.svg"/><Relationship Id="rId12" Type="http://schemas.openxmlformats.org/officeDocument/2006/relationships/image" Target="../media/image105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4.png"/><Relationship Id="rId5" Type="http://schemas.openxmlformats.org/officeDocument/2006/relationships/image" Target="../media/image101.svg"/><Relationship Id="rId10" Type="http://schemas.openxmlformats.org/officeDocument/2006/relationships/image" Target="../media/image63.png"/><Relationship Id="rId4" Type="http://schemas.openxmlformats.org/officeDocument/2006/relationships/image" Target="../media/image100.pn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9.png"/><Relationship Id="rId5" Type="http://schemas.openxmlformats.org/officeDocument/2006/relationships/image" Target="../media/image106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18" Type="http://schemas.openxmlformats.org/officeDocument/2006/relationships/image" Target="../media/image121.svg"/><Relationship Id="rId3" Type="http://schemas.openxmlformats.org/officeDocument/2006/relationships/image" Target="../media/image108.sv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50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14.svg"/><Relationship Id="rId5" Type="http://schemas.openxmlformats.org/officeDocument/2006/relationships/image" Target="../media/image109.svg"/><Relationship Id="rId15" Type="http://schemas.openxmlformats.org/officeDocument/2006/relationships/image" Target="../media/image118.svg"/><Relationship Id="rId10" Type="http://schemas.openxmlformats.org/officeDocument/2006/relationships/image" Target="../media/image113.png"/><Relationship Id="rId4" Type="http://schemas.openxmlformats.org/officeDocument/2006/relationships/image" Target="../media/image11.pn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nhac-8-ket-noi-tri-thuc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svg"/><Relationship Id="rId7" Type="http://schemas.openxmlformats.org/officeDocument/2006/relationships/image" Target="../media/image129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4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4" Type="http://schemas.openxmlformats.org/officeDocument/2006/relationships/image" Target="../media/image131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0.svg"/><Relationship Id="rId12" Type="http://schemas.openxmlformats.org/officeDocument/2006/relationships/image" Target="../media/image1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9.png"/><Relationship Id="rId11" Type="http://schemas.openxmlformats.org/officeDocument/2006/relationships/image" Target="../media/image141.svg"/><Relationship Id="rId5" Type="http://schemas.openxmlformats.org/officeDocument/2006/relationships/image" Target="../media/image138.svg"/><Relationship Id="rId10" Type="http://schemas.openxmlformats.org/officeDocument/2006/relationships/image" Target="../media/image29.png"/><Relationship Id="rId4" Type="http://schemas.openxmlformats.org/officeDocument/2006/relationships/image" Target="../media/image137.png"/><Relationship Id="rId9" Type="http://schemas.openxmlformats.org/officeDocument/2006/relationships/image" Target="../media/image9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1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9.png"/><Relationship Id="rId11" Type="http://schemas.openxmlformats.org/officeDocument/2006/relationships/image" Target="../media/image74.svg"/><Relationship Id="rId5" Type="http://schemas.openxmlformats.org/officeDocument/2006/relationships/image" Target="../media/image69.sv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8.svg"/><Relationship Id="rId12" Type="http://schemas.openxmlformats.org/officeDocument/2006/relationships/image" Target="../media/image151.png"/><Relationship Id="rId17" Type="http://schemas.openxmlformats.org/officeDocument/2006/relationships/image" Target="../media/image155.svg"/><Relationship Id="rId2" Type="http://schemas.openxmlformats.org/officeDocument/2006/relationships/audio" Target="../media/media2.mp3"/><Relationship Id="rId16" Type="http://schemas.openxmlformats.org/officeDocument/2006/relationships/image" Target="../media/image154.png"/><Relationship Id="rId1" Type="http://schemas.microsoft.com/office/2007/relationships/media" Target="../media/media2.mp3"/><Relationship Id="rId6" Type="http://schemas.openxmlformats.org/officeDocument/2006/relationships/image" Target="../media/image147.png"/><Relationship Id="rId11" Type="http://schemas.openxmlformats.org/officeDocument/2006/relationships/image" Target="../media/image150.svg"/><Relationship Id="rId5" Type="http://schemas.openxmlformats.org/officeDocument/2006/relationships/image" Target="../media/image146.svg"/><Relationship Id="rId15" Type="http://schemas.openxmlformats.org/officeDocument/2006/relationships/image" Target="../media/image153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149.svg"/><Relationship Id="rId1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4.svg"/><Relationship Id="rId7" Type="http://schemas.openxmlformats.org/officeDocument/2006/relationships/image" Target="../media/image14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9.svg"/><Relationship Id="rId10" Type="http://schemas.openxmlformats.org/officeDocument/2006/relationships/image" Target="../media/image144.png"/><Relationship Id="rId4" Type="http://schemas.openxmlformats.org/officeDocument/2006/relationships/image" Target="../media/image25.png"/><Relationship Id="rId9" Type="http://schemas.openxmlformats.org/officeDocument/2006/relationships/image" Target="../media/image8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8.svg"/><Relationship Id="rId12" Type="http://schemas.openxmlformats.org/officeDocument/2006/relationships/image" Target="../media/image156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147.png"/><Relationship Id="rId11" Type="http://schemas.openxmlformats.org/officeDocument/2006/relationships/image" Target="../media/image150.svg"/><Relationship Id="rId5" Type="http://schemas.openxmlformats.org/officeDocument/2006/relationships/image" Target="../media/image146.svg"/><Relationship Id="rId15" Type="http://schemas.openxmlformats.org/officeDocument/2006/relationships/image" Target="../media/image151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149.svg"/><Relationship Id="rId14" Type="http://schemas.openxmlformats.org/officeDocument/2006/relationships/image" Target="../media/image15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nhac-8-ket-noi-tri-thuc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92.svg"/><Relationship Id="rId18" Type="http://schemas.openxmlformats.org/officeDocument/2006/relationships/image" Target="../media/image1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0.svg"/><Relationship Id="rId12" Type="http://schemas.openxmlformats.org/officeDocument/2006/relationships/image" Target="../media/image91.png"/><Relationship Id="rId17" Type="http://schemas.openxmlformats.org/officeDocument/2006/relationships/image" Target="../media/image168.svg"/><Relationship Id="rId2" Type="http://schemas.openxmlformats.org/officeDocument/2006/relationships/audio" Target="../media/media2.mp3"/><Relationship Id="rId16" Type="http://schemas.openxmlformats.org/officeDocument/2006/relationships/image" Target="../media/image167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124.png"/><Relationship Id="rId11" Type="http://schemas.openxmlformats.org/officeDocument/2006/relationships/image" Target="../media/image164.svg"/><Relationship Id="rId5" Type="http://schemas.openxmlformats.org/officeDocument/2006/relationships/image" Target="../media/image159.svg"/><Relationship Id="rId15" Type="http://schemas.openxmlformats.org/officeDocument/2006/relationships/image" Target="../media/image166.svg"/><Relationship Id="rId10" Type="http://schemas.openxmlformats.org/officeDocument/2006/relationships/image" Target="../media/image163.png"/><Relationship Id="rId19" Type="http://schemas.openxmlformats.org/officeDocument/2006/relationships/image" Target="../media/image170.svg"/><Relationship Id="rId4" Type="http://schemas.openxmlformats.org/officeDocument/2006/relationships/image" Target="../media/image71.png"/><Relationship Id="rId9" Type="http://schemas.openxmlformats.org/officeDocument/2006/relationships/image" Target="../media/image162.svg"/><Relationship Id="rId14" Type="http://schemas.openxmlformats.org/officeDocument/2006/relationships/image" Target="../media/image1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sv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svg"/><Relationship Id="rId7" Type="http://schemas.openxmlformats.org/officeDocument/2006/relationships/image" Target="../media/image14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6.svg"/><Relationship Id="rId4" Type="http://schemas.openxmlformats.org/officeDocument/2006/relationships/image" Target="../media/image1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sv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svg"/><Relationship Id="rId7" Type="http://schemas.openxmlformats.org/officeDocument/2006/relationships/image" Target="../media/image2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6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5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9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59.png"/><Relationship Id="rId9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28934">
            <a:off x="-614964" y="5722282"/>
            <a:ext cx="10906799" cy="12812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456">
            <a:off x="7700952" y="5701598"/>
            <a:ext cx="10830260" cy="127227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5653" y="6457634"/>
            <a:ext cx="1339228" cy="28006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0419">
            <a:off x="14991940" y="697307"/>
            <a:ext cx="2567251" cy="2473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86620" y="7857967"/>
            <a:ext cx="867380" cy="16797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08955" y="6673923"/>
            <a:ext cx="3158683" cy="25843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90797" y="5290245"/>
            <a:ext cx="504123" cy="7258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58761" y="8173526"/>
            <a:ext cx="504123" cy="72583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63278" y="4941656"/>
            <a:ext cx="341358" cy="4914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00617" y="3754042"/>
            <a:ext cx="366182" cy="5272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47712" y="4241513"/>
            <a:ext cx="185132" cy="2665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903095">
            <a:off x="-320699" y="2011317"/>
            <a:ext cx="1433000" cy="8181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60008" flipH="1" flipV="1">
            <a:off x="17130418" y="4692407"/>
            <a:ext cx="1367456" cy="78069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8EE8ECA-813A-1C4A-D6AD-1984946D9B0B}"/>
              </a:ext>
            </a:extLst>
          </p:cNvPr>
          <p:cNvGrpSpPr/>
          <p:nvPr/>
        </p:nvGrpSpPr>
        <p:grpSpPr>
          <a:xfrm>
            <a:off x="3181274" y="-684282"/>
            <a:ext cx="11141327" cy="8961394"/>
            <a:chOff x="3181274" y="-684282"/>
            <a:chExt cx="11141327" cy="8961394"/>
          </a:xfrm>
        </p:grpSpPr>
        <p:sp>
          <p:nvSpPr>
            <p:cNvPr id="2" name="AutoShape 2"/>
            <p:cNvSpPr/>
            <p:nvPr/>
          </p:nvSpPr>
          <p:spPr>
            <a:xfrm rot="-5400000">
              <a:off x="3829972" y="855795"/>
              <a:ext cx="3005331" cy="0"/>
            </a:xfrm>
            <a:prstGeom prst="line">
              <a:avLst/>
            </a:prstGeom>
            <a:ln w="123825" cap="rnd">
              <a:solidFill>
                <a:srgbClr val="3F3A6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AutoShape 3"/>
            <p:cNvSpPr/>
            <p:nvPr/>
          </p:nvSpPr>
          <p:spPr>
            <a:xfrm rot="-5400000">
              <a:off x="10949526" y="818384"/>
              <a:ext cx="3005331" cy="0"/>
            </a:xfrm>
            <a:prstGeom prst="line">
              <a:avLst/>
            </a:prstGeom>
            <a:ln w="123825" cap="rnd">
              <a:solidFill>
                <a:srgbClr val="3F3A6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3654232" y="1464452"/>
              <a:ext cx="10209057" cy="6087225"/>
              <a:chOff x="0" y="0"/>
              <a:chExt cx="3778914" cy="225320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78914" cy="2253205"/>
              </a:xfrm>
              <a:custGeom>
                <a:avLst/>
                <a:gdLst/>
                <a:ahLst/>
                <a:cxnLst/>
                <a:rect l="l" t="t" r="r" b="b"/>
                <a:pathLst>
                  <a:path w="3778914" h="2253205">
                    <a:moveTo>
                      <a:pt x="3654454" y="2253205"/>
                    </a:moveTo>
                    <a:lnTo>
                      <a:pt x="124460" y="2253205"/>
                    </a:lnTo>
                    <a:cubicBezTo>
                      <a:pt x="55880" y="2253205"/>
                      <a:pt x="0" y="2197325"/>
                      <a:pt x="0" y="212874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54454" y="0"/>
                    </a:lnTo>
                    <a:cubicBezTo>
                      <a:pt x="3723034" y="0"/>
                      <a:pt x="3778914" y="55880"/>
                      <a:pt x="3778914" y="124460"/>
                    </a:cubicBezTo>
                    <a:lnTo>
                      <a:pt x="3778914" y="2128745"/>
                    </a:lnTo>
                    <a:cubicBezTo>
                      <a:pt x="3778914" y="2197325"/>
                      <a:pt x="3723034" y="2253205"/>
                      <a:pt x="3654454" y="2253205"/>
                    </a:cubicBezTo>
                    <a:close/>
                  </a:path>
                </a:pathLst>
              </a:custGeom>
              <a:solidFill>
                <a:srgbClr val="EB8B8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3181274" y="1229428"/>
              <a:ext cx="11127681" cy="0"/>
            </a:xfrm>
            <a:prstGeom prst="line">
              <a:avLst/>
            </a:prstGeom>
            <a:ln w="466725" cap="rnd">
              <a:solidFill>
                <a:srgbClr val="99B0D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>
              <a:off x="3194920" y="7307948"/>
              <a:ext cx="11127681" cy="0"/>
            </a:xfrm>
            <a:prstGeom prst="line">
              <a:avLst/>
            </a:prstGeom>
            <a:ln w="238125" cap="rnd">
              <a:solidFill>
                <a:srgbClr val="99B0D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3880581" y="1934255"/>
              <a:ext cx="9752980" cy="5147620"/>
              <a:chOff x="0" y="0"/>
              <a:chExt cx="4629134" cy="244325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629134" cy="2443256"/>
              </a:xfrm>
              <a:custGeom>
                <a:avLst/>
                <a:gdLst/>
                <a:ahLst/>
                <a:cxnLst/>
                <a:rect l="l" t="t" r="r" b="b"/>
                <a:pathLst>
                  <a:path w="4629134" h="2443256">
                    <a:moveTo>
                      <a:pt x="4504674" y="2443256"/>
                    </a:moveTo>
                    <a:lnTo>
                      <a:pt x="124460" y="2443256"/>
                    </a:lnTo>
                    <a:cubicBezTo>
                      <a:pt x="55880" y="2443256"/>
                      <a:pt x="0" y="2387375"/>
                      <a:pt x="0" y="23187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504674" y="0"/>
                    </a:lnTo>
                    <a:cubicBezTo>
                      <a:pt x="4573255" y="0"/>
                      <a:pt x="4629134" y="55880"/>
                      <a:pt x="4629134" y="124460"/>
                    </a:cubicBezTo>
                    <a:lnTo>
                      <a:pt x="4629134" y="2318795"/>
                    </a:lnTo>
                    <a:cubicBezTo>
                      <a:pt x="4629134" y="2387376"/>
                      <a:pt x="4573255" y="2443256"/>
                      <a:pt x="4504674" y="2443256"/>
                    </a:cubicBezTo>
                    <a:close/>
                  </a:path>
                </a:pathLst>
              </a:custGeom>
              <a:solidFill>
                <a:srgbClr val="FFF6F5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262884" y="7966111"/>
              <a:ext cx="216005" cy="311001"/>
            </a:xfrm>
            <a:prstGeom prst="rect">
              <a:avLst/>
            </a:prstGeom>
          </p:spPr>
        </p:pic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2DE6169F-AB43-3356-5A89-268A4175D77B}"/>
                </a:ext>
              </a:extLst>
            </p:cNvPr>
            <p:cNvSpPr txBox="1"/>
            <p:nvPr/>
          </p:nvSpPr>
          <p:spPr>
            <a:xfrm>
              <a:off x="3623512" y="2112846"/>
              <a:ext cx="10171015" cy="4780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3F3A6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THÂN MẾN CHÀO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3F3A6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 EM HỌC SINH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3F3A6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 VỚI BÀI HỌC MỚI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F3A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0" y="9474531"/>
            <a:ext cx="797359" cy="835329"/>
          </a:xfrm>
          <a:custGeom>
            <a:avLst/>
            <a:gdLst/>
            <a:ahLst/>
            <a:cxnLst/>
            <a:rect l="l" t="t" r="r" b="b"/>
            <a:pathLst>
              <a:path w="797359" h="835329">
                <a:moveTo>
                  <a:pt x="0" y="0"/>
                </a:moveTo>
                <a:lnTo>
                  <a:pt x="797359" y="0"/>
                </a:lnTo>
                <a:lnTo>
                  <a:pt x="797359" y="835328"/>
                </a:lnTo>
                <a:lnTo>
                  <a:pt x="0" y="835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098489">
            <a:off x="16590056" y="-601197"/>
            <a:ext cx="1834142" cy="2192996"/>
          </a:xfrm>
          <a:custGeom>
            <a:avLst/>
            <a:gdLst/>
            <a:ahLst/>
            <a:cxnLst/>
            <a:rect l="l" t="t" r="r" b="b"/>
            <a:pathLst>
              <a:path w="1834142" h="2192996">
                <a:moveTo>
                  <a:pt x="0" y="0"/>
                </a:moveTo>
                <a:lnTo>
                  <a:pt x="1834142" y="0"/>
                </a:lnTo>
                <a:lnTo>
                  <a:pt x="1834142" y="2192995"/>
                </a:lnTo>
                <a:lnTo>
                  <a:pt x="0" y="2192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965B75-7248-9B2E-0160-17A3E84BC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927" y="475060"/>
            <a:ext cx="10790145" cy="5638800"/>
          </a:xfrm>
          <a:prstGeom prst="rect">
            <a:avLst/>
          </a:prstGeom>
        </p:spPr>
      </p:pic>
      <p:pic>
        <p:nvPicPr>
          <p:cNvPr id="19" name="BÀI ĐỌC NHẠC SỐ 1 - LỚP 8 - SGK Kết Nối Tri Thức Với Cuộc Sống - ÂM NHẠC 8">
            <a:hlinkClick r:id="" action="ppaction://media"/>
            <a:extLst>
              <a:ext uri="{FF2B5EF4-FFF2-40B4-BE49-F238E27FC236}">
                <a16:creationId xmlns:a16="http://schemas.microsoft.com/office/drawing/2014/main" id="{D222419F-EFB2-17BD-C206-4D9191CDD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22860"/>
            <a:ext cx="930275" cy="9302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F0E9689-8BAC-BF1F-FD8F-AE288B2339D4}"/>
              </a:ext>
            </a:extLst>
          </p:cNvPr>
          <p:cNvGrpSpPr/>
          <p:nvPr/>
        </p:nvGrpSpPr>
        <p:grpSpPr>
          <a:xfrm>
            <a:off x="2514598" y="6305305"/>
            <a:ext cx="14960800" cy="3529495"/>
            <a:chOff x="2514598" y="6305305"/>
            <a:chExt cx="14960800" cy="35294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BCC2C09-8D78-1684-32FE-D48D51157098}"/>
                </a:ext>
              </a:extLst>
            </p:cNvPr>
            <p:cNvSpPr/>
            <p:nvPr/>
          </p:nvSpPr>
          <p:spPr>
            <a:xfrm>
              <a:off x="2514598" y="6305305"/>
              <a:ext cx="13258801" cy="3529495"/>
            </a:xfrm>
            <a:prstGeom prst="roundRect">
              <a:avLst/>
            </a:prstGeom>
            <a:solidFill>
              <a:srgbClr val="B6DBC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ể tên các bậc âm trong gam Đô trưởng và tìm các bậc âm ổn định trong gam Đô trưởng trong Bài đọc nhạc số 1.</a:t>
              </a:r>
            </a:p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n-US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Tìm âm kết của bài đọc nhạc.</a:t>
              </a:r>
            </a:p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n-US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Bài đọc nhạc số 1 viết ở giọng gì?  </a:t>
              </a:r>
            </a:p>
          </p:txBody>
        </p:sp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4B027D80-6250-EE21-2CF9-3059DB54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430974" y="7581900"/>
              <a:ext cx="3044424" cy="22300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8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0" y="0"/>
            <a:ext cx="624592" cy="624592"/>
          </a:xfrm>
          <a:custGeom>
            <a:avLst/>
            <a:gdLst/>
            <a:ahLst/>
            <a:cxnLst/>
            <a:rect l="l" t="t" r="r" b="b"/>
            <a:pathLst>
              <a:path w="624592" h="624592">
                <a:moveTo>
                  <a:pt x="0" y="0"/>
                </a:moveTo>
                <a:lnTo>
                  <a:pt x="624592" y="0"/>
                </a:lnTo>
                <a:lnTo>
                  <a:pt x="624592" y="624592"/>
                </a:lnTo>
                <a:lnTo>
                  <a:pt x="0" y="62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F833F4-1BAF-0B66-38DC-F0CA9CED6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842" y="624592"/>
            <a:ext cx="12216315" cy="63841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FB54D9F-936E-1753-45B4-F1756C6E7C4A}"/>
              </a:ext>
            </a:extLst>
          </p:cNvPr>
          <p:cNvSpPr/>
          <p:nvPr/>
        </p:nvSpPr>
        <p:spPr>
          <a:xfrm>
            <a:off x="1383757" y="7277100"/>
            <a:ext cx="6729915" cy="2514600"/>
          </a:xfrm>
          <a:prstGeom prst="roundRect">
            <a:avLst>
              <a:gd name="adj" fmla="val 9011"/>
            </a:avLst>
          </a:prstGeom>
          <a:solidFill>
            <a:srgbClr val="FFE8E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</a:rPr>
              <a:t>Các bậc âm ổn định trong Bài đọc nhạc số 1: Đô – Mi – Son.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62ACEB-335C-895E-BF2C-E8EB521E4202}"/>
              </a:ext>
            </a:extLst>
          </p:cNvPr>
          <p:cNvSpPr/>
          <p:nvPr/>
        </p:nvSpPr>
        <p:spPr>
          <a:xfrm>
            <a:off x="8775157" y="7277100"/>
            <a:ext cx="3364958" cy="2514600"/>
          </a:xfrm>
          <a:prstGeom prst="roundRect">
            <a:avLst>
              <a:gd name="adj" fmla="val 6460"/>
            </a:avLst>
          </a:prstGeom>
          <a:solidFill>
            <a:srgbClr val="B6DBC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kết của bài đọc nhạc là âm Đ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D98A379-1918-FAB5-2BEA-8BAB7706F27B}"/>
              </a:ext>
            </a:extLst>
          </p:cNvPr>
          <p:cNvSpPr/>
          <p:nvPr/>
        </p:nvSpPr>
        <p:spPr>
          <a:xfrm>
            <a:off x="12801600" y="7277100"/>
            <a:ext cx="4114800" cy="2514600"/>
          </a:xfrm>
          <a:prstGeom prst="roundRect">
            <a:avLst>
              <a:gd name="adj" fmla="val 6460"/>
            </a:avLst>
          </a:prstGeom>
          <a:solidFill>
            <a:srgbClr val="FFE8E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</a:rPr>
              <a:t>Bài đọc nhạc số 1 viết ở giọng Đô trưởng.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AA874A3-456B-56FA-0F43-223E9B76B793}"/>
              </a:ext>
            </a:extLst>
          </p:cNvPr>
          <p:cNvGrpSpPr/>
          <p:nvPr/>
        </p:nvGrpSpPr>
        <p:grpSpPr>
          <a:xfrm>
            <a:off x="6553998" y="2589696"/>
            <a:ext cx="11070689" cy="5107607"/>
            <a:chOff x="5155732" y="1815792"/>
            <a:chExt cx="11070689" cy="5107607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44F575C-451E-77F6-53F8-6A0EB74E0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54861">
              <a:off x="5155732" y="1815792"/>
              <a:ext cx="11070689" cy="51076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91EEA-8A28-6CB8-C863-01338A5387D6}"/>
                </a:ext>
              </a:extLst>
            </p:cNvPr>
            <p:cNvSpPr txBox="1"/>
            <p:nvPr/>
          </p:nvSpPr>
          <p:spPr>
            <a:xfrm>
              <a:off x="5840360" y="2460153"/>
              <a:ext cx="9701432" cy="3211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3F3A6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2. ĐỌC NHẠC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3F3A6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 ĐỌC NHẠC SỐ 1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93893" y="1157886"/>
            <a:ext cx="785816" cy="8033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97859" y="661340"/>
            <a:ext cx="517710" cy="5944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7456" y="8861321"/>
            <a:ext cx="522365" cy="5223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614937">
            <a:off x="849619" y="965823"/>
            <a:ext cx="211525" cy="62213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05150" y="939696"/>
            <a:ext cx="309456" cy="3094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76659" y="1160474"/>
            <a:ext cx="399084" cy="39908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5C814948-7F44-30F4-DAB5-9BB395B1F2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8537" y="1705533"/>
            <a:ext cx="5596281" cy="74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750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004731" y="917640"/>
            <a:ext cx="370201" cy="370201"/>
          </a:xfrm>
          <a:custGeom>
            <a:avLst/>
            <a:gdLst/>
            <a:ahLst/>
            <a:cxnLst/>
            <a:rect l="l" t="t" r="r" b="b"/>
            <a:pathLst>
              <a:path w="370201" h="370201">
                <a:moveTo>
                  <a:pt x="0" y="0"/>
                </a:moveTo>
                <a:lnTo>
                  <a:pt x="370201" y="0"/>
                </a:lnTo>
                <a:lnTo>
                  <a:pt x="370201" y="370201"/>
                </a:lnTo>
                <a:lnTo>
                  <a:pt x="0" y="370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66417" y="305111"/>
            <a:ext cx="592322" cy="592322"/>
          </a:xfrm>
          <a:custGeom>
            <a:avLst/>
            <a:gdLst/>
            <a:ahLst/>
            <a:cxnLst/>
            <a:rect l="l" t="t" r="r" b="b"/>
            <a:pathLst>
              <a:path w="592322" h="592322">
                <a:moveTo>
                  <a:pt x="0" y="0"/>
                </a:moveTo>
                <a:lnTo>
                  <a:pt x="592322" y="0"/>
                </a:lnTo>
                <a:lnTo>
                  <a:pt x="592322" y="592322"/>
                </a:lnTo>
                <a:lnTo>
                  <a:pt x="0" y="592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03100" y="9616549"/>
            <a:ext cx="453939" cy="474651"/>
          </a:xfrm>
          <a:custGeom>
            <a:avLst/>
            <a:gdLst/>
            <a:ahLst/>
            <a:cxnLst/>
            <a:rect l="l" t="t" r="r" b="b"/>
            <a:pathLst>
              <a:path w="453939" h="474651">
                <a:moveTo>
                  <a:pt x="0" y="0"/>
                </a:moveTo>
                <a:lnTo>
                  <a:pt x="453939" y="0"/>
                </a:lnTo>
                <a:lnTo>
                  <a:pt x="453939" y="474651"/>
                </a:lnTo>
                <a:lnTo>
                  <a:pt x="0" y="4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48A71B-5624-7250-5081-810FBFCECA47}"/>
              </a:ext>
            </a:extLst>
          </p:cNvPr>
          <p:cNvGrpSpPr/>
          <p:nvPr/>
        </p:nvGrpSpPr>
        <p:grpSpPr>
          <a:xfrm>
            <a:off x="5474438" y="551009"/>
            <a:ext cx="7339125" cy="1317675"/>
            <a:chOff x="5783537" y="400002"/>
            <a:chExt cx="7339125" cy="1317676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99E71276-8F50-1838-8B39-81034DE7C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547817">
              <a:off x="12080642" y="632676"/>
              <a:ext cx="1042020" cy="730716"/>
            </a:xfrm>
            <a:prstGeom prst="rect">
              <a:avLst/>
            </a:prstGeom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0DBBBAE2-F748-551B-1FC4-B2912F9F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7789726">
              <a:off x="5780260" y="519916"/>
              <a:ext cx="802769" cy="562942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6F3E6B3A-0B2C-C4FE-90FE-238520016B0D}"/>
                </a:ext>
              </a:extLst>
            </p:cNvPr>
            <p:cNvSpPr txBox="1"/>
            <p:nvPr/>
          </p:nvSpPr>
          <p:spPr>
            <a:xfrm>
              <a:off x="5783537" y="702014"/>
              <a:ext cx="6916746" cy="101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/>
              <a:r>
                <a:rPr lang="en-US" sz="6600" b="1">
                  <a:solidFill>
                    <a:srgbClr val="3F3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B4536C-DD61-9F3A-EE66-2C831DA55AF7}"/>
              </a:ext>
            </a:extLst>
          </p:cNvPr>
          <p:cNvSpPr txBox="1"/>
          <p:nvPr/>
        </p:nvSpPr>
        <p:spPr>
          <a:xfrm>
            <a:off x="8456496" y="2185204"/>
            <a:ext cx="9328870" cy="759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ts val="600"/>
              </a:spcBef>
              <a:spcAft>
                <a:spcPts val="1001"/>
              </a:spcAft>
            </a:pPr>
            <a:r>
              <a:rPr lang="en-US" sz="36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quan sát Bài đọc nhạc số 1 và trả lời câu hỏi:</a:t>
            </a:r>
          </a:p>
          <a:p>
            <a:pPr marL="571500" indent="-571500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đọc nhạc viết ở nhịp gì?</a:t>
            </a:r>
          </a:p>
          <a:p>
            <a:pPr marL="571500" indent="-571500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Kể tên các nốt nhạc và hình nốt có trong bài đọc nhạc.</a:t>
            </a:r>
          </a:p>
          <a:p>
            <a:pPr marL="571500" indent="-571500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Bằng kiến thức trong mạch nội dung Lí thuyết âm nhạc đã học, em hãy phân tích và cho biết Bài đọc nhạc số 1 được viết ở giọng gì? Vì sao?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893B0C4A-934B-91BD-B1FF-2FA502536F3E}"/>
              </a:ext>
            </a:extLst>
          </p:cNvPr>
          <p:cNvSpPr/>
          <p:nvPr/>
        </p:nvSpPr>
        <p:spPr>
          <a:xfrm>
            <a:off x="0" y="2360480"/>
            <a:ext cx="6916746" cy="1371600"/>
          </a:xfrm>
          <a:prstGeom prst="homePlate">
            <a:avLst/>
          </a:prstGeom>
          <a:solidFill>
            <a:srgbClr val="FFE8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744D9A-3758-3CB7-691D-5C1BD41C6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22" y="4538499"/>
            <a:ext cx="7717060" cy="4032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15200" y="-917706"/>
            <a:ext cx="13513725" cy="12122412"/>
          </a:xfrm>
          <a:custGeom>
            <a:avLst/>
            <a:gdLst/>
            <a:ahLst/>
            <a:cxnLst/>
            <a:rect l="l" t="t" r="r" b="b"/>
            <a:pathLst>
              <a:path w="12675525" h="12122412">
                <a:moveTo>
                  <a:pt x="0" y="0"/>
                </a:moveTo>
                <a:lnTo>
                  <a:pt x="12675525" y="0"/>
                </a:lnTo>
                <a:lnTo>
                  <a:pt x="12675525" y="12122412"/>
                </a:lnTo>
                <a:lnTo>
                  <a:pt x="0" y="1212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95507" y="-2744869"/>
            <a:ext cx="4395804" cy="4203987"/>
          </a:xfrm>
          <a:custGeom>
            <a:avLst/>
            <a:gdLst/>
            <a:ahLst/>
            <a:cxnLst/>
            <a:rect l="l" t="t" r="r" b="b"/>
            <a:pathLst>
              <a:path w="4395804" h="4203987">
                <a:moveTo>
                  <a:pt x="0" y="0"/>
                </a:moveTo>
                <a:lnTo>
                  <a:pt x="4395804" y="0"/>
                </a:lnTo>
                <a:lnTo>
                  <a:pt x="4395804" y="4203987"/>
                </a:lnTo>
                <a:lnTo>
                  <a:pt x="0" y="4203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63072" y="9503873"/>
            <a:ext cx="3084951" cy="2950335"/>
          </a:xfrm>
          <a:custGeom>
            <a:avLst/>
            <a:gdLst/>
            <a:ahLst/>
            <a:cxnLst/>
            <a:rect l="l" t="t" r="r" b="b"/>
            <a:pathLst>
              <a:path w="3084951" h="2950335">
                <a:moveTo>
                  <a:pt x="0" y="0"/>
                </a:moveTo>
                <a:lnTo>
                  <a:pt x="3084951" y="0"/>
                </a:lnTo>
                <a:lnTo>
                  <a:pt x="3084951" y="2950334"/>
                </a:lnTo>
                <a:lnTo>
                  <a:pt x="0" y="29503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785535" y="959107"/>
            <a:ext cx="737993" cy="737993"/>
          </a:xfrm>
          <a:custGeom>
            <a:avLst/>
            <a:gdLst/>
            <a:ahLst/>
            <a:cxnLst/>
            <a:rect l="l" t="t" r="r" b="b"/>
            <a:pathLst>
              <a:path w="737993" h="737993">
                <a:moveTo>
                  <a:pt x="0" y="0"/>
                </a:moveTo>
                <a:lnTo>
                  <a:pt x="737993" y="0"/>
                </a:lnTo>
                <a:lnTo>
                  <a:pt x="737993" y="737992"/>
                </a:lnTo>
                <a:lnTo>
                  <a:pt x="0" y="737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447606">
            <a:off x="16269325" y="9067477"/>
            <a:ext cx="555293" cy="555293"/>
          </a:xfrm>
          <a:custGeom>
            <a:avLst/>
            <a:gdLst/>
            <a:ahLst/>
            <a:cxnLst/>
            <a:rect l="l" t="t" r="r" b="b"/>
            <a:pathLst>
              <a:path w="555293" h="555293">
                <a:moveTo>
                  <a:pt x="0" y="0"/>
                </a:moveTo>
                <a:lnTo>
                  <a:pt x="555292" y="0"/>
                </a:lnTo>
                <a:lnTo>
                  <a:pt x="555292" y="555292"/>
                </a:lnTo>
                <a:lnTo>
                  <a:pt x="0" y="555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75016">
            <a:off x="-226811" y="657994"/>
            <a:ext cx="1423870" cy="1340217"/>
          </a:xfrm>
          <a:custGeom>
            <a:avLst/>
            <a:gdLst/>
            <a:ahLst/>
            <a:cxnLst/>
            <a:rect l="l" t="t" r="r" b="b"/>
            <a:pathLst>
              <a:path w="1423870" h="1340217">
                <a:moveTo>
                  <a:pt x="0" y="0"/>
                </a:moveTo>
                <a:lnTo>
                  <a:pt x="1423870" y="0"/>
                </a:lnTo>
                <a:lnTo>
                  <a:pt x="1423870" y="1340218"/>
                </a:lnTo>
                <a:lnTo>
                  <a:pt x="0" y="1340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71C587-CC70-EB42-9AB1-917D6E1C4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222" y="2577287"/>
            <a:ext cx="6956978" cy="3635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C33673-4E00-C259-F410-38DC1A44ADB1}"/>
              </a:ext>
            </a:extLst>
          </p:cNvPr>
          <p:cNvSpPr txBox="1"/>
          <p:nvPr/>
        </p:nvSpPr>
        <p:spPr>
          <a:xfrm>
            <a:off x="8443229" y="1534211"/>
            <a:ext cx="8848866" cy="7441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đọc nhạc viết ở nhịp 2/4.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Nhịp 2/4 có 2 phách, phách đầu mạnh, phách sau nhẹ. </a:t>
            </a:r>
            <a:endParaRPr lang="fr-FR" sz="400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Trường độ mỗi phách cơ bản ứng với một nốt đen.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Nốt nhạc: Đô, Rê, Mi, Pha, Son, La.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Hình nốt: Nốt đen, nốt đôi, dấu chấm dôi.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0626356B-BFD9-67CC-CB00-B5D7D18EAD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55427" y="6594637"/>
            <a:ext cx="2727732" cy="3692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675223">
            <a:off x="13100005" y="-4851653"/>
            <a:ext cx="4670723" cy="8589835"/>
          </a:xfrm>
          <a:custGeom>
            <a:avLst/>
            <a:gdLst/>
            <a:ahLst/>
            <a:cxnLst/>
            <a:rect l="l" t="t" r="r" b="b"/>
            <a:pathLst>
              <a:path w="4670723" h="8589835">
                <a:moveTo>
                  <a:pt x="0" y="0"/>
                </a:moveTo>
                <a:lnTo>
                  <a:pt x="4670723" y="0"/>
                </a:lnTo>
                <a:lnTo>
                  <a:pt x="4670723" y="8589835"/>
                </a:lnTo>
                <a:lnTo>
                  <a:pt x="0" y="8589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082276" flipH="1">
            <a:off x="-1981105" y="5859376"/>
            <a:ext cx="5157790" cy="9485590"/>
          </a:xfrm>
          <a:custGeom>
            <a:avLst/>
            <a:gdLst/>
            <a:ahLst/>
            <a:cxnLst/>
            <a:rect l="l" t="t" r="r" b="b"/>
            <a:pathLst>
              <a:path w="5157790" h="9485590">
                <a:moveTo>
                  <a:pt x="0" y="0"/>
                </a:moveTo>
                <a:lnTo>
                  <a:pt x="5157790" y="0"/>
                </a:lnTo>
                <a:lnTo>
                  <a:pt x="5157790" y="9485590"/>
                </a:lnTo>
                <a:lnTo>
                  <a:pt x="0" y="9485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779846">
            <a:off x="-609447" y="-182074"/>
            <a:ext cx="1568231" cy="1476097"/>
          </a:xfrm>
          <a:custGeom>
            <a:avLst/>
            <a:gdLst/>
            <a:ahLst/>
            <a:cxnLst/>
            <a:rect l="l" t="t" r="r" b="b"/>
            <a:pathLst>
              <a:path w="1568231" h="1476097">
                <a:moveTo>
                  <a:pt x="0" y="0"/>
                </a:moveTo>
                <a:lnTo>
                  <a:pt x="1568231" y="0"/>
                </a:lnTo>
                <a:lnTo>
                  <a:pt x="1568231" y="1476098"/>
                </a:lnTo>
                <a:lnTo>
                  <a:pt x="0" y="1476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C46F2C-02DD-DE63-B8E2-57F4FB7EE074}"/>
              </a:ext>
            </a:extLst>
          </p:cNvPr>
          <p:cNvSpPr txBox="1"/>
          <p:nvPr/>
        </p:nvSpPr>
        <p:spPr>
          <a:xfrm>
            <a:off x="3831487" y="723900"/>
            <a:ext cx="10625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 gam Đô trưởng và trục của gam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LUYỆN ĐỌC GAM ĐÔ TRƯỞNG VÀ TRỤC CỦA GAM">
            <a:hlinkClick r:id="" action="ppaction://media"/>
            <a:extLst>
              <a:ext uri="{FF2B5EF4-FFF2-40B4-BE49-F238E27FC236}">
                <a16:creationId xmlns:a16="http://schemas.microsoft.com/office/drawing/2014/main" id="{0C786662-11A5-C6C8-571E-7259DD0E8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6405" y="1701224"/>
            <a:ext cx="14335190" cy="8063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9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1266200">
            <a:off x="-2643610" y="-1759626"/>
            <a:ext cx="4204138" cy="4114800"/>
          </a:xfrm>
          <a:custGeom>
            <a:avLst/>
            <a:gdLst/>
            <a:ahLst/>
            <a:cxnLst/>
            <a:rect l="l" t="t" r="r" b="b"/>
            <a:pathLst>
              <a:path w="4204138" h="4114800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9255523"/>
            <a:ext cx="716407" cy="1031477"/>
          </a:xfrm>
          <a:custGeom>
            <a:avLst/>
            <a:gdLst/>
            <a:ahLst/>
            <a:cxnLst/>
            <a:rect l="l" t="t" r="r" b="b"/>
            <a:pathLst>
              <a:path w="716407" h="1031477">
                <a:moveTo>
                  <a:pt x="0" y="0"/>
                </a:moveTo>
                <a:lnTo>
                  <a:pt x="716407" y="0"/>
                </a:lnTo>
                <a:lnTo>
                  <a:pt x="716407" y="1031476"/>
                </a:lnTo>
                <a:lnTo>
                  <a:pt x="0" y="10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916822">
            <a:off x="17463780" y="125067"/>
            <a:ext cx="635878" cy="569978"/>
          </a:xfrm>
          <a:custGeom>
            <a:avLst/>
            <a:gdLst/>
            <a:ahLst/>
            <a:cxnLst/>
            <a:rect l="l" t="t" r="r" b="b"/>
            <a:pathLst>
              <a:path w="635878" h="569978">
                <a:moveTo>
                  <a:pt x="0" y="0"/>
                </a:moveTo>
                <a:lnTo>
                  <a:pt x="635877" y="0"/>
                </a:lnTo>
                <a:lnTo>
                  <a:pt x="635877" y="569978"/>
                </a:lnTo>
                <a:lnTo>
                  <a:pt x="0" y="569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61659">
            <a:off x="15157231" y="9259877"/>
            <a:ext cx="4204138" cy="4114800"/>
          </a:xfrm>
          <a:custGeom>
            <a:avLst/>
            <a:gdLst/>
            <a:ahLst/>
            <a:cxnLst/>
            <a:rect l="l" t="t" r="r" b="b"/>
            <a:pathLst>
              <a:path w="4204138" h="4114800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D22C87-681D-213C-0B92-4D68A6B50278}"/>
              </a:ext>
            </a:extLst>
          </p:cNvPr>
          <p:cNvSpPr txBox="1"/>
          <p:nvPr/>
        </p:nvSpPr>
        <p:spPr>
          <a:xfrm>
            <a:off x="6401101" y="716459"/>
            <a:ext cx="5485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Luyện tập tiết tấu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F5A154B-7E26-AAC0-3012-13DE70C7C9F8}"/>
              </a:ext>
            </a:extLst>
          </p:cNvPr>
          <p:cNvGrpSpPr/>
          <p:nvPr/>
        </p:nvGrpSpPr>
        <p:grpSpPr>
          <a:xfrm>
            <a:off x="362928" y="2019300"/>
            <a:ext cx="17086872" cy="3357877"/>
            <a:chOff x="362928" y="2019300"/>
            <a:chExt cx="17086872" cy="335787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F547CA2-4711-D762-2403-16E7C8483498}"/>
                </a:ext>
              </a:extLst>
            </p:cNvPr>
            <p:cNvGrpSpPr/>
            <p:nvPr/>
          </p:nvGrpSpPr>
          <p:grpSpPr>
            <a:xfrm>
              <a:off x="1809155" y="2019300"/>
              <a:ext cx="15640645" cy="3357877"/>
              <a:chOff x="894755" y="2150746"/>
              <a:chExt cx="15640645" cy="3357877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ADACC4C-777F-A14D-5444-F5509CA911C5}"/>
                  </a:ext>
                </a:extLst>
              </p:cNvPr>
              <p:cNvGrpSpPr/>
              <p:nvPr/>
            </p:nvGrpSpPr>
            <p:grpSpPr>
              <a:xfrm>
                <a:off x="1060608" y="2150746"/>
                <a:ext cx="15474792" cy="2010622"/>
                <a:chOff x="1060608" y="2150746"/>
                <a:chExt cx="15474792" cy="2010622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A254732B-0D67-A2A9-FB9D-E8EF9302F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43600" y="2376332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6FDD2E72-2B15-2AC8-D251-E5D87C944DE7}"/>
                    </a:ext>
                  </a:extLst>
                </p:cNvPr>
                <p:cNvGrpSpPr/>
                <p:nvPr/>
              </p:nvGrpSpPr>
              <p:grpSpPr>
                <a:xfrm>
                  <a:off x="9801002" y="2154985"/>
                  <a:ext cx="2323819" cy="1990984"/>
                  <a:chOff x="5356299" y="3471342"/>
                  <a:chExt cx="2416101" cy="2174689"/>
                </a:xfrm>
              </p:grpSpPr>
              <p:pic>
                <p:nvPicPr>
                  <p:cNvPr id="61" name="Picture 17">
                    <a:extLst>
                      <a:ext uri="{FF2B5EF4-FFF2-40B4-BE49-F238E27FC236}">
                        <a16:creationId xmlns:a16="http://schemas.microsoft.com/office/drawing/2014/main" id="{841F77F1-7CF8-405E-EB8A-31B9EBB8B2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17">
                    <a:extLst>
                      <a:ext uri="{FF2B5EF4-FFF2-40B4-BE49-F238E27FC236}">
                        <a16:creationId xmlns:a16="http://schemas.microsoft.com/office/drawing/2014/main" id="{206A91F4-792A-AFCC-D8F8-F0D0A15F6B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9337EB25-6C4E-7FEA-627E-8283084F7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268C27C1-608E-3188-2452-82B4BA7E9CCA}"/>
                    </a:ext>
                  </a:extLst>
                </p:cNvPr>
                <p:cNvGrpSpPr/>
                <p:nvPr/>
              </p:nvGrpSpPr>
              <p:grpSpPr>
                <a:xfrm>
                  <a:off x="6578347" y="2170384"/>
                  <a:ext cx="2323819" cy="1990984"/>
                  <a:chOff x="5356299" y="3471342"/>
                  <a:chExt cx="2416101" cy="2174689"/>
                </a:xfrm>
              </p:grpSpPr>
              <p:pic>
                <p:nvPicPr>
                  <p:cNvPr id="58" name="Picture 17">
                    <a:extLst>
                      <a:ext uri="{FF2B5EF4-FFF2-40B4-BE49-F238E27FC236}">
                        <a16:creationId xmlns:a16="http://schemas.microsoft.com/office/drawing/2014/main" id="{B6B4C482-9AE8-58AB-40FB-9E3E6BF8B2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17">
                    <a:extLst>
                      <a:ext uri="{FF2B5EF4-FFF2-40B4-BE49-F238E27FC236}">
                        <a16:creationId xmlns:a16="http://schemas.microsoft.com/office/drawing/2014/main" id="{553207EC-2814-28CF-8DCE-C0A77407F1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56D6AE1-B0A9-ABFF-CD65-D1AC1627BF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7AE483E-7975-EFF2-A79F-BFC2E6CAD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0" y="2376332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49D74968-B788-0568-3A0B-20E3F03776C6}"/>
                    </a:ext>
                  </a:extLst>
                </p:cNvPr>
                <p:cNvGrpSpPr/>
                <p:nvPr/>
              </p:nvGrpSpPr>
              <p:grpSpPr>
                <a:xfrm>
                  <a:off x="1060608" y="2213360"/>
                  <a:ext cx="764999" cy="1793424"/>
                  <a:chOff x="595011" y="3750941"/>
                  <a:chExt cx="651185" cy="1468883"/>
                </a:xfrm>
              </p:grpSpPr>
              <p:pic>
                <p:nvPicPr>
                  <p:cNvPr id="56" name="Picture 11">
                    <a:extLst>
                      <a:ext uri="{FF2B5EF4-FFF2-40B4-BE49-F238E27FC236}">
                        <a16:creationId xmlns:a16="http://schemas.microsoft.com/office/drawing/2014/main" id="{0C402052-385D-4C60-2E6B-EAA1F63505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625927" y="4477501"/>
                    <a:ext cx="582897" cy="742323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10">
                    <a:extLst>
                      <a:ext uri="{FF2B5EF4-FFF2-40B4-BE49-F238E27FC236}">
                        <a16:creationId xmlns:a16="http://schemas.microsoft.com/office/drawing/2014/main" id="{2E90228C-67FC-C3F5-A86E-0A2053C2EC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95011" y="3750941"/>
                    <a:ext cx="651185" cy="74232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9D8F028-3B7E-5871-C184-003DDB95F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59200" y="2395175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67" name="Picture 17">
                  <a:extLst>
                    <a:ext uri="{FF2B5EF4-FFF2-40B4-BE49-F238E27FC236}">
                      <a16:creationId xmlns:a16="http://schemas.microsoft.com/office/drawing/2014/main" id="{D1109E1A-A65D-4075-AFD9-9EE6C6614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701061" y="2150747"/>
                  <a:ext cx="565560" cy="1975585"/>
                </a:xfrm>
                <a:prstGeom prst="rect">
                  <a:avLst/>
                </a:prstGeom>
              </p:spPr>
            </p:pic>
            <p:pic>
              <p:nvPicPr>
                <p:cNvPr id="68" name="Picture 17">
                  <a:extLst>
                    <a:ext uri="{FF2B5EF4-FFF2-40B4-BE49-F238E27FC236}">
                      <a16:creationId xmlns:a16="http://schemas.microsoft.com/office/drawing/2014/main" id="{D6E52461-4C66-7B53-17CB-7779FEAE7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459320" y="2150746"/>
                  <a:ext cx="565560" cy="1975585"/>
                </a:xfrm>
                <a:prstGeom prst="rect">
                  <a:avLst/>
                </a:prstGeom>
              </p:spPr>
            </p:pic>
            <p:pic>
              <p:nvPicPr>
                <p:cNvPr id="69" name="Picture 4">
                  <a:extLst>
                    <a:ext uri="{FF2B5EF4-FFF2-40B4-BE49-F238E27FC236}">
                      <a16:creationId xmlns:a16="http://schemas.microsoft.com/office/drawing/2014/main" id="{A320711C-D7B2-2E6B-48A3-4A4BAE1AD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5429576" y="2493888"/>
                  <a:ext cx="440254" cy="1057668"/>
                </a:xfrm>
                <a:prstGeom prst="rect">
                  <a:avLst/>
                </a:prstGeom>
              </p:spPr>
            </p:pic>
            <p:pic>
              <p:nvPicPr>
                <p:cNvPr id="70" name="Picture 17">
                  <a:extLst>
                    <a:ext uri="{FF2B5EF4-FFF2-40B4-BE49-F238E27FC236}">
                      <a16:creationId xmlns:a16="http://schemas.microsoft.com/office/drawing/2014/main" id="{876A34D3-2554-AB2D-54EC-2DE2460D9E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949018" y="2166642"/>
                  <a:ext cx="565560" cy="1975585"/>
                </a:xfrm>
                <a:prstGeom prst="rect">
                  <a:avLst/>
                </a:prstGeom>
              </p:spPr>
            </p:pic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57FAE2E-DEF3-DF25-A1FF-DD2BAFF93B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35400" y="2376332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9" name="Picture 98" descr="A cartoon of hands clapping&#10;&#10;Description automatically generated">
                <a:extLst>
                  <a:ext uri="{FF2B5EF4-FFF2-40B4-BE49-F238E27FC236}">
                    <a16:creationId xmlns:a16="http://schemas.microsoft.com/office/drawing/2014/main" id="{DE21CE6D-A2E8-4CF3-2611-93A64B088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4755" y="4296304"/>
                <a:ext cx="967899" cy="1212319"/>
              </a:xfrm>
              <a:prstGeom prst="rect">
                <a:avLst/>
              </a:prstGeom>
            </p:spPr>
          </p:pic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E0C48DD-7731-20B5-29CA-B4505B534F41}"/>
                  </a:ext>
                </a:extLst>
              </p:cNvPr>
              <p:cNvSpPr txBox="1"/>
              <p:nvPr/>
            </p:nvSpPr>
            <p:spPr>
              <a:xfrm>
                <a:off x="2556432" y="4438778"/>
                <a:ext cx="122675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        x          X         x      x         x           X</a:t>
                </a:r>
                <a:endParaRPr lang="en-US" sz="48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4F8B474-3AD6-6217-3F81-59D97FB141F8}"/>
                </a:ext>
              </a:extLst>
            </p:cNvPr>
            <p:cNvSpPr/>
            <p:nvPr/>
          </p:nvSpPr>
          <p:spPr>
            <a:xfrm>
              <a:off x="362928" y="2603009"/>
              <a:ext cx="1188720" cy="1188720"/>
            </a:xfrm>
            <a:prstGeom prst="ellipse">
              <a:avLst/>
            </a:prstGeom>
            <a:solidFill>
              <a:srgbClr val="3F3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7AE45A-C98D-7809-711F-AE4277015AAB}"/>
              </a:ext>
            </a:extLst>
          </p:cNvPr>
          <p:cNvGrpSpPr/>
          <p:nvPr/>
        </p:nvGrpSpPr>
        <p:grpSpPr>
          <a:xfrm>
            <a:off x="307213" y="6228259"/>
            <a:ext cx="17139895" cy="3447216"/>
            <a:chOff x="307213" y="6228259"/>
            <a:chExt cx="17139895" cy="3447216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00EFF16-4CE0-CB2D-6AB1-65D46A0D1E55}"/>
                </a:ext>
              </a:extLst>
            </p:cNvPr>
            <p:cNvGrpSpPr/>
            <p:nvPr/>
          </p:nvGrpSpPr>
          <p:grpSpPr>
            <a:xfrm>
              <a:off x="1892105" y="6228259"/>
              <a:ext cx="15555003" cy="3447216"/>
              <a:chOff x="977705" y="6228259"/>
              <a:chExt cx="15555003" cy="3447216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6EAE1A50-257D-10C8-548D-18D9D3C7DD84}"/>
                  </a:ext>
                </a:extLst>
              </p:cNvPr>
              <p:cNvGrpSpPr/>
              <p:nvPr/>
            </p:nvGrpSpPr>
            <p:grpSpPr>
              <a:xfrm>
                <a:off x="1057916" y="6228259"/>
                <a:ext cx="15474792" cy="2058653"/>
                <a:chOff x="1000901" y="5187001"/>
                <a:chExt cx="15474792" cy="2058653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FF1AA36-F943-6C7D-FF31-2948E69C8D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83893" y="5412586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A297FA25-ACE9-5E6F-33AE-B483B8E65AD8}"/>
                    </a:ext>
                  </a:extLst>
                </p:cNvPr>
                <p:cNvGrpSpPr/>
                <p:nvPr/>
              </p:nvGrpSpPr>
              <p:grpSpPr>
                <a:xfrm>
                  <a:off x="9741295" y="5191239"/>
                  <a:ext cx="2323819" cy="1990984"/>
                  <a:chOff x="5356299" y="3471342"/>
                  <a:chExt cx="2416101" cy="2174689"/>
                </a:xfrm>
              </p:grpSpPr>
              <p:pic>
                <p:nvPicPr>
                  <p:cNvPr id="90" name="Picture 17">
                    <a:extLst>
                      <a:ext uri="{FF2B5EF4-FFF2-40B4-BE49-F238E27FC236}">
                        <a16:creationId xmlns:a16="http://schemas.microsoft.com/office/drawing/2014/main" id="{5A5F7554-313F-2548-BD32-4D7D0F734F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91" name="Picture 17">
                    <a:extLst>
                      <a:ext uri="{FF2B5EF4-FFF2-40B4-BE49-F238E27FC236}">
                        <a16:creationId xmlns:a16="http://schemas.microsoft.com/office/drawing/2014/main" id="{A10BF892-C2D7-D11E-1CBB-4CD7B86396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CF2D7145-840E-E37A-EA1A-0713A72FAD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94FE5BC-4947-B2CC-1FAC-0C7E8C5D8BC4}"/>
                    </a:ext>
                  </a:extLst>
                </p:cNvPr>
                <p:cNvGrpSpPr/>
                <p:nvPr/>
              </p:nvGrpSpPr>
              <p:grpSpPr>
                <a:xfrm>
                  <a:off x="6518640" y="5206638"/>
                  <a:ext cx="2323819" cy="1990984"/>
                  <a:chOff x="5356299" y="3471342"/>
                  <a:chExt cx="2416101" cy="2174689"/>
                </a:xfrm>
              </p:grpSpPr>
              <p:pic>
                <p:nvPicPr>
                  <p:cNvPr id="87" name="Picture 17">
                    <a:extLst>
                      <a:ext uri="{FF2B5EF4-FFF2-40B4-BE49-F238E27FC236}">
                        <a16:creationId xmlns:a16="http://schemas.microsoft.com/office/drawing/2014/main" id="{F44D13EF-5EB3-C200-C371-67B7DB8ACA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17">
                    <a:extLst>
                      <a:ext uri="{FF2B5EF4-FFF2-40B4-BE49-F238E27FC236}">
                        <a16:creationId xmlns:a16="http://schemas.microsoft.com/office/drawing/2014/main" id="{689AFEA2-A31B-0C29-6124-026260C057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A4108844-5957-EFC8-AE0F-214590681C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BC816BEE-DBE4-009D-B67F-27BA8185A7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46693" y="5412586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3BA8B45-EBE7-C33A-2A10-CB1E2B43D00C}"/>
                    </a:ext>
                  </a:extLst>
                </p:cNvPr>
                <p:cNvGrpSpPr/>
                <p:nvPr/>
              </p:nvGrpSpPr>
              <p:grpSpPr>
                <a:xfrm>
                  <a:off x="1000901" y="5249614"/>
                  <a:ext cx="764999" cy="1793424"/>
                  <a:chOff x="595011" y="3750941"/>
                  <a:chExt cx="651185" cy="1468883"/>
                </a:xfrm>
              </p:grpSpPr>
              <p:pic>
                <p:nvPicPr>
                  <p:cNvPr id="85" name="Picture 11">
                    <a:extLst>
                      <a:ext uri="{FF2B5EF4-FFF2-40B4-BE49-F238E27FC236}">
                        <a16:creationId xmlns:a16="http://schemas.microsoft.com/office/drawing/2014/main" id="{8B50527D-C6EA-2B84-F9E0-9D688688EE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625927" y="4477501"/>
                    <a:ext cx="582897" cy="742323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10">
                    <a:extLst>
                      <a:ext uri="{FF2B5EF4-FFF2-40B4-BE49-F238E27FC236}">
                        <a16:creationId xmlns:a16="http://schemas.microsoft.com/office/drawing/2014/main" id="{7240B118-D08E-2E36-BD79-21E60DD5B4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95011" y="3750941"/>
                    <a:ext cx="651185" cy="74232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183ACD8E-7062-6237-7039-6A7707CD6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99493" y="5431429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Picture 4">
                  <a:extLst>
                    <a:ext uri="{FF2B5EF4-FFF2-40B4-BE49-F238E27FC236}">
                      <a16:creationId xmlns:a16="http://schemas.microsoft.com/office/drawing/2014/main" id="{2F3A6FED-76DF-9BBE-7616-551B21526E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5369869" y="5530142"/>
                  <a:ext cx="440254" cy="1057668"/>
                </a:xfrm>
                <a:prstGeom prst="rect">
                  <a:avLst/>
                </a:prstGeom>
              </p:spPr>
            </p:pic>
            <p:pic>
              <p:nvPicPr>
                <p:cNvPr id="83" name="Picture 17">
                  <a:extLst>
                    <a:ext uri="{FF2B5EF4-FFF2-40B4-BE49-F238E27FC236}">
                      <a16:creationId xmlns:a16="http://schemas.microsoft.com/office/drawing/2014/main" id="{CE1EEB0E-6986-768B-7B66-547EA73B8E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3889311" y="5202896"/>
                  <a:ext cx="565560" cy="1975585"/>
                </a:xfrm>
                <a:prstGeom prst="rect">
                  <a:avLst/>
                </a:prstGeom>
              </p:spPr>
            </p:pic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6A0EBAE2-40D9-3005-943F-4A19F8624B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75693" y="5412586"/>
                  <a:ext cx="0" cy="148672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94" name="Picture 7">
                  <a:extLst>
                    <a:ext uri="{FF2B5EF4-FFF2-40B4-BE49-F238E27FC236}">
                      <a16:creationId xmlns:a16="http://schemas.microsoft.com/office/drawing/2014/main" id="{D3EC6D49-F954-5556-5BEB-A5C171CB91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77657" y="5188254"/>
                  <a:ext cx="1380328" cy="2057400"/>
                </a:xfrm>
                <a:prstGeom prst="rect">
                  <a:avLst/>
                </a:prstGeom>
              </p:spPr>
            </p:pic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B23E0A99-997E-85E7-D14F-E8DCCBE3C4B3}"/>
                    </a:ext>
                  </a:extLst>
                </p:cNvPr>
                <p:cNvGrpSpPr/>
                <p:nvPr/>
              </p:nvGrpSpPr>
              <p:grpSpPr>
                <a:xfrm>
                  <a:off x="2641354" y="5187001"/>
                  <a:ext cx="826150" cy="1975585"/>
                  <a:chOff x="2641354" y="5187001"/>
                  <a:chExt cx="826150" cy="1975585"/>
                </a:xfrm>
              </p:grpSpPr>
              <p:pic>
                <p:nvPicPr>
                  <p:cNvPr id="80" name="Picture 17">
                    <a:extLst>
                      <a:ext uri="{FF2B5EF4-FFF2-40B4-BE49-F238E27FC236}">
                        <a16:creationId xmlns:a16="http://schemas.microsoft.com/office/drawing/2014/main" id="{0AA730AB-A3AE-DB93-7642-944A789FA5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641354" y="5187001"/>
                    <a:ext cx="565560" cy="1975585"/>
                  </a:xfrm>
                  <a:prstGeom prst="rect">
                    <a:avLst/>
                  </a:prstGeom>
                </p:spPr>
              </p:pic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1346739D-2CB7-56BB-EB28-39FADEF30E98}"/>
                      </a:ext>
                    </a:extLst>
                  </p:cNvPr>
                  <p:cNvSpPr/>
                  <p:nvPr/>
                </p:nvSpPr>
                <p:spPr>
                  <a:xfrm>
                    <a:off x="3376064" y="6872434"/>
                    <a:ext cx="91440" cy="9144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103" name="Picture 102" descr="A cartoon of hands clapping&#10;&#10;Description automatically generated">
                <a:extLst>
                  <a:ext uri="{FF2B5EF4-FFF2-40B4-BE49-F238E27FC236}">
                    <a16:creationId xmlns:a16="http://schemas.microsoft.com/office/drawing/2014/main" id="{3DED5A35-4DF1-4C8D-5F53-3B896914A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05" y="8463156"/>
                <a:ext cx="967899" cy="1212319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EE0C8D8-531C-296A-1417-407E7F775BC1}"/>
                  </a:ext>
                </a:extLst>
              </p:cNvPr>
              <p:cNvSpPr txBox="1"/>
              <p:nvPr/>
            </p:nvSpPr>
            <p:spPr>
              <a:xfrm>
                <a:off x="2639382" y="8605630"/>
                <a:ext cx="122675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       x          X         x      x         x            X</a:t>
                </a:r>
                <a:endParaRPr lang="en-US" sz="48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252908E-A791-0302-5ECE-88ED9C91C435}"/>
                </a:ext>
              </a:extLst>
            </p:cNvPr>
            <p:cNvSpPr/>
            <p:nvPr/>
          </p:nvSpPr>
          <p:spPr>
            <a:xfrm>
              <a:off x="307213" y="6718599"/>
              <a:ext cx="1188720" cy="1188720"/>
            </a:xfrm>
            <a:prstGeom prst="ellipse">
              <a:avLst/>
            </a:prstGeom>
            <a:solidFill>
              <a:srgbClr val="3F3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200400" y="6594233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  <a:hlinkClick r:id="rId2"/>
              </a:rPr>
              <a:t>https://tailieugiaovien.edu.vn/lesson/powerpoint-nhac-8-ket-noi-tri-thuc/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1371600"/>
            <a:endParaRPr lang="vi-VN" sz="4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5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8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Có đủ bộ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word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và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powerpoint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cả năm tất cả các bài môn: Âm nhạc 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Kết nối tri thức</a:t>
            </a:r>
          </a:p>
        </p:txBody>
      </p:sp>
    </p:spTree>
    <p:extLst>
      <p:ext uri="{BB962C8B-B14F-4D97-AF65-F5344CB8AC3E}">
        <p14:creationId xmlns:p14="http://schemas.microsoft.com/office/powerpoint/2010/main" val="379201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9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11950">
            <a:off x="8911623" y="5436456"/>
            <a:ext cx="12520780" cy="8201111"/>
          </a:xfrm>
          <a:custGeom>
            <a:avLst/>
            <a:gdLst/>
            <a:ahLst/>
            <a:cxnLst/>
            <a:rect l="l" t="t" r="r" b="b"/>
            <a:pathLst>
              <a:path w="12520780" h="8201111">
                <a:moveTo>
                  <a:pt x="0" y="0"/>
                </a:moveTo>
                <a:lnTo>
                  <a:pt x="12520780" y="0"/>
                </a:lnTo>
                <a:lnTo>
                  <a:pt x="12520780" y="8201111"/>
                </a:lnTo>
                <a:lnTo>
                  <a:pt x="0" y="8201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98488">
            <a:off x="-2751071" y="-3146485"/>
            <a:ext cx="6834823" cy="4476809"/>
          </a:xfrm>
          <a:custGeom>
            <a:avLst/>
            <a:gdLst/>
            <a:ahLst/>
            <a:cxnLst/>
            <a:rect l="l" t="t" r="r" b="b"/>
            <a:pathLst>
              <a:path w="6834823" h="4476809">
                <a:moveTo>
                  <a:pt x="0" y="0"/>
                </a:moveTo>
                <a:lnTo>
                  <a:pt x="6834823" y="0"/>
                </a:lnTo>
                <a:lnTo>
                  <a:pt x="6834823" y="4476809"/>
                </a:lnTo>
                <a:lnTo>
                  <a:pt x="0" y="4476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BF42B-B18F-4026-FC0B-3B380C7722FC}"/>
              </a:ext>
            </a:extLst>
          </p:cNvPr>
          <p:cNvSpPr txBox="1"/>
          <p:nvPr/>
        </p:nvSpPr>
        <p:spPr>
          <a:xfrm>
            <a:off x="5725440" y="716459"/>
            <a:ext cx="6837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Đọc Bài đọc nhạc số 1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FDA56F-F571-7D5A-7C75-06B02B704146}"/>
              </a:ext>
            </a:extLst>
          </p:cNvPr>
          <p:cNvSpPr txBox="1"/>
          <p:nvPr/>
        </p:nvSpPr>
        <p:spPr>
          <a:xfrm>
            <a:off x="4061222" y="151526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nghe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1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1200C-C437-09BA-6CB5-43203F68D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046" y="2628900"/>
            <a:ext cx="12802710" cy="72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CBF9A-6F18-E716-E5C3-B60A073CC5A0}"/>
              </a:ext>
            </a:extLst>
          </p:cNvPr>
          <p:cNvSpPr txBox="1"/>
          <p:nvPr/>
        </p:nvSpPr>
        <p:spPr>
          <a:xfrm>
            <a:off x="5725440" y="4533900"/>
            <a:ext cx="562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Video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trong</a:t>
            </a:r>
            <a:r>
              <a:rPr lang="en-US" sz="3200" dirty="0">
                <a:solidFill>
                  <a:schemeClr val="bg1"/>
                </a:solidFill>
              </a:rPr>
              <a:t> file </a:t>
            </a:r>
            <a:r>
              <a:rPr lang="en-US" sz="3200" dirty="0" err="1">
                <a:solidFill>
                  <a:schemeClr val="bg1"/>
                </a:solidFill>
              </a:rPr>
              <a:t>gốc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747497">
            <a:off x="15856301" y="-938307"/>
            <a:ext cx="3709899" cy="29400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47471">
            <a:off x="-809340" y="7572694"/>
            <a:ext cx="7089475" cy="68236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1567">
            <a:off x="17508023" y="9380300"/>
            <a:ext cx="647480" cy="6770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13784" y="740639"/>
            <a:ext cx="807757" cy="8446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600" y="167259"/>
            <a:ext cx="728961" cy="728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14582" y="1351391"/>
            <a:ext cx="417798" cy="417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6D489-DC48-9BE8-ACD0-696EDDDC9AC1}"/>
              </a:ext>
            </a:extLst>
          </p:cNvPr>
          <p:cNvSpPr txBox="1"/>
          <p:nvPr/>
        </p:nvSpPr>
        <p:spPr>
          <a:xfrm>
            <a:off x="517661" y="1732328"/>
            <a:ext cx="17252677" cy="6442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200" b="1">
                <a:solidFill>
                  <a:srgbClr val="3F3A6D"/>
                </a:solidFill>
                <a:cs typeface="Arial" panose="020B0604020202020204" pitchFamily="34" charset="0"/>
              </a:rPr>
              <a:t>BÀI 2 – TIẾT 2: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7200" b="1">
                <a:solidFill>
                  <a:srgbClr val="3F3A6D"/>
                </a:solidFill>
                <a:cs typeface="Arial" panose="020B0604020202020204" pitchFamily="34" charset="0"/>
              </a:rPr>
              <a:t>LÍ THUYẾT ÂM NHẠC: GAM TRƯỞNG, GIỌNG TRƯỞNG, GIỌNG ĐÔ TRƯỞNG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7200" b="1">
                <a:solidFill>
                  <a:srgbClr val="3F3A6D"/>
                </a:solidFill>
                <a:cs typeface="Arial" panose="020B0604020202020204" pitchFamily="34" charset="0"/>
              </a:rPr>
              <a:t>ĐỌC NHẠC: BÀI ĐỌC NHẠC SỐ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5626919">
            <a:off x="-1729861" y="-2624402"/>
            <a:ext cx="5013059" cy="3972849"/>
          </a:xfrm>
          <a:custGeom>
            <a:avLst/>
            <a:gdLst/>
            <a:ahLst/>
            <a:cxnLst/>
            <a:rect l="l" t="t" r="r" b="b"/>
            <a:pathLst>
              <a:path w="5013059" h="3972849">
                <a:moveTo>
                  <a:pt x="0" y="0"/>
                </a:moveTo>
                <a:lnTo>
                  <a:pt x="5013060" y="0"/>
                </a:lnTo>
                <a:lnTo>
                  <a:pt x="5013060" y="3972850"/>
                </a:lnTo>
                <a:lnTo>
                  <a:pt x="0" y="3972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E9E56D2D-AA81-EAD7-C341-A91540BBDBE7}"/>
              </a:ext>
            </a:extLst>
          </p:cNvPr>
          <p:cNvSpPr/>
          <p:nvPr/>
        </p:nvSpPr>
        <p:spPr>
          <a:xfrm>
            <a:off x="14477685" y="6764012"/>
            <a:ext cx="1684629" cy="3522988"/>
          </a:xfrm>
          <a:custGeom>
            <a:avLst/>
            <a:gdLst/>
            <a:ahLst/>
            <a:cxnLst/>
            <a:rect l="l" t="t" r="r" b="b"/>
            <a:pathLst>
              <a:path w="1684629" h="3522988">
                <a:moveTo>
                  <a:pt x="0" y="0"/>
                </a:moveTo>
                <a:lnTo>
                  <a:pt x="1684629" y="0"/>
                </a:lnTo>
                <a:lnTo>
                  <a:pt x="1684629" y="3522988"/>
                </a:lnTo>
                <a:lnTo>
                  <a:pt x="0" y="3522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6BFF85D0-3E43-4436-2A32-B915A3A385BB}"/>
              </a:ext>
            </a:extLst>
          </p:cNvPr>
          <p:cNvSpPr/>
          <p:nvPr/>
        </p:nvSpPr>
        <p:spPr>
          <a:xfrm>
            <a:off x="16217488" y="8694588"/>
            <a:ext cx="2070512" cy="1592412"/>
          </a:xfrm>
          <a:custGeom>
            <a:avLst/>
            <a:gdLst/>
            <a:ahLst/>
            <a:cxnLst/>
            <a:rect l="l" t="t" r="r" b="b"/>
            <a:pathLst>
              <a:path w="2070512" h="1592412">
                <a:moveTo>
                  <a:pt x="0" y="0"/>
                </a:moveTo>
                <a:lnTo>
                  <a:pt x="2070511" y="0"/>
                </a:lnTo>
                <a:lnTo>
                  <a:pt x="2070511" y="1592412"/>
                </a:lnTo>
                <a:lnTo>
                  <a:pt x="0" y="1592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9DCC57-4D36-0AB9-1A4E-BA9D805A7A48}"/>
              </a:ext>
            </a:extLst>
          </p:cNvPr>
          <p:cNvGrpSpPr/>
          <p:nvPr/>
        </p:nvGrpSpPr>
        <p:grpSpPr>
          <a:xfrm>
            <a:off x="4114800" y="5981700"/>
            <a:ext cx="4114799" cy="4114799"/>
            <a:chOff x="1078651" y="1635425"/>
            <a:chExt cx="4114799" cy="4114799"/>
          </a:xfrm>
        </p:grpSpPr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A6A3A2A3-3C16-282F-980D-F35BF9D29A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651" y="1635425"/>
              <a:ext cx="4114799" cy="4114799"/>
              <a:chOff x="-72390" y="7620"/>
              <a:chExt cx="3525235" cy="3525235"/>
            </a:xfrm>
          </p:grpSpPr>
          <p:sp>
            <p:nvSpPr>
              <p:cNvPr id="32" name="Freeform 3">
                <a:extLst>
                  <a:ext uri="{FF2B5EF4-FFF2-40B4-BE49-F238E27FC236}">
                    <a16:creationId xmlns:a16="http://schemas.microsoft.com/office/drawing/2014/main" id="{BF09B1EF-F10F-2652-E724-50076AF61082}"/>
                  </a:ext>
                </a:extLst>
              </p:cNvPr>
              <p:cNvSpPr/>
              <p:nvPr/>
            </p:nvSpPr>
            <p:spPr>
              <a:xfrm>
                <a:off x="-72390" y="7620"/>
                <a:ext cx="3525235" cy="352523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8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7B1ABF-036E-5D50-F21D-8789611B8B70}"/>
                </a:ext>
              </a:extLst>
            </p:cNvPr>
            <p:cNvSpPr txBox="1"/>
            <p:nvPr/>
          </p:nvSpPr>
          <p:spPr>
            <a:xfrm>
              <a:off x="1385691" y="2607110"/>
              <a:ext cx="3500717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8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1, 2: </a:t>
              </a:r>
              <a:r>
                <a:rPr lang="fr-FR" sz="48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1</a:t>
              </a:r>
              <a:endParaRPr lang="en-US" sz="48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3B3720DD-7687-D51B-12F2-17AA81340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356455"/>
            <a:ext cx="13106085" cy="539840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F16513F-D57B-C4AF-D2A9-AAB48A04BE52}"/>
              </a:ext>
            </a:extLst>
          </p:cNvPr>
          <p:cNvGrpSpPr/>
          <p:nvPr/>
        </p:nvGrpSpPr>
        <p:grpSpPr>
          <a:xfrm>
            <a:off x="9296242" y="5981700"/>
            <a:ext cx="4114799" cy="4114799"/>
            <a:chOff x="1078651" y="1635425"/>
            <a:chExt cx="4114799" cy="4114799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D2D5A343-C1FD-6C8C-B090-114342F7FF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651" y="1635425"/>
              <a:ext cx="4114799" cy="4114799"/>
              <a:chOff x="-72390" y="7620"/>
              <a:chExt cx="3525235" cy="3525235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1775DC1E-6A9F-B627-9B5F-E8BCF2618237}"/>
                  </a:ext>
                </a:extLst>
              </p:cNvPr>
              <p:cNvSpPr/>
              <p:nvPr/>
            </p:nvSpPr>
            <p:spPr>
              <a:xfrm>
                <a:off x="-72390" y="7620"/>
                <a:ext cx="3525235" cy="3525235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8E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337B7C9-F9FB-6A11-EDE5-32F8131D385D}"/>
                </a:ext>
              </a:extLst>
            </p:cNvPr>
            <p:cNvSpPr txBox="1"/>
            <p:nvPr/>
          </p:nvSpPr>
          <p:spPr>
            <a:xfrm>
              <a:off x="1385691" y="2607110"/>
              <a:ext cx="3500717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8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3, 4 </a:t>
              </a:r>
              <a:r>
                <a:rPr lang="fr-FR" sz="48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2</a:t>
              </a:r>
              <a:endParaRPr lang="en-US" sz="48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72EF2F-09AA-E5FF-4087-F024836779C0}"/>
              </a:ext>
            </a:extLst>
          </p:cNvPr>
          <p:cNvGrpSpPr/>
          <p:nvPr/>
        </p:nvGrpSpPr>
        <p:grpSpPr>
          <a:xfrm>
            <a:off x="2286000" y="1485900"/>
            <a:ext cx="13258485" cy="2705980"/>
            <a:chOff x="2286000" y="1485900"/>
            <a:chExt cx="13258485" cy="270598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CC1F5BA-5FE9-D2C0-9B57-99338E6A2A81}"/>
                </a:ext>
              </a:extLst>
            </p:cNvPr>
            <p:cNvSpPr/>
            <p:nvPr/>
          </p:nvSpPr>
          <p:spPr>
            <a:xfrm>
              <a:off x="2895443" y="1485900"/>
              <a:ext cx="12649042" cy="12954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7C4A44-3283-E5C7-A039-A911D5E55301}"/>
                </a:ext>
              </a:extLst>
            </p:cNvPr>
            <p:cNvSpPr/>
            <p:nvPr/>
          </p:nvSpPr>
          <p:spPr>
            <a:xfrm>
              <a:off x="2286000" y="2896480"/>
              <a:ext cx="6324443" cy="12954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F7BF847-5939-994D-0C08-0AFCCAAF7C8D}"/>
              </a:ext>
            </a:extLst>
          </p:cNvPr>
          <p:cNvSpPr txBox="1"/>
          <p:nvPr/>
        </p:nvSpPr>
        <p:spPr>
          <a:xfrm>
            <a:off x="245246" y="1543322"/>
            <a:ext cx="274080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nhạc 1</a:t>
            </a:r>
            <a:endParaRPr lang="en-US" sz="4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AB95AE-6737-F98F-2A27-5C95E4D89397}"/>
              </a:ext>
            </a:extLst>
          </p:cNvPr>
          <p:cNvGrpSpPr/>
          <p:nvPr/>
        </p:nvGrpSpPr>
        <p:grpSpPr>
          <a:xfrm>
            <a:off x="2410963" y="2896480"/>
            <a:ext cx="13133522" cy="2877068"/>
            <a:chOff x="2410963" y="2896480"/>
            <a:chExt cx="13133522" cy="28770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CC384B-F52E-23B0-4736-3350F0D5E019}"/>
                </a:ext>
              </a:extLst>
            </p:cNvPr>
            <p:cNvSpPr/>
            <p:nvPr/>
          </p:nvSpPr>
          <p:spPr>
            <a:xfrm>
              <a:off x="8781893" y="2896480"/>
              <a:ext cx="6762592" cy="1295400"/>
            </a:xfrm>
            <a:prstGeom prst="rect">
              <a:avLst/>
            </a:prstGeom>
            <a:noFill/>
            <a:ln w="57150">
              <a:solidFill>
                <a:srgbClr val="3F3A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E77A492-64E9-A677-BB09-C894C9E4E76A}"/>
                </a:ext>
              </a:extLst>
            </p:cNvPr>
            <p:cNvSpPr/>
            <p:nvPr/>
          </p:nvSpPr>
          <p:spPr>
            <a:xfrm>
              <a:off x="2410963" y="4478148"/>
              <a:ext cx="13133522" cy="1295400"/>
            </a:xfrm>
            <a:prstGeom prst="rect">
              <a:avLst/>
            </a:prstGeom>
            <a:noFill/>
            <a:ln w="57150">
              <a:solidFill>
                <a:srgbClr val="3F3A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B74A6AE-76BF-5903-6721-BC70C39502BC}"/>
              </a:ext>
            </a:extLst>
          </p:cNvPr>
          <p:cNvSpPr txBox="1"/>
          <p:nvPr/>
        </p:nvSpPr>
        <p:spPr>
          <a:xfrm>
            <a:off x="15468600" y="4622907"/>
            <a:ext cx="274080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>
                <a:solidFill>
                  <a:srgbClr val="3F3A6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 nhạc 2</a:t>
            </a:r>
            <a:endParaRPr lang="en-US" sz="4000" b="1" i="1">
              <a:solidFill>
                <a:srgbClr val="3F3A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6728934">
            <a:off x="-3452602" y="6212741"/>
            <a:ext cx="11002687" cy="12925330"/>
          </a:xfrm>
          <a:custGeom>
            <a:avLst/>
            <a:gdLst/>
            <a:ahLst/>
            <a:cxnLst/>
            <a:rect l="l" t="t" r="r" b="b"/>
            <a:pathLst>
              <a:path w="11002687" h="12925330">
                <a:moveTo>
                  <a:pt x="0" y="0"/>
                </a:moveTo>
                <a:lnTo>
                  <a:pt x="11002687" y="0"/>
                </a:lnTo>
                <a:lnTo>
                  <a:pt x="11002687" y="12925330"/>
                </a:lnTo>
                <a:lnTo>
                  <a:pt x="0" y="12925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355025">
            <a:off x="14350017" y="-3219411"/>
            <a:ext cx="4174190" cy="4903601"/>
          </a:xfrm>
          <a:custGeom>
            <a:avLst/>
            <a:gdLst/>
            <a:ahLst/>
            <a:cxnLst/>
            <a:rect l="l" t="t" r="r" b="b"/>
            <a:pathLst>
              <a:path w="4174190" h="4903601">
                <a:moveTo>
                  <a:pt x="0" y="0"/>
                </a:moveTo>
                <a:lnTo>
                  <a:pt x="4174190" y="0"/>
                </a:lnTo>
                <a:lnTo>
                  <a:pt x="4174190" y="4903601"/>
                </a:lnTo>
                <a:lnTo>
                  <a:pt x="0" y="490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773400" y="-114299"/>
            <a:ext cx="2514600" cy="2306114"/>
          </a:xfrm>
          <a:custGeom>
            <a:avLst/>
            <a:gdLst/>
            <a:ahLst/>
            <a:cxnLst/>
            <a:rect l="l" t="t" r="r" b="b"/>
            <a:pathLst>
              <a:path w="3225768" h="3114333">
                <a:moveTo>
                  <a:pt x="0" y="0"/>
                </a:moveTo>
                <a:lnTo>
                  <a:pt x="3225769" y="0"/>
                </a:lnTo>
                <a:lnTo>
                  <a:pt x="3225769" y="3114333"/>
                </a:lnTo>
                <a:lnTo>
                  <a:pt x="0" y="3114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9FF72-2AF5-D751-7057-BE92A41E24BC}"/>
              </a:ext>
            </a:extLst>
          </p:cNvPr>
          <p:cNvSpPr txBox="1"/>
          <p:nvPr/>
        </p:nvSpPr>
        <p:spPr>
          <a:xfrm>
            <a:off x="4061221" y="1189187"/>
            <a:ext cx="1016555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44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1</a:t>
            </a:r>
            <a:endParaRPr lang="en-US" sz="44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6F21CB-1EB2-0B7B-20CF-FA3FD894B9EB}"/>
              </a:ext>
            </a:extLst>
          </p:cNvPr>
          <p:cNvGrpSpPr/>
          <p:nvPr/>
        </p:nvGrpSpPr>
        <p:grpSpPr>
          <a:xfrm>
            <a:off x="622491" y="2291179"/>
            <a:ext cx="17043017" cy="6422886"/>
            <a:chOff x="622491" y="2476500"/>
            <a:chExt cx="17043017" cy="64228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F4CA941-CFD0-EEB9-267E-53E42AE81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491" y="2476500"/>
              <a:ext cx="17043017" cy="618008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CE6D33-3827-9825-2988-0A7B54C7C52D}"/>
                </a:ext>
              </a:extLst>
            </p:cNvPr>
            <p:cNvSpPr txBox="1"/>
            <p:nvPr/>
          </p:nvSpPr>
          <p:spPr>
            <a:xfrm>
              <a:off x="4343400" y="4921803"/>
              <a:ext cx="133221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Son          La Son   Pha  Mi      Son       Đô    Mi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3A6193-532F-398D-69CC-886FFA1942FB}"/>
                </a:ext>
              </a:extLst>
            </p:cNvPr>
            <p:cNvSpPr txBox="1"/>
            <p:nvPr/>
          </p:nvSpPr>
          <p:spPr>
            <a:xfrm>
              <a:off x="1905001" y="8191500"/>
              <a:ext cx="14020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        Son  Pha       La    Son  Pha     La      Son          Đô</a:t>
              </a:r>
            </a:p>
          </p:txBody>
        </p:sp>
      </p:grpSp>
      <p:pic>
        <p:nvPicPr>
          <p:cNvPr id="34" name="Nét nhạc 1">
            <a:hlinkClick r:id="" action="ppaction://media"/>
            <a:extLst>
              <a:ext uri="{FF2B5EF4-FFF2-40B4-BE49-F238E27FC236}">
                <a16:creationId xmlns:a16="http://schemas.microsoft.com/office/drawing/2014/main" id="{DA30C3C5-1394-5B73-CC14-7D037667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5" y="87360"/>
            <a:ext cx="1209072" cy="1209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6728934">
            <a:off x="-3452602" y="6212741"/>
            <a:ext cx="11002687" cy="12925330"/>
          </a:xfrm>
          <a:custGeom>
            <a:avLst/>
            <a:gdLst/>
            <a:ahLst/>
            <a:cxnLst/>
            <a:rect l="l" t="t" r="r" b="b"/>
            <a:pathLst>
              <a:path w="11002687" h="12925330">
                <a:moveTo>
                  <a:pt x="0" y="0"/>
                </a:moveTo>
                <a:lnTo>
                  <a:pt x="11002687" y="0"/>
                </a:lnTo>
                <a:lnTo>
                  <a:pt x="11002687" y="12925330"/>
                </a:lnTo>
                <a:lnTo>
                  <a:pt x="0" y="129253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355025">
            <a:off x="14350017" y="-3219411"/>
            <a:ext cx="4174190" cy="4903601"/>
          </a:xfrm>
          <a:custGeom>
            <a:avLst/>
            <a:gdLst/>
            <a:ahLst/>
            <a:cxnLst/>
            <a:rect l="l" t="t" r="r" b="b"/>
            <a:pathLst>
              <a:path w="4174190" h="4903601">
                <a:moveTo>
                  <a:pt x="0" y="0"/>
                </a:moveTo>
                <a:lnTo>
                  <a:pt x="4174190" y="0"/>
                </a:lnTo>
                <a:lnTo>
                  <a:pt x="4174190" y="4903601"/>
                </a:lnTo>
                <a:lnTo>
                  <a:pt x="0" y="490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773400" y="-114299"/>
            <a:ext cx="2514600" cy="2306114"/>
          </a:xfrm>
          <a:custGeom>
            <a:avLst/>
            <a:gdLst/>
            <a:ahLst/>
            <a:cxnLst/>
            <a:rect l="l" t="t" r="r" b="b"/>
            <a:pathLst>
              <a:path w="3225768" h="3114333">
                <a:moveTo>
                  <a:pt x="0" y="0"/>
                </a:moveTo>
                <a:lnTo>
                  <a:pt x="3225769" y="0"/>
                </a:lnTo>
                <a:lnTo>
                  <a:pt x="3225769" y="3114333"/>
                </a:lnTo>
                <a:lnTo>
                  <a:pt x="0" y="3114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9FF72-2AF5-D751-7057-BE92A41E24BC}"/>
              </a:ext>
            </a:extLst>
          </p:cNvPr>
          <p:cNvSpPr txBox="1"/>
          <p:nvPr/>
        </p:nvSpPr>
        <p:spPr>
          <a:xfrm>
            <a:off x="4061221" y="1028700"/>
            <a:ext cx="10165556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44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2</a:t>
            </a:r>
            <a:endParaRPr lang="en-US" sz="44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27CD90-976B-85FE-C4E6-D81E2D085A81}"/>
              </a:ext>
            </a:extLst>
          </p:cNvPr>
          <p:cNvGrpSpPr/>
          <p:nvPr/>
        </p:nvGrpSpPr>
        <p:grpSpPr>
          <a:xfrm>
            <a:off x="314324" y="2216270"/>
            <a:ext cx="17659351" cy="6508630"/>
            <a:chOff x="314324" y="2162156"/>
            <a:chExt cx="17659351" cy="65086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0B2071-D926-7A0E-FC0A-C28013A5B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4324" y="2162156"/>
              <a:ext cx="17659351" cy="59626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CE6D33-3827-9825-2988-0A7B54C7C52D}"/>
                </a:ext>
              </a:extLst>
            </p:cNvPr>
            <p:cNvSpPr txBox="1"/>
            <p:nvPr/>
          </p:nvSpPr>
          <p:spPr>
            <a:xfrm>
              <a:off x="4132214" y="4635490"/>
              <a:ext cx="133221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         Đô        Pha   Mi    Rê   Pha     Mi        Đô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3A6193-532F-398D-69CC-886FFA1942FB}"/>
                </a:ext>
              </a:extLst>
            </p:cNvPr>
            <p:cNvSpPr txBox="1"/>
            <p:nvPr/>
          </p:nvSpPr>
          <p:spPr>
            <a:xfrm>
              <a:off x="2285999" y="7962900"/>
              <a:ext cx="144330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          La         Pha     Mi     Rê    Pha      Mi           Đô</a:t>
              </a:r>
            </a:p>
          </p:txBody>
        </p:sp>
      </p:grpSp>
      <p:pic>
        <p:nvPicPr>
          <p:cNvPr id="7" name="Nét nhạc 2">
            <a:hlinkClick r:id="" action="ppaction://media"/>
            <a:extLst>
              <a:ext uri="{FF2B5EF4-FFF2-40B4-BE49-F238E27FC236}">
                <a16:creationId xmlns:a16="http://schemas.microsoft.com/office/drawing/2014/main" id="{B649C00A-F6B1-132C-C39E-F700BE4F1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31759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892877">
            <a:off x="15173132" y="-1728704"/>
            <a:ext cx="5226651" cy="4114800"/>
          </a:xfrm>
          <a:custGeom>
            <a:avLst/>
            <a:gdLst/>
            <a:ahLst/>
            <a:cxnLst/>
            <a:rect l="l" t="t" r="r" b="b"/>
            <a:pathLst>
              <a:path w="5226651" h="4114800">
                <a:moveTo>
                  <a:pt x="0" y="0"/>
                </a:moveTo>
                <a:lnTo>
                  <a:pt x="5226652" y="0"/>
                </a:lnTo>
                <a:lnTo>
                  <a:pt x="5226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2200" y="8724900"/>
            <a:ext cx="5588000" cy="4114800"/>
          </a:xfrm>
          <a:custGeom>
            <a:avLst/>
            <a:gdLst/>
            <a:ahLst/>
            <a:cxnLst/>
            <a:rect l="l" t="t" r="r" b="b"/>
            <a:pathLst>
              <a:path w="5588000" h="4114800">
                <a:moveTo>
                  <a:pt x="0" y="0"/>
                </a:moveTo>
                <a:lnTo>
                  <a:pt x="5588000" y="0"/>
                </a:lnTo>
                <a:lnTo>
                  <a:pt x="558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074731" y="6354477"/>
            <a:ext cx="583359" cy="583359"/>
          </a:xfrm>
          <a:custGeom>
            <a:avLst/>
            <a:gdLst/>
            <a:ahLst/>
            <a:cxnLst/>
            <a:rect l="l" t="t" r="r" b="b"/>
            <a:pathLst>
              <a:path w="583359" h="583359">
                <a:moveTo>
                  <a:pt x="0" y="0"/>
                </a:moveTo>
                <a:lnTo>
                  <a:pt x="583359" y="0"/>
                </a:lnTo>
                <a:lnTo>
                  <a:pt x="583359" y="583359"/>
                </a:lnTo>
                <a:lnTo>
                  <a:pt x="0" y="583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5246">
            <a:off x="16167045" y="933380"/>
            <a:ext cx="1086873" cy="355704"/>
          </a:xfrm>
          <a:custGeom>
            <a:avLst/>
            <a:gdLst/>
            <a:ahLst/>
            <a:cxnLst/>
            <a:rect l="l" t="t" r="r" b="b"/>
            <a:pathLst>
              <a:path w="1086873" h="355704">
                <a:moveTo>
                  <a:pt x="0" y="0"/>
                </a:moveTo>
                <a:lnTo>
                  <a:pt x="1086872" y="0"/>
                </a:lnTo>
                <a:lnTo>
                  <a:pt x="1086872" y="355704"/>
                </a:lnTo>
                <a:lnTo>
                  <a:pt x="0" y="355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C72BD-F3CE-D7E4-D23B-1EFC8BE2A6E4}"/>
              </a:ext>
            </a:extLst>
          </p:cNvPr>
          <p:cNvSpPr txBox="1"/>
          <p:nvPr/>
        </p:nvSpPr>
        <p:spPr>
          <a:xfrm>
            <a:off x="3937189" y="763863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luyện tập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1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D61D55-6E4C-987D-0721-96F89F7B0991}"/>
              </a:ext>
            </a:extLst>
          </p:cNvPr>
          <p:cNvGrpSpPr/>
          <p:nvPr/>
        </p:nvGrpSpPr>
        <p:grpSpPr>
          <a:xfrm>
            <a:off x="1534155" y="1790700"/>
            <a:ext cx="15540576" cy="8085688"/>
            <a:chOff x="1534155" y="1790700"/>
            <a:chExt cx="15540576" cy="80856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D30955-749A-42E7-9079-7743A459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34155" y="1790700"/>
              <a:ext cx="15219690" cy="74999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B2CD34-BC46-B84F-381A-154EE672535F}"/>
                </a:ext>
              </a:extLst>
            </p:cNvPr>
            <p:cNvSpPr txBox="1"/>
            <p:nvPr/>
          </p:nvSpPr>
          <p:spPr>
            <a:xfrm>
              <a:off x="3937189" y="4665212"/>
              <a:ext cx="13137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Son      La Son Pha Mi   Son   Đô  Mi     Son Son Pha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DE9A93-3A7A-FE88-9934-72918E53C791}"/>
                </a:ext>
              </a:extLst>
            </p:cNvPr>
            <p:cNvSpPr txBox="1"/>
            <p:nvPr/>
          </p:nvSpPr>
          <p:spPr>
            <a:xfrm>
              <a:off x="2362199" y="6781961"/>
              <a:ext cx="14391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Son Pha  La   Son     Đô          </a:t>
              </a:r>
              <a:r>
                <a:rPr lang="it-IT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           Đô    Pha   Mi  Rê  Pha </a:t>
              </a:r>
              <a:endPara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7B1909-2812-F5C1-8899-B57A2CE7A6B9}"/>
                </a:ext>
              </a:extLst>
            </p:cNvPr>
            <p:cNvSpPr txBox="1"/>
            <p:nvPr/>
          </p:nvSpPr>
          <p:spPr>
            <a:xfrm>
              <a:off x="2400299" y="9230057"/>
              <a:ext cx="133731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        Đô         Đô             La      Pha  Mi  Rê  Pha    Mi       Đô</a:t>
              </a:r>
            </a:p>
          </p:txBody>
        </p:sp>
      </p:grpSp>
      <p:pic>
        <p:nvPicPr>
          <p:cNvPr id="25" name="Bài đọc nhạc số 1 (mp3cut.net)">
            <a:hlinkClick r:id="" action="ppaction://media"/>
            <a:extLst>
              <a:ext uri="{FF2B5EF4-FFF2-40B4-BE49-F238E27FC236}">
                <a16:creationId xmlns:a16="http://schemas.microsoft.com/office/drawing/2014/main" id="{901877DA-AE51-BC22-7876-7C12767FE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158875" cy="1158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9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1869711" y="1337200"/>
            <a:ext cx="650685" cy="844623"/>
          </a:xfrm>
          <a:custGeom>
            <a:avLst/>
            <a:gdLst/>
            <a:ahLst/>
            <a:cxnLst/>
            <a:rect l="l" t="t" r="r" b="b"/>
            <a:pathLst>
              <a:path w="650685" h="844623">
                <a:moveTo>
                  <a:pt x="0" y="0"/>
                </a:moveTo>
                <a:lnTo>
                  <a:pt x="650685" y="0"/>
                </a:lnTo>
                <a:lnTo>
                  <a:pt x="650685" y="844624"/>
                </a:lnTo>
                <a:lnTo>
                  <a:pt x="0" y="844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flipH="1">
            <a:off x="15767604" y="1337200"/>
            <a:ext cx="650685" cy="844623"/>
          </a:xfrm>
          <a:custGeom>
            <a:avLst/>
            <a:gdLst/>
            <a:ahLst/>
            <a:cxnLst/>
            <a:rect l="l" t="t" r="r" b="b"/>
            <a:pathLst>
              <a:path w="650685" h="844623">
                <a:moveTo>
                  <a:pt x="650685" y="0"/>
                </a:moveTo>
                <a:lnTo>
                  <a:pt x="0" y="0"/>
                </a:lnTo>
                <a:lnTo>
                  <a:pt x="0" y="844624"/>
                </a:lnTo>
                <a:lnTo>
                  <a:pt x="650685" y="844624"/>
                </a:lnTo>
                <a:lnTo>
                  <a:pt x="6506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20FC1C-CC35-0380-FEFD-324D5BFF501E}"/>
              </a:ext>
            </a:extLst>
          </p:cNvPr>
          <p:cNvSpPr txBox="1"/>
          <p:nvPr/>
        </p:nvSpPr>
        <p:spPr>
          <a:xfrm>
            <a:off x="3111594" y="743276"/>
            <a:ext cx="12064811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luyện tập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1 </a:t>
            </a: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 nhạc đệm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C5470-D796-19CF-93F1-5D387C76A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166" y="1028343"/>
            <a:ext cx="14631668" cy="8230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B1511-D37A-C312-F065-ED53679617FB}"/>
              </a:ext>
            </a:extLst>
          </p:cNvPr>
          <p:cNvSpPr txBox="1"/>
          <p:nvPr/>
        </p:nvSpPr>
        <p:spPr>
          <a:xfrm>
            <a:off x="5725440" y="4533900"/>
            <a:ext cx="562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Video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trong</a:t>
            </a:r>
            <a:r>
              <a:rPr lang="en-US" sz="3200" dirty="0">
                <a:solidFill>
                  <a:schemeClr val="bg1"/>
                </a:solidFill>
              </a:rPr>
              <a:t> file </a:t>
            </a:r>
            <a:r>
              <a:rPr lang="en-US" sz="3200" dirty="0" err="1">
                <a:solidFill>
                  <a:schemeClr val="bg1"/>
                </a:solidFill>
              </a:rPr>
              <a:t>gốc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52888">
            <a:off x="-2355636" y="8173703"/>
            <a:ext cx="5403192" cy="3124028"/>
          </a:xfrm>
          <a:custGeom>
            <a:avLst/>
            <a:gdLst/>
            <a:ahLst/>
            <a:cxnLst/>
            <a:rect l="l" t="t" r="r" b="b"/>
            <a:pathLst>
              <a:path w="5403192" h="3124028">
                <a:moveTo>
                  <a:pt x="0" y="0"/>
                </a:moveTo>
                <a:lnTo>
                  <a:pt x="5403193" y="0"/>
                </a:lnTo>
                <a:lnTo>
                  <a:pt x="5403193" y="3124028"/>
                </a:lnTo>
                <a:lnTo>
                  <a:pt x="0" y="3124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301084">
            <a:off x="681178" y="8556367"/>
            <a:ext cx="1205023" cy="1134228"/>
          </a:xfrm>
          <a:custGeom>
            <a:avLst/>
            <a:gdLst/>
            <a:ahLst/>
            <a:cxnLst/>
            <a:rect l="l" t="t" r="r" b="b"/>
            <a:pathLst>
              <a:path w="1205023" h="1134228">
                <a:moveTo>
                  <a:pt x="0" y="0"/>
                </a:moveTo>
                <a:lnTo>
                  <a:pt x="1205023" y="0"/>
                </a:lnTo>
                <a:lnTo>
                  <a:pt x="1205023" y="1134228"/>
                </a:lnTo>
                <a:lnTo>
                  <a:pt x="0" y="1134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29454" y="-779456"/>
            <a:ext cx="3272835" cy="3130021"/>
          </a:xfrm>
          <a:custGeom>
            <a:avLst/>
            <a:gdLst/>
            <a:ahLst/>
            <a:cxnLst/>
            <a:rect l="l" t="t" r="r" b="b"/>
            <a:pathLst>
              <a:path w="3272835" h="3130021">
                <a:moveTo>
                  <a:pt x="0" y="0"/>
                </a:moveTo>
                <a:lnTo>
                  <a:pt x="3272836" y="0"/>
                </a:lnTo>
                <a:lnTo>
                  <a:pt x="3272836" y="3130020"/>
                </a:lnTo>
                <a:lnTo>
                  <a:pt x="0" y="3130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869451">
            <a:off x="16084231" y="319440"/>
            <a:ext cx="808704" cy="761193"/>
          </a:xfrm>
          <a:custGeom>
            <a:avLst/>
            <a:gdLst/>
            <a:ahLst/>
            <a:cxnLst/>
            <a:rect l="l" t="t" r="r" b="b"/>
            <a:pathLst>
              <a:path w="808704" h="761193">
                <a:moveTo>
                  <a:pt x="0" y="0"/>
                </a:moveTo>
                <a:lnTo>
                  <a:pt x="808704" y="0"/>
                </a:lnTo>
                <a:lnTo>
                  <a:pt x="808704" y="761193"/>
                </a:lnTo>
                <a:lnTo>
                  <a:pt x="0" y="761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082256">
            <a:off x="11978863" y="7902866"/>
            <a:ext cx="10054702" cy="8976107"/>
          </a:xfrm>
          <a:custGeom>
            <a:avLst/>
            <a:gdLst/>
            <a:ahLst/>
            <a:cxnLst/>
            <a:rect l="l" t="t" r="r" b="b"/>
            <a:pathLst>
              <a:path w="10054702" h="8976107">
                <a:moveTo>
                  <a:pt x="0" y="0"/>
                </a:moveTo>
                <a:lnTo>
                  <a:pt x="10054702" y="0"/>
                </a:lnTo>
                <a:lnTo>
                  <a:pt x="10054702" y="8976106"/>
                </a:lnTo>
                <a:lnTo>
                  <a:pt x="0" y="89761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C676404-855B-5EC9-E936-E1C334BE5C6C}"/>
              </a:ext>
            </a:extLst>
          </p:cNvPr>
          <p:cNvSpPr txBox="1"/>
          <p:nvPr/>
        </p:nvSpPr>
        <p:spPr>
          <a:xfrm>
            <a:off x="4687061" y="676265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3F3A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solidFill>
                <a:srgbClr val="3F3A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583309-DA62-B50F-0827-E72A5951E337}"/>
              </a:ext>
            </a:extLst>
          </p:cNvPr>
          <p:cNvSpPr txBox="1"/>
          <p:nvPr/>
        </p:nvSpPr>
        <p:spPr>
          <a:xfrm>
            <a:off x="3670826" y="1859459"/>
            <a:ext cx="10936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Đọc nhạc kết hợp gõ đệm theo phách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80C00F-065E-B350-8AD8-FA126745C64D}"/>
              </a:ext>
            </a:extLst>
          </p:cNvPr>
          <p:cNvSpPr txBox="1"/>
          <p:nvPr/>
        </p:nvSpPr>
        <p:spPr>
          <a:xfrm>
            <a:off x="2330242" y="2857500"/>
            <a:ext cx="1361718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1 </a:t>
            </a: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hợp gõ đệm theo phách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1457E7-C010-876C-AA3F-6A72504A42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" b="4548"/>
          <a:stretch/>
        </p:blipFill>
        <p:spPr>
          <a:xfrm>
            <a:off x="306027" y="4089181"/>
            <a:ext cx="17595474" cy="4178519"/>
          </a:xfrm>
          <a:prstGeom prst="rect">
            <a:avLst/>
          </a:prstGeom>
        </p:spPr>
      </p:pic>
      <p:pic>
        <p:nvPicPr>
          <p:cNvPr id="35" name="Đọc nhạc kết hợp gõ đệm theo phách (mp3cut.net)">
            <a:hlinkClick r:id="" action="ppaction://media"/>
            <a:extLst>
              <a:ext uri="{FF2B5EF4-FFF2-40B4-BE49-F238E27FC236}">
                <a16:creationId xmlns:a16="http://schemas.microsoft.com/office/drawing/2014/main" id="{254D9DF0-1C8E-694D-BA77-82AD6E358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20945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1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0" y="9483656"/>
            <a:ext cx="785816" cy="803344"/>
          </a:xfrm>
          <a:custGeom>
            <a:avLst/>
            <a:gdLst/>
            <a:ahLst/>
            <a:cxnLst/>
            <a:rect l="l" t="t" r="r" b="b"/>
            <a:pathLst>
              <a:path w="785816" h="803344">
                <a:moveTo>
                  <a:pt x="0" y="0"/>
                </a:moveTo>
                <a:lnTo>
                  <a:pt x="785816" y="0"/>
                </a:lnTo>
                <a:lnTo>
                  <a:pt x="785816" y="803344"/>
                </a:lnTo>
                <a:lnTo>
                  <a:pt x="0" y="80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3947" y="9171272"/>
            <a:ext cx="650800" cy="624768"/>
          </a:xfrm>
          <a:custGeom>
            <a:avLst/>
            <a:gdLst/>
            <a:ahLst/>
            <a:cxnLst/>
            <a:rect l="l" t="t" r="r" b="b"/>
            <a:pathLst>
              <a:path w="650800" h="624768">
                <a:moveTo>
                  <a:pt x="0" y="0"/>
                </a:moveTo>
                <a:lnTo>
                  <a:pt x="650800" y="0"/>
                </a:lnTo>
                <a:lnTo>
                  <a:pt x="650800" y="624769"/>
                </a:lnTo>
                <a:lnTo>
                  <a:pt x="0" y="624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097859" y="661340"/>
            <a:ext cx="517710" cy="594448"/>
          </a:xfrm>
          <a:custGeom>
            <a:avLst/>
            <a:gdLst/>
            <a:ahLst/>
            <a:cxnLst/>
            <a:rect l="l" t="t" r="r" b="b"/>
            <a:pathLst>
              <a:path w="517710" h="594448">
                <a:moveTo>
                  <a:pt x="0" y="0"/>
                </a:moveTo>
                <a:lnTo>
                  <a:pt x="517710" y="0"/>
                </a:lnTo>
                <a:lnTo>
                  <a:pt x="517710" y="594449"/>
                </a:lnTo>
                <a:lnTo>
                  <a:pt x="0" y="594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14937">
            <a:off x="849619" y="965823"/>
            <a:ext cx="211525" cy="622133"/>
          </a:xfrm>
          <a:custGeom>
            <a:avLst/>
            <a:gdLst/>
            <a:ahLst/>
            <a:cxnLst/>
            <a:rect l="l" t="t" r="r" b="b"/>
            <a:pathLst>
              <a:path w="211525" h="622133">
                <a:moveTo>
                  <a:pt x="0" y="0"/>
                </a:moveTo>
                <a:lnTo>
                  <a:pt x="211525" y="0"/>
                </a:lnTo>
                <a:lnTo>
                  <a:pt x="211525" y="622133"/>
                </a:lnTo>
                <a:lnTo>
                  <a:pt x="0" y="622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F038D2-064D-D7B9-1A5B-2F630AEE1E86}"/>
              </a:ext>
            </a:extLst>
          </p:cNvPr>
          <p:cNvSpPr txBox="1"/>
          <p:nvPr/>
        </p:nvSpPr>
        <p:spPr>
          <a:xfrm>
            <a:off x="5550708" y="1219200"/>
            <a:ext cx="7186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631B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theo nhóm</a:t>
            </a:r>
            <a:endParaRPr lang="en-US" sz="5400" b="1" dirty="0">
              <a:solidFill>
                <a:srgbClr val="631B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02798C-879B-C7D1-F1A7-1095DC28BCC7}"/>
              </a:ext>
            </a:extLst>
          </p:cNvPr>
          <p:cNvGrpSpPr/>
          <p:nvPr/>
        </p:nvGrpSpPr>
        <p:grpSpPr>
          <a:xfrm>
            <a:off x="5507319" y="4246786"/>
            <a:ext cx="4480560" cy="5320695"/>
            <a:chOff x="1343664" y="2247900"/>
            <a:chExt cx="4480560" cy="53206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15046F3-F2B7-1A25-4216-A9BD195ECBCE}"/>
                </a:ext>
              </a:extLst>
            </p:cNvPr>
            <p:cNvGrpSpPr/>
            <p:nvPr/>
          </p:nvGrpSpPr>
          <p:grpSpPr>
            <a:xfrm>
              <a:off x="1343664" y="2247900"/>
              <a:ext cx="4480560" cy="4480560"/>
              <a:chOff x="807348" y="1282591"/>
              <a:chExt cx="5902139" cy="5758236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23EAEA06-D34B-5CB6-5ED4-3F3D2C0A9C23}"/>
                  </a:ext>
                </a:extLst>
              </p:cNvPr>
              <p:cNvSpPr/>
              <p:nvPr/>
            </p:nvSpPr>
            <p:spPr>
              <a:xfrm>
                <a:off x="807348" y="1282591"/>
                <a:ext cx="5902139" cy="57582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8E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4DDB05-1824-5D06-6179-4D20165038F1}"/>
                  </a:ext>
                </a:extLst>
              </p:cNvPr>
              <p:cNvSpPr txBox="1"/>
              <p:nvPr/>
            </p:nvSpPr>
            <p:spPr>
              <a:xfrm>
                <a:off x="1625450" y="2173630"/>
                <a:ext cx="4265936" cy="3873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2: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Gõ đệm theo phách</a:t>
                </a:r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 descr="A yellow object with a black background&#10;&#10;Description automatically generated">
              <a:extLst>
                <a:ext uri="{FF2B5EF4-FFF2-40B4-BE49-F238E27FC236}">
                  <a16:creationId xmlns:a16="http://schemas.microsoft.com/office/drawing/2014/main" id="{1298EB8B-EE3F-FB09-AEB9-564298C8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468" y="5686292"/>
              <a:ext cx="2728196" cy="1882303"/>
            </a:xfrm>
            <a:prstGeom prst="rect">
              <a:avLst/>
            </a:prstGeom>
          </p:spPr>
        </p:pic>
      </p:grpSp>
      <p:pic>
        <p:nvPicPr>
          <p:cNvPr id="46" name="BÀI ĐỌC NHẠC SỐ 1 - LỚP 8 - SGK Kết Nối Tri Thức Với Cuộc Sống - ÂM NHẠC 8">
            <a:hlinkClick r:id="" action="ppaction://media"/>
            <a:extLst>
              <a:ext uri="{FF2B5EF4-FFF2-40B4-BE49-F238E27FC236}">
                <a16:creationId xmlns:a16="http://schemas.microsoft.com/office/drawing/2014/main" id="{18EFDC70-9CA5-0954-47FD-C74CF6A92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181100" cy="11811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F87B9E5-9DA7-F758-E1E5-CE792DD9F0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837461" y="2010567"/>
            <a:ext cx="6797022" cy="82764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C01629-5A10-95BA-AA3C-5C553E1E00E5}"/>
              </a:ext>
            </a:extLst>
          </p:cNvPr>
          <p:cNvGrpSpPr/>
          <p:nvPr/>
        </p:nvGrpSpPr>
        <p:grpSpPr>
          <a:xfrm>
            <a:off x="973877" y="1966474"/>
            <a:ext cx="4480560" cy="6938607"/>
            <a:chOff x="973877" y="1966474"/>
            <a:chExt cx="4480560" cy="69386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58C2E4-7F09-866B-9F3D-4E47A2707CBC}"/>
                </a:ext>
              </a:extLst>
            </p:cNvPr>
            <p:cNvGrpSpPr/>
            <p:nvPr/>
          </p:nvGrpSpPr>
          <p:grpSpPr>
            <a:xfrm>
              <a:off x="973877" y="1966474"/>
              <a:ext cx="4480560" cy="4480560"/>
              <a:chOff x="807348" y="1282591"/>
              <a:chExt cx="5902139" cy="5758236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259A0B0B-B1AD-E008-7462-1B0B8C47C932}"/>
                  </a:ext>
                </a:extLst>
              </p:cNvPr>
              <p:cNvSpPr/>
              <p:nvPr/>
            </p:nvSpPr>
            <p:spPr>
              <a:xfrm>
                <a:off x="807348" y="1282591"/>
                <a:ext cx="5902139" cy="57582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B6DB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E287430-E7E4-A781-A7B9-3DEABBC72C3F}"/>
                  </a:ext>
                </a:extLst>
              </p:cNvPr>
              <p:cNvSpPr txBox="1"/>
              <p:nvPr/>
            </p:nvSpPr>
            <p:spPr>
              <a:xfrm>
                <a:off x="1272854" y="2536219"/>
                <a:ext cx="4971127" cy="2567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1: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nhạc</a:t>
                </a:r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ABCDE870-F2D8-C265-62EF-4379EC897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919413" y="4790281"/>
              <a:ext cx="2336864" cy="41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8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87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9924532">
            <a:off x="14512591" y="-2740248"/>
            <a:ext cx="5013059" cy="3972849"/>
          </a:xfrm>
          <a:custGeom>
            <a:avLst/>
            <a:gdLst/>
            <a:ahLst/>
            <a:cxnLst/>
            <a:rect l="l" t="t" r="r" b="b"/>
            <a:pathLst>
              <a:path w="5013059" h="3972849">
                <a:moveTo>
                  <a:pt x="0" y="0"/>
                </a:moveTo>
                <a:lnTo>
                  <a:pt x="5013060" y="0"/>
                </a:lnTo>
                <a:lnTo>
                  <a:pt x="5013060" y="3972850"/>
                </a:lnTo>
                <a:lnTo>
                  <a:pt x="0" y="3972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09136" y="8867909"/>
            <a:ext cx="797359" cy="835329"/>
          </a:xfrm>
          <a:custGeom>
            <a:avLst/>
            <a:gdLst/>
            <a:ahLst/>
            <a:cxnLst/>
            <a:rect l="l" t="t" r="r" b="b"/>
            <a:pathLst>
              <a:path w="797359" h="835329">
                <a:moveTo>
                  <a:pt x="0" y="0"/>
                </a:moveTo>
                <a:lnTo>
                  <a:pt x="797359" y="0"/>
                </a:lnTo>
                <a:lnTo>
                  <a:pt x="797359" y="835328"/>
                </a:lnTo>
                <a:lnTo>
                  <a:pt x="0" y="835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1232861">
            <a:off x="1041179" y="6800189"/>
            <a:ext cx="533273" cy="461815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756569">
            <a:off x="767825" y="1095894"/>
            <a:ext cx="1079981" cy="353448"/>
          </a:xfrm>
          <a:custGeom>
            <a:avLst/>
            <a:gdLst/>
            <a:ahLst/>
            <a:cxnLst/>
            <a:rect l="l" t="t" r="r" b="b"/>
            <a:pathLst>
              <a:path w="1079981" h="353448">
                <a:moveTo>
                  <a:pt x="0" y="0"/>
                </a:moveTo>
                <a:lnTo>
                  <a:pt x="1079981" y="0"/>
                </a:lnTo>
                <a:lnTo>
                  <a:pt x="1079981" y="353448"/>
                </a:lnTo>
                <a:lnTo>
                  <a:pt x="0" y="353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098489">
            <a:off x="17370929" y="-485969"/>
            <a:ext cx="1834142" cy="2192996"/>
          </a:xfrm>
          <a:custGeom>
            <a:avLst/>
            <a:gdLst/>
            <a:ahLst/>
            <a:cxnLst/>
            <a:rect l="l" t="t" r="r" b="b"/>
            <a:pathLst>
              <a:path w="1834142" h="2192996">
                <a:moveTo>
                  <a:pt x="0" y="0"/>
                </a:moveTo>
                <a:lnTo>
                  <a:pt x="1834142" y="0"/>
                </a:lnTo>
                <a:lnTo>
                  <a:pt x="1834142" y="2192995"/>
                </a:lnTo>
                <a:lnTo>
                  <a:pt x="0" y="2192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0EDEAB-821C-C80D-07D2-3D7BA1E0B8FC}"/>
              </a:ext>
            </a:extLst>
          </p:cNvPr>
          <p:cNvSpPr txBox="1"/>
          <p:nvPr/>
        </p:nvSpPr>
        <p:spPr>
          <a:xfrm>
            <a:off x="4350059" y="868859"/>
            <a:ext cx="9587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4400" b="1">
                <a:solidFill>
                  <a:srgbClr val="C00000"/>
                </a:solidFill>
                <a:cs typeface="Arial" panose="020B0604020202020204" pitchFamily="34" charset="0"/>
              </a:rPr>
              <a:t>Đọc nhạc kết hợp đánh nhịp 2/4 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8E24E-7B5B-CE70-9C04-76360D141D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7277" y="2010109"/>
            <a:ext cx="14631668" cy="8230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815B0-73FB-E814-D823-926C3D45E332}"/>
              </a:ext>
            </a:extLst>
          </p:cNvPr>
          <p:cNvSpPr txBox="1"/>
          <p:nvPr/>
        </p:nvSpPr>
        <p:spPr>
          <a:xfrm>
            <a:off x="5725440" y="4533900"/>
            <a:ext cx="5628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Video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trong</a:t>
            </a:r>
            <a:r>
              <a:rPr lang="en-US" sz="3200" dirty="0">
                <a:solidFill>
                  <a:schemeClr val="bg1"/>
                </a:solidFill>
              </a:rPr>
              <a:t> file </a:t>
            </a:r>
            <a:r>
              <a:rPr lang="en-US" sz="3200" dirty="0" err="1">
                <a:solidFill>
                  <a:schemeClr val="bg1"/>
                </a:solidFill>
              </a:rPr>
              <a:t>gốc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0" y="9483656"/>
            <a:ext cx="785816" cy="803344"/>
          </a:xfrm>
          <a:custGeom>
            <a:avLst/>
            <a:gdLst/>
            <a:ahLst/>
            <a:cxnLst/>
            <a:rect l="l" t="t" r="r" b="b"/>
            <a:pathLst>
              <a:path w="785816" h="803344">
                <a:moveTo>
                  <a:pt x="0" y="0"/>
                </a:moveTo>
                <a:lnTo>
                  <a:pt x="785816" y="0"/>
                </a:lnTo>
                <a:lnTo>
                  <a:pt x="785816" y="803344"/>
                </a:lnTo>
                <a:lnTo>
                  <a:pt x="0" y="80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3947" y="9171272"/>
            <a:ext cx="650800" cy="624768"/>
          </a:xfrm>
          <a:custGeom>
            <a:avLst/>
            <a:gdLst/>
            <a:ahLst/>
            <a:cxnLst/>
            <a:rect l="l" t="t" r="r" b="b"/>
            <a:pathLst>
              <a:path w="650800" h="624768">
                <a:moveTo>
                  <a:pt x="0" y="0"/>
                </a:moveTo>
                <a:lnTo>
                  <a:pt x="650800" y="0"/>
                </a:lnTo>
                <a:lnTo>
                  <a:pt x="650800" y="624769"/>
                </a:lnTo>
                <a:lnTo>
                  <a:pt x="0" y="624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097859" y="661340"/>
            <a:ext cx="517710" cy="594448"/>
          </a:xfrm>
          <a:custGeom>
            <a:avLst/>
            <a:gdLst/>
            <a:ahLst/>
            <a:cxnLst/>
            <a:rect l="l" t="t" r="r" b="b"/>
            <a:pathLst>
              <a:path w="517710" h="594448">
                <a:moveTo>
                  <a:pt x="0" y="0"/>
                </a:moveTo>
                <a:lnTo>
                  <a:pt x="517710" y="0"/>
                </a:lnTo>
                <a:lnTo>
                  <a:pt x="517710" y="594449"/>
                </a:lnTo>
                <a:lnTo>
                  <a:pt x="0" y="594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14937">
            <a:off x="849619" y="965823"/>
            <a:ext cx="211525" cy="622133"/>
          </a:xfrm>
          <a:custGeom>
            <a:avLst/>
            <a:gdLst/>
            <a:ahLst/>
            <a:cxnLst/>
            <a:rect l="l" t="t" r="r" b="b"/>
            <a:pathLst>
              <a:path w="211525" h="622133">
                <a:moveTo>
                  <a:pt x="0" y="0"/>
                </a:moveTo>
                <a:lnTo>
                  <a:pt x="211525" y="0"/>
                </a:lnTo>
                <a:lnTo>
                  <a:pt x="211525" y="622133"/>
                </a:lnTo>
                <a:lnTo>
                  <a:pt x="0" y="622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929E4BB-CB03-2D22-2C13-B837626D3DE6}"/>
              </a:ext>
            </a:extLst>
          </p:cNvPr>
          <p:cNvGrpSpPr/>
          <p:nvPr/>
        </p:nvGrpSpPr>
        <p:grpSpPr>
          <a:xfrm>
            <a:off x="6832314" y="3903024"/>
            <a:ext cx="4623372" cy="6132551"/>
            <a:chOff x="6832314" y="3903024"/>
            <a:chExt cx="4623372" cy="613255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58C2E4-7F09-866B-9F3D-4E47A2707CBC}"/>
                </a:ext>
              </a:extLst>
            </p:cNvPr>
            <p:cNvGrpSpPr/>
            <p:nvPr/>
          </p:nvGrpSpPr>
          <p:grpSpPr>
            <a:xfrm>
              <a:off x="6832314" y="3903024"/>
              <a:ext cx="4623372" cy="4480560"/>
              <a:chOff x="688885" y="1282591"/>
              <a:chExt cx="6090262" cy="5758236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259A0B0B-B1AD-E008-7462-1B0B8C47C932}"/>
                  </a:ext>
                </a:extLst>
              </p:cNvPr>
              <p:cNvSpPr/>
              <p:nvPr/>
            </p:nvSpPr>
            <p:spPr>
              <a:xfrm>
                <a:off x="807348" y="1282591"/>
                <a:ext cx="5902139" cy="57582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B6DB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E287430-E7E4-A781-A7B9-3DEABBC72C3F}"/>
                  </a:ext>
                </a:extLst>
              </p:cNvPr>
              <p:cNvSpPr txBox="1"/>
              <p:nvPr/>
            </p:nvSpPr>
            <p:spPr>
              <a:xfrm>
                <a:off x="688885" y="2446875"/>
                <a:ext cx="6090262" cy="3190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2: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nhạc kết hợp với nhạc cụ gõ tự chọn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Picture 42" descr="A triangle with a red tip&#10;&#10;Description automatically generated">
              <a:extLst>
                <a:ext uri="{FF2B5EF4-FFF2-40B4-BE49-F238E27FC236}">
                  <a16:creationId xmlns:a16="http://schemas.microsoft.com/office/drawing/2014/main" id="{917C94C8-A3D2-2570-E91C-845B95981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487" y="7330241"/>
              <a:ext cx="2149026" cy="270533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F038D2-064D-D7B9-1A5B-2F630AEE1E86}"/>
              </a:ext>
            </a:extLst>
          </p:cNvPr>
          <p:cNvSpPr txBox="1"/>
          <p:nvPr/>
        </p:nvSpPr>
        <p:spPr>
          <a:xfrm>
            <a:off x="5550708" y="738569"/>
            <a:ext cx="7186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631B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theo nhóm</a:t>
            </a:r>
            <a:endParaRPr lang="en-US" sz="5400" b="1" dirty="0">
              <a:solidFill>
                <a:srgbClr val="631B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0963E2-1939-05AE-ADC9-7BC35B677859}"/>
              </a:ext>
            </a:extLst>
          </p:cNvPr>
          <p:cNvGrpSpPr/>
          <p:nvPr/>
        </p:nvGrpSpPr>
        <p:grpSpPr>
          <a:xfrm>
            <a:off x="12986323" y="2247900"/>
            <a:ext cx="4480560" cy="6597771"/>
            <a:chOff x="9845151" y="2241876"/>
            <a:chExt cx="4480560" cy="659777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A85FEF9-5C6E-8F87-24D2-93A295396586}"/>
                </a:ext>
              </a:extLst>
            </p:cNvPr>
            <p:cNvGrpSpPr/>
            <p:nvPr/>
          </p:nvGrpSpPr>
          <p:grpSpPr>
            <a:xfrm>
              <a:off x="9845151" y="2241876"/>
              <a:ext cx="4480560" cy="4480560"/>
              <a:chOff x="807348" y="1282591"/>
              <a:chExt cx="5902139" cy="5758236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F605B9E1-1013-F05A-8288-E2952F8D1E3A}"/>
                  </a:ext>
                </a:extLst>
              </p:cNvPr>
              <p:cNvSpPr/>
              <p:nvPr/>
            </p:nvSpPr>
            <p:spPr>
              <a:xfrm>
                <a:off x="807348" y="1282591"/>
                <a:ext cx="5902139" cy="57582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8E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494DA0F-8BE0-25F6-107F-F664D528A136}"/>
                  </a:ext>
                </a:extLst>
              </p:cNvPr>
              <p:cNvSpPr txBox="1"/>
              <p:nvPr/>
            </p:nvSpPr>
            <p:spPr>
              <a:xfrm>
                <a:off x="1261915" y="2154380"/>
                <a:ext cx="5199165" cy="3190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3: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nhạc kết hợp đánh nhịp 2/4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ABB17473-466B-01DF-CFF5-AB5E0D9F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971519" y="5680268"/>
              <a:ext cx="2218147" cy="3159379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02798C-879B-C7D1-F1A7-1095DC28BCC7}"/>
              </a:ext>
            </a:extLst>
          </p:cNvPr>
          <p:cNvGrpSpPr/>
          <p:nvPr/>
        </p:nvGrpSpPr>
        <p:grpSpPr>
          <a:xfrm>
            <a:off x="1343664" y="2247900"/>
            <a:ext cx="4480560" cy="5320695"/>
            <a:chOff x="1343664" y="2247900"/>
            <a:chExt cx="4480560" cy="53206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15046F3-F2B7-1A25-4216-A9BD195ECBCE}"/>
                </a:ext>
              </a:extLst>
            </p:cNvPr>
            <p:cNvGrpSpPr/>
            <p:nvPr/>
          </p:nvGrpSpPr>
          <p:grpSpPr>
            <a:xfrm>
              <a:off x="1343664" y="2247900"/>
              <a:ext cx="4480560" cy="4480560"/>
              <a:chOff x="807348" y="1282591"/>
              <a:chExt cx="5902139" cy="5758236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23EAEA06-D34B-5CB6-5ED4-3F3D2C0A9C23}"/>
                  </a:ext>
                </a:extLst>
              </p:cNvPr>
              <p:cNvSpPr/>
              <p:nvPr/>
            </p:nvSpPr>
            <p:spPr>
              <a:xfrm>
                <a:off x="807348" y="1282591"/>
                <a:ext cx="5902139" cy="57582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E8E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4DDB05-1824-5D06-6179-4D20165038F1}"/>
                  </a:ext>
                </a:extLst>
              </p:cNvPr>
              <p:cNvSpPr txBox="1"/>
              <p:nvPr/>
            </p:nvSpPr>
            <p:spPr>
              <a:xfrm>
                <a:off x="1024990" y="2528868"/>
                <a:ext cx="5466854" cy="3190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1: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nhạc kết hợp gõ đệm theo phách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 descr="A yellow object with a black background&#10;&#10;Description automatically generated">
              <a:extLst>
                <a:ext uri="{FF2B5EF4-FFF2-40B4-BE49-F238E27FC236}">
                  <a16:creationId xmlns:a16="http://schemas.microsoft.com/office/drawing/2014/main" id="{1298EB8B-EE3F-FB09-AEB9-564298C8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468" y="5686292"/>
              <a:ext cx="2728196" cy="1882303"/>
            </a:xfrm>
            <a:prstGeom prst="rect">
              <a:avLst/>
            </a:prstGeom>
          </p:spPr>
        </p:pic>
      </p:grpSp>
      <p:pic>
        <p:nvPicPr>
          <p:cNvPr id="46" name="BÀI ĐỌC NHẠC SỐ 1 - LỚP 8 - SGK Kết Nối Tri Thức Với Cuộc Sống - ÂM NHẠC 8">
            <a:hlinkClick r:id="" action="ppaction://media"/>
            <a:extLst>
              <a:ext uri="{FF2B5EF4-FFF2-40B4-BE49-F238E27FC236}">
                <a16:creationId xmlns:a16="http://schemas.microsoft.com/office/drawing/2014/main" id="{18EFDC70-9CA5-0954-47FD-C74CF6A92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87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84846-5912-4472-0775-958254DCCE23}"/>
              </a:ext>
            </a:extLst>
          </p:cNvPr>
          <p:cNvSpPr txBox="1"/>
          <p:nvPr/>
        </p:nvSpPr>
        <p:spPr>
          <a:xfrm>
            <a:off x="3200400" y="6594233"/>
            <a:ext cx="132435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  <a:hlinkClick r:id="rId2"/>
              </a:rPr>
              <a:t>https://tailieugiaovien.edu.vn/lesson/powerpoint-nhac-8-ket-noi-tri-thuc/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1371600"/>
            <a:endParaRPr lang="vi-VN" sz="4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2529840" y="1615275"/>
            <a:ext cx="12161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9000">
                <a:solidFill>
                  <a:srgbClr val="FF0000"/>
                </a:solidFill>
                <a:latin typeface="Arial" panose="020B0604020202020204" pitchFamily="34" charset="0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3048000" y="3692768"/>
            <a:ext cx="1324356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Có đủ bộ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word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và </a:t>
            </a:r>
            <a:r>
              <a:rPr lang="vi-VN" sz="48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powerpoint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cả năm tất cả các bài môn: Âm nhạc 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vi-VN" sz="4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Kết nối tri thức</a:t>
            </a:r>
          </a:p>
        </p:txBody>
      </p:sp>
    </p:spTree>
    <p:extLst>
      <p:ext uri="{BB962C8B-B14F-4D97-AF65-F5344CB8AC3E}">
        <p14:creationId xmlns:p14="http://schemas.microsoft.com/office/powerpoint/2010/main" val="866771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F6C0F84-FDF1-C1C8-288B-35A63E25ADB5}"/>
              </a:ext>
            </a:extLst>
          </p:cNvPr>
          <p:cNvGrpSpPr/>
          <p:nvPr/>
        </p:nvGrpSpPr>
        <p:grpSpPr>
          <a:xfrm>
            <a:off x="6451574" y="1099834"/>
            <a:ext cx="11189238" cy="5107607"/>
            <a:chOff x="3372074" y="1738062"/>
            <a:chExt cx="11189238" cy="5107607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0D3E9EC-4006-0643-74F8-ACB43840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54861">
              <a:off x="3372074" y="1738062"/>
              <a:ext cx="11189238" cy="51076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0085F4-404F-ED36-5543-C4817BDD52FF}"/>
                </a:ext>
              </a:extLst>
            </p:cNvPr>
            <p:cNvSpPr txBox="1"/>
            <p:nvPr/>
          </p:nvSpPr>
          <p:spPr>
            <a:xfrm>
              <a:off x="3489688" y="2340900"/>
              <a:ext cx="10954009" cy="3211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>
                  <a:solidFill>
                    <a:srgbClr val="3F3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1: 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>
                  <a:solidFill>
                    <a:srgbClr val="3F3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 THUYẾT ÂM NHẠC</a:t>
              </a:r>
            </a:p>
          </p:txBody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15103418" y="8774992"/>
            <a:ext cx="5013059" cy="397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14512591" y="-2740248"/>
            <a:ext cx="5013059" cy="39728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9136" y="8867909"/>
            <a:ext cx="797359" cy="83532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1232861">
            <a:off x="1041179" y="6800189"/>
            <a:ext cx="533273" cy="461815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20309" y="1184942"/>
            <a:ext cx="650685" cy="8446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56569">
            <a:off x="767825" y="1095894"/>
            <a:ext cx="1079981" cy="353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98489">
            <a:off x="17370929" y="-485969"/>
            <a:ext cx="1834142" cy="21929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68239" y="6760009"/>
            <a:ext cx="501761" cy="501761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31DA60D-BB69-565A-F0CD-DB055B8369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4680699"/>
            <a:ext cx="7324147" cy="5606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63BD2-49E5-30DA-EBEB-4B0728A3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84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808B2063-F46D-5157-E8E8-8B6B8DC7C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95669" y="-2042790"/>
            <a:ext cx="15187931" cy="145251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626919">
            <a:off x="-1729861" y="-2624402"/>
            <a:ext cx="5013059" cy="39728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545" y="6672667"/>
            <a:ext cx="499815" cy="4998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55794" y="879866"/>
            <a:ext cx="597596" cy="5975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00000">
            <a:off x="6684986" y="9481907"/>
            <a:ext cx="479381" cy="479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417658">
            <a:off x="16984321" y="6290370"/>
            <a:ext cx="903490" cy="3433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99766">
            <a:off x="5340740" y="2706046"/>
            <a:ext cx="850899" cy="2784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6720FD9-1465-092B-D5EB-1F01A35CF48A}"/>
              </a:ext>
            </a:extLst>
          </p:cNvPr>
          <p:cNvGrpSpPr/>
          <p:nvPr/>
        </p:nvGrpSpPr>
        <p:grpSpPr>
          <a:xfrm>
            <a:off x="-1143000" y="2361156"/>
            <a:ext cx="9300094" cy="8201754"/>
            <a:chOff x="-950444" y="2458563"/>
            <a:chExt cx="9300094" cy="8201754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66D7185-3062-B8B5-AEC9-2A61AEEAB343}"/>
                </a:ext>
              </a:extLst>
            </p:cNvPr>
            <p:cNvSpPr/>
            <p:nvPr/>
          </p:nvSpPr>
          <p:spPr>
            <a:xfrm rot="15291100">
              <a:off x="3262650" y="3473597"/>
              <a:ext cx="6102034" cy="4071966"/>
            </a:xfrm>
            <a:prstGeom prst="triangle">
              <a:avLst/>
            </a:prstGeom>
            <a:solidFill>
              <a:srgbClr val="F59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21008163">
              <a:off x="-950444" y="3002210"/>
              <a:ext cx="7742571" cy="7658107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B00AA1-1BCB-9EB2-6B99-84F485EC6EBB}"/>
              </a:ext>
            </a:extLst>
          </p:cNvPr>
          <p:cNvSpPr txBox="1"/>
          <p:nvPr/>
        </p:nvSpPr>
        <p:spPr>
          <a:xfrm rot="20704062">
            <a:off x="7508897" y="2183204"/>
            <a:ext cx="9976947" cy="2884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3F3A6D"/>
                </a:solidFill>
                <a:effectLst/>
                <a:uLnTx/>
                <a:uFillTx/>
                <a:latin typeface="Bahnschrift SemiBold" panose="020B0502040204020203" pitchFamily="34" charset="0"/>
                <a:cs typeface="Arial" panose="020B0604020202020204" pitchFamily="34" charset="0"/>
              </a:rPr>
              <a:t>BIỂU</a:t>
            </a:r>
            <a:r>
              <a:rPr kumimoji="0" lang="en-US" sz="13800" b="1" i="0" u="none" strike="noStrike" kern="1200" cap="none" spc="0" normalizeH="0" noProof="0">
                <a:ln>
                  <a:noFill/>
                </a:ln>
                <a:solidFill>
                  <a:srgbClr val="3F3A6D"/>
                </a:solidFill>
                <a:effectLst/>
                <a:uLnTx/>
                <a:uFillTx/>
                <a:latin typeface="Bahnschrift SemiBold" panose="020B0502040204020203" pitchFamily="34" charset="0"/>
                <a:cs typeface="Arial" panose="020B0604020202020204" pitchFamily="34" charset="0"/>
              </a:rPr>
              <a:t> DIỄN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3F3A6D"/>
              </a:solidFill>
              <a:effectLst/>
              <a:uLnTx/>
              <a:uFillTx/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ĐỌC NHẠC SỐ 1 - LỚP 8 - SGK Kết Nối Tri Thức Với Cuộc Sống - ÂM NHẠC 8">
            <a:hlinkClick r:id="" action="ppaction://media"/>
            <a:extLst>
              <a:ext uri="{FF2B5EF4-FFF2-40B4-BE49-F238E27FC236}">
                <a16:creationId xmlns:a16="http://schemas.microsoft.com/office/drawing/2014/main" id="{1D8EE4E7-A7B6-92A9-344A-46D295AF0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181100" cy="11811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F0283D83-1170-15E2-0FF8-062EB9385A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747009"/>
            <a:ext cx="18288000" cy="75209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98488">
            <a:off x="-2751071" y="-3146485"/>
            <a:ext cx="6834823" cy="4476809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28D88204-A68F-74EE-BC47-BD991E16934D}"/>
              </a:ext>
            </a:extLst>
          </p:cNvPr>
          <p:cNvSpPr txBox="1"/>
          <p:nvPr/>
        </p:nvSpPr>
        <p:spPr>
          <a:xfrm>
            <a:off x="4047271" y="1333500"/>
            <a:ext cx="1019345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3F3A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18290B-DE72-FEFF-D1BC-9B11CAF46D2C}"/>
              </a:ext>
            </a:extLst>
          </p:cNvPr>
          <p:cNvGrpSpPr/>
          <p:nvPr/>
        </p:nvGrpSpPr>
        <p:grpSpPr>
          <a:xfrm>
            <a:off x="2773331" y="2981819"/>
            <a:ext cx="6206743" cy="4661610"/>
            <a:chOff x="1743077" y="3238501"/>
            <a:chExt cx="5038723" cy="4661610"/>
          </a:xfrm>
        </p:grpSpPr>
        <p:grpSp>
          <p:nvGrpSpPr>
            <p:cNvPr id="33" name="Group 6">
              <a:extLst>
                <a:ext uri="{FF2B5EF4-FFF2-40B4-BE49-F238E27FC236}">
                  <a16:creationId xmlns:a16="http://schemas.microsoft.com/office/drawing/2014/main" id="{9E960A00-35CD-B0DC-6690-01627E53D9CE}"/>
                </a:ext>
              </a:extLst>
            </p:cNvPr>
            <p:cNvGrpSpPr/>
            <p:nvPr/>
          </p:nvGrpSpPr>
          <p:grpSpPr>
            <a:xfrm>
              <a:off x="1743077" y="3238501"/>
              <a:ext cx="5038723" cy="4661610"/>
              <a:chOff x="0" y="0"/>
              <a:chExt cx="12273445" cy="4084877"/>
            </a:xfrm>
            <a:solidFill>
              <a:srgbClr val="FFE8E5"/>
            </a:solidFill>
          </p:grpSpPr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04343B6-9D3D-EC90-E44A-1B281EA333B1}"/>
                  </a:ext>
                </a:extLst>
              </p:cNvPr>
              <p:cNvSpPr/>
              <p:nvPr/>
            </p:nvSpPr>
            <p:spPr>
              <a:xfrm>
                <a:off x="0" y="-4073"/>
                <a:ext cx="12279835" cy="4091479"/>
              </a:xfrm>
              <a:custGeom>
                <a:avLst/>
                <a:gdLst/>
                <a:ahLst/>
                <a:cxnLst/>
                <a:rect l="l" t="t" r="r" b="b"/>
                <a:pathLst>
                  <a:path w="12279835" h="4091479">
                    <a:moveTo>
                      <a:pt x="11652058" y="4037001"/>
                    </a:moveTo>
                    <a:cubicBezTo>
                      <a:pt x="11652058" y="4037001"/>
                      <a:pt x="10921183" y="4091479"/>
                      <a:pt x="9258069" y="4088858"/>
                    </a:cubicBezTo>
                    <a:cubicBezTo>
                      <a:pt x="4524586" y="4086695"/>
                      <a:pt x="1057074" y="4078871"/>
                      <a:pt x="1057074" y="4078871"/>
                    </a:cubicBezTo>
                    <a:cubicBezTo>
                      <a:pt x="812932" y="4070037"/>
                      <a:pt x="449110" y="4048806"/>
                      <a:pt x="282371" y="3990629"/>
                    </a:cubicBezTo>
                    <a:cubicBezTo>
                      <a:pt x="4469" y="3893665"/>
                      <a:pt x="0" y="3720386"/>
                      <a:pt x="0" y="3012318"/>
                    </a:cubicBezTo>
                    <a:lnTo>
                      <a:pt x="0" y="3012288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538463" y="15681"/>
                      <a:pt x="7512675" y="7673"/>
                    </a:cubicBezTo>
                    <a:cubicBezTo>
                      <a:pt x="10702255" y="0"/>
                      <a:pt x="11418988" y="6979"/>
                      <a:pt x="11418988" y="6979"/>
                    </a:cubicBezTo>
                    <a:cubicBezTo>
                      <a:pt x="11787296" y="14458"/>
                      <a:pt x="11925556" y="42638"/>
                      <a:pt x="12123296" y="165219"/>
                    </a:cubicBezTo>
                    <a:cubicBezTo>
                      <a:pt x="12274314" y="258836"/>
                      <a:pt x="12279835" y="476157"/>
                      <a:pt x="12270695" y="3012288"/>
                    </a:cubicBezTo>
                    <a:lnTo>
                      <a:pt x="12270695" y="3012318"/>
                    </a:lnTo>
                    <a:cubicBezTo>
                      <a:pt x="12270694" y="3838352"/>
                      <a:pt x="12227910" y="3986939"/>
                      <a:pt x="11652058" y="403700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0433D1-AF33-E0C3-FD5D-7CCE9D23C984}"/>
                </a:ext>
              </a:extLst>
            </p:cNvPr>
            <p:cNvSpPr txBox="1"/>
            <p:nvPr/>
          </p:nvSpPr>
          <p:spPr>
            <a:xfrm>
              <a:off x="1992391" y="4176802"/>
              <a:ext cx="4540095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luyện các nội dung đã học để biểu diễn ở tiết Vận dụng – Sáng tạo.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DDFD05-617E-47B6-C336-EA4409493543}"/>
              </a:ext>
            </a:extLst>
          </p:cNvPr>
          <p:cNvGrpSpPr/>
          <p:nvPr/>
        </p:nvGrpSpPr>
        <p:grpSpPr>
          <a:xfrm>
            <a:off x="9753600" y="2965655"/>
            <a:ext cx="6206743" cy="4661610"/>
            <a:chOff x="1743077" y="3238501"/>
            <a:chExt cx="5038723" cy="4661610"/>
          </a:xfrm>
        </p:grpSpPr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4A093B95-B934-CC7E-8519-7E173BFC8BEB}"/>
                </a:ext>
              </a:extLst>
            </p:cNvPr>
            <p:cNvGrpSpPr/>
            <p:nvPr/>
          </p:nvGrpSpPr>
          <p:grpSpPr>
            <a:xfrm>
              <a:off x="1743077" y="3238501"/>
              <a:ext cx="5038723" cy="4661610"/>
              <a:chOff x="0" y="0"/>
              <a:chExt cx="12273445" cy="4084877"/>
            </a:xfrm>
            <a:solidFill>
              <a:srgbClr val="FFE8E5"/>
            </a:solidFill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C4240C51-8109-9F0E-5857-B2A1500CA6EE}"/>
                  </a:ext>
                </a:extLst>
              </p:cNvPr>
              <p:cNvSpPr/>
              <p:nvPr/>
            </p:nvSpPr>
            <p:spPr>
              <a:xfrm>
                <a:off x="0" y="-4073"/>
                <a:ext cx="12279835" cy="4091479"/>
              </a:xfrm>
              <a:custGeom>
                <a:avLst/>
                <a:gdLst/>
                <a:ahLst/>
                <a:cxnLst/>
                <a:rect l="l" t="t" r="r" b="b"/>
                <a:pathLst>
                  <a:path w="12279835" h="4091479">
                    <a:moveTo>
                      <a:pt x="11652058" y="4037001"/>
                    </a:moveTo>
                    <a:cubicBezTo>
                      <a:pt x="11652058" y="4037001"/>
                      <a:pt x="10921183" y="4091479"/>
                      <a:pt x="9258069" y="4088858"/>
                    </a:cubicBezTo>
                    <a:cubicBezTo>
                      <a:pt x="4524586" y="4086695"/>
                      <a:pt x="1057074" y="4078871"/>
                      <a:pt x="1057074" y="4078871"/>
                    </a:cubicBezTo>
                    <a:cubicBezTo>
                      <a:pt x="812932" y="4070037"/>
                      <a:pt x="449110" y="4048806"/>
                      <a:pt x="282371" y="3990629"/>
                    </a:cubicBezTo>
                    <a:cubicBezTo>
                      <a:pt x="4469" y="3893665"/>
                      <a:pt x="0" y="3720386"/>
                      <a:pt x="0" y="3012318"/>
                    </a:cubicBezTo>
                    <a:lnTo>
                      <a:pt x="0" y="3012288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538463" y="15681"/>
                      <a:pt x="7512675" y="7673"/>
                    </a:cubicBezTo>
                    <a:cubicBezTo>
                      <a:pt x="10702255" y="0"/>
                      <a:pt x="11418988" y="6979"/>
                      <a:pt x="11418988" y="6979"/>
                    </a:cubicBezTo>
                    <a:cubicBezTo>
                      <a:pt x="11787296" y="14458"/>
                      <a:pt x="11925556" y="42638"/>
                      <a:pt x="12123296" y="165219"/>
                    </a:cubicBezTo>
                    <a:cubicBezTo>
                      <a:pt x="12274314" y="258836"/>
                      <a:pt x="12279835" y="476157"/>
                      <a:pt x="12270695" y="3012288"/>
                    </a:cubicBezTo>
                    <a:lnTo>
                      <a:pt x="12270695" y="3012318"/>
                    </a:lnTo>
                    <a:cubicBezTo>
                      <a:pt x="12270694" y="3838352"/>
                      <a:pt x="12227910" y="3986939"/>
                      <a:pt x="11652058" y="403700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370F98-AAA1-FBF9-E712-412F1AE2145E}"/>
                </a:ext>
              </a:extLst>
            </p:cNvPr>
            <p:cNvSpPr txBox="1"/>
            <p:nvPr/>
          </p:nvSpPr>
          <p:spPr>
            <a:xfrm>
              <a:off x="2051842" y="3496094"/>
              <a:ext cx="4423816" cy="4144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 và tìm hiểu trước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 2 – </a:t>
              </a:r>
              <a:r>
                <a:rPr lang="en-US" sz="36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iết 3: Ôn bài hát: </a:t>
              </a: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hào năm học mới </a:t>
              </a:r>
              <a:r>
                <a: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</a:t>
              </a: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 tập đọc hai bè: </a:t>
              </a:r>
              <a:r>
                <a:rPr lang="en-US" sz="36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kumimoji="0" lang="vi-VN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ài đọc nhạc số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58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5926">
            <a:off x="12847737" y="5068534"/>
            <a:ext cx="7133077" cy="83795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5926">
            <a:off x="-1203217" y="-1181443"/>
            <a:ext cx="3157449" cy="37091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EC1403-96BE-2A97-45DE-3011B9CE96E9}"/>
              </a:ext>
            </a:extLst>
          </p:cNvPr>
          <p:cNvGrpSpPr/>
          <p:nvPr/>
        </p:nvGrpSpPr>
        <p:grpSpPr>
          <a:xfrm>
            <a:off x="3028172" y="-311159"/>
            <a:ext cx="11944108" cy="9569459"/>
            <a:chOff x="3448292" y="-311159"/>
            <a:chExt cx="11141327" cy="9569459"/>
          </a:xfrm>
        </p:grpSpPr>
        <p:sp>
          <p:nvSpPr>
            <p:cNvPr id="2" name="AutoShape 2"/>
            <p:cNvSpPr/>
            <p:nvPr/>
          </p:nvSpPr>
          <p:spPr>
            <a:xfrm rot="-5400000">
              <a:off x="4096990" y="1228918"/>
              <a:ext cx="3005331" cy="0"/>
            </a:xfrm>
            <a:prstGeom prst="line">
              <a:avLst/>
            </a:prstGeom>
            <a:ln w="123825" cap="rnd">
              <a:solidFill>
                <a:srgbClr val="3F3A6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AutoShape 3"/>
            <p:cNvSpPr/>
            <p:nvPr/>
          </p:nvSpPr>
          <p:spPr>
            <a:xfrm rot="-5400000">
              <a:off x="11216543" y="1191507"/>
              <a:ext cx="3005331" cy="0"/>
            </a:xfrm>
            <a:prstGeom prst="line">
              <a:avLst/>
            </a:prstGeom>
            <a:ln w="123825" cap="rnd">
              <a:solidFill>
                <a:srgbClr val="3F3A6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3756393" y="1837575"/>
              <a:ext cx="10538772" cy="7420725"/>
              <a:chOff x="0" y="0"/>
              <a:chExt cx="3900959" cy="27468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900959" cy="2746804"/>
              </a:xfrm>
              <a:custGeom>
                <a:avLst/>
                <a:gdLst/>
                <a:ahLst/>
                <a:cxnLst/>
                <a:rect l="l" t="t" r="r" b="b"/>
                <a:pathLst>
                  <a:path w="3900959" h="2746804">
                    <a:moveTo>
                      <a:pt x="3776499" y="2746804"/>
                    </a:moveTo>
                    <a:lnTo>
                      <a:pt x="124460" y="2746804"/>
                    </a:lnTo>
                    <a:cubicBezTo>
                      <a:pt x="55880" y="2746804"/>
                      <a:pt x="0" y="2690924"/>
                      <a:pt x="0" y="26223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76499" y="0"/>
                    </a:lnTo>
                    <a:cubicBezTo>
                      <a:pt x="3845079" y="0"/>
                      <a:pt x="3900959" y="55880"/>
                      <a:pt x="3900959" y="124460"/>
                    </a:cubicBezTo>
                    <a:lnTo>
                      <a:pt x="3900959" y="2622344"/>
                    </a:lnTo>
                    <a:cubicBezTo>
                      <a:pt x="3900959" y="2690924"/>
                      <a:pt x="3845079" y="2746804"/>
                      <a:pt x="3776499" y="2746804"/>
                    </a:cubicBezTo>
                    <a:close/>
                  </a:path>
                </a:pathLst>
              </a:custGeom>
              <a:solidFill>
                <a:srgbClr val="B6DBC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3448292" y="1602551"/>
              <a:ext cx="11127681" cy="0"/>
            </a:xfrm>
            <a:prstGeom prst="line">
              <a:avLst/>
            </a:prstGeom>
            <a:ln w="466725" cap="rnd">
              <a:solidFill>
                <a:srgbClr val="EB8B8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>
              <a:off x="3461938" y="9014571"/>
              <a:ext cx="11127681" cy="0"/>
            </a:xfrm>
            <a:prstGeom prst="line">
              <a:avLst/>
            </a:prstGeom>
            <a:ln w="238125" cap="rnd">
              <a:solidFill>
                <a:srgbClr val="EB8B8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3982742" y="2443756"/>
              <a:ext cx="10082695" cy="6208362"/>
              <a:chOff x="0" y="0"/>
              <a:chExt cx="4785629" cy="294672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785630" cy="2946724"/>
              </a:xfrm>
              <a:custGeom>
                <a:avLst/>
                <a:gdLst/>
                <a:ahLst/>
                <a:cxnLst/>
                <a:rect l="l" t="t" r="r" b="b"/>
                <a:pathLst>
                  <a:path w="4785630" h="2946724">
                    <a:moveTo>
                      <a:pt x="4661169" y="2946724"/>
                    </a:moveTo>
                    <a:lnTo>
                      <a:pt x="124460" y="2946724"/>
                    </a:lnTo>
                    <a:cubicBezTo>
                      <a:pt x="55880" y="2946724"/>
                      <a:pt x="0" y="2890844"/>
                      <a:pt x="0" y="28222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1169" y="0"/>
                    </a:lnTo>
                    <a:cubicBezTo>
                      <a:pt x="4729750" y="0"/>
                      <a:pt x="4785630" y="55880"/>
                      <a:pt x="4785630" y="124460"/>
                    </a:cubicBezTo>
                    <a:lnTo>
                      <a:pt x="4785630" y="2822264"/>
                    </a:lnTo>
                    <a:cubicBezTo>
                      <a:pt x="4785630" y="2890844"/>
                      <a:pt x="4729750" y="2946724"/>
                      <a:pt x="4661169" y="2946724"/>
                    </a:cubicBezTo>
                    <a:close/>
                  </a:path>
                </a:pathLst>
              </a:custGeom>
              <a:solidFill>
                <a:srgbClr val="FDFDF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27156" y="4421546"/>
            <a:ext cx="423849" cy="6102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89619" y="7638238"/>
            <a:ext cx="593706" cy="8548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3325" y="2072600"/>
            <a:ext cx="209075" cy="301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03095">
            <a:off x="-609982" y="7585248"/>
            <a:ext cx="1970978" cy="112525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60008" flipH="1" flipV="1">
            <a:off x="16761195" y="1151283"/>
            <a:ext cx="2058517" cy="1175226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id="{E697C01F-99DC-2961-CBFD-BC7C242C1F58}"/>
              </a:ext>
            </a:extLst>
          </p:cNvPr>
          <p:cNvSpPr txBox="1"/>
          <p:nvPr/>
        </p:nvSpPr>
        <p:spPr>
          <a:xfrm>
            <a:off x="3396107" y="2841557"/>
            <a:ext cx="11103868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 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LẮNG NGHE BÀI 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 HÔM NAY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07103">
            <a:off x="5670791" y="4247493"/>
            <a:ext cx="16079657" cy="10532175"/>
          </a:xfrm>
          <a:custGeom>
            <a:avLst/>
            <a:gdLst/>
            <a:ahLst/>
            <a:cxnLst/>
            <a:rect l="l" t="t" r="r" b="b"/>
            <a:pathLst>
              <a:path w="16079657" h="10532175">
                <a:moveTo>
                  <a:pt x="0" y="0"/>
                </a:moveTo>
                <a:lnTo>
                  <a:pt x="16079657" y="0"/>
                </a:lnTo>
                <a:lnTo>
                  <a:pt x="16079657" y="10532175"/>
                </a:lnTo>
                <a:lnTo>
                  <a:pt x="0" y="105321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rot="8100000">
            <a:off x="-2811352" y="-358602"/>
            <a:ext cx="5622704" cy="3682871"/>
          </a:xfrm>
          <a:custGeom>
            <a:avLst/>
            <a:gdLst/>
            <a:ahLst/>
            <a:cxnLst/>
            <a:rect l="l" t="t" r="r" b="b"/>
            <a:pathLst>
              <a:path w="5622704" h="3682871">
                <a:moveTo>
                  <a:pt x="0" y="0"/>
                </a:moveTo>
                <a:lnTo>
                  <a:pt x="5622704" y="0"/>
                </a:lnTo>
                <a:lnTo>
                  <a:pt x="5622704" y="3682871"/>
                </a:lnTo>
                <a:lnTo>
                  <a:pt x="0" y="36828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7074617" y="2288240"/>
            <a:ext cx="369366" cy="369366"/>
          </a:xfrm>
          <a:custGeom>
            <a:avLst/>
            <a:gdLst/>
            <a:ahLst/>
            <a:cxnLst/>
            <a:rect l="l" t="t" r="r" b="b"/>
            <a:pathLst>
              <a:path w="369366" h="369366">
                <a:moveTo>
                  <a:pt x="0" y="0"/>
                </a:moveTo>
                <a:lnTo>
                  <a:pt x="369366" y="0"/>
                </a:lnTo>
                <a:lnTo>
                  <a:pt x="369366" y="369366"/>
                </a:lnTo>
                <a:lnTo>
                  <a:pt x="0" y="3693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87514" y="9017114"/>
            <a:ext cx="482375" cy="482375"/>
          </a:xfrm>
          <a:custGeom>
            <a:avLst/>
            <a:gdLst/>
            <a:ahLst/>
            <a:cxnLst/>
            <a:rect l="l" t="t" r="r" b="b"/>
            <a:pathLst>
              <a:path w="482375" h="482375">
                <a:moveTo>
                  <a:pt x="0" y="0"/>
                </a:moveTo>
                <a:lnTo>
                  <a:pt x="482374" y="0"/>
                </a:lnTo>
                <a:lnTo>
                  <a:pt x="482374" y="482374"/>
                </a:lnTo>
                <a:lnTo>
                  <a:pt x="0" y="4823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63839" y="801389"/>
            <a:ext cx="454625" cy="454625"/>
          </a:xfrm>
          <a:custGeom>
            <a:avLst/>
            <a:gdLst/>
            <a:ahLst/>
            <a:cxnLst/>
            <a:rect l="l" t="t" r="r" b="b"/>
            <a:pathLst>
              <a:path w="454625" h="454625">
                <a:moveTo>
                  <a:pt x="0" y="0"/>
                </a:moveTo>
                <a:lnTo>
                  <a:pt x="454625" y="0"/>
                </a:lnTo>
                <a:lnTo>
                  <a:pt x="454625" y="454626"/>
                </a:lnTo>
                <a:lnTo>
                  <a:pt x="0" y="454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658905-9D59-1BFB-C845-779CA9A3EA38}"/>
              </a:ext>
            </a:extLst>
          </p:cNvPr>
          <p:cNvGrpSpPr/>
          <p:nvPr/>
        </p:nvGrpSpPr>
        <p:grpSpPr>
          <a:xfrm>
            <a:off x="5474438" y="551009"/>
            <a:ext cx="7339125" cy="1317675"/>
            <a:chOff x="5783537" y="400002"/>
            <a:chExt cx="7339125" cy="1317676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0C94A192-571A-D183-6693-6E99B970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2547817">
              <a:off x="12080642" y="632676"/>
              <a:ext cx="1042020" cy="730716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41AB7BA9-C093-DA09-8FE2-4398230E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7789726">
              <a:off x="5780260" y="519916"/>
              <a:ext cx="802769" cy="562942"/>
            </a:xfrm>
            <a:prstGeom prst="rect">
              <a:avLst/>
            </a:prstGeom>
          </p:spPr>
        </p:pic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308DBB7-19CB-D168-034D-F75B90D76C1A}"/>
                </a:ext>
              </a:extLst>
            </p:cNvPr>
            <p:cNvSpPr txBox="1"/>
            <p:nvPr/>
          </p:nvSpPr>
          <p:spPr>
            <a:xfrm>
              <a:off x="5783537" y="702014"/>
              <a:ext cx="6916746" cy="101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1371600"/>
              <a:r>
                <a:rPr lang="en-US" sz="6600" b="1">
                  <a:solidFill>
                    <a:srgbClr val="3F3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537A87-E4A7-1CE0-5802-6E0053C10173}"/>
              </a:ext>
            </a:extLst>
          </p:cNvPr>
          <p:cNvSpPr txBox="1"/>
          <p:nvPr/>
        </p:nvSpPr>
        <p:spPr>
          <a:xfrm>
            <a:off x="1436065" y="2286270"/>
            <a:ext cx="9597554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ts val="600"/>
              </a:spcBef>
              <a:spcAft>
                <a:spcPts val="1001"/>
              </a:spcAft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lắng nghe và cảm nhận giai điệu bài hát </a:t>
            </a:r>
            <a:r>
              <a:rPr lang="en-US" sz="4400" b="1" i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 ơn thầy cô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chia sẻ suy nghĩ của mình.</a:t>
            </a:r>
            <a:endParaRPr lang="en-US" sz="4400" b="1" i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9">
            <a:extLst>
              <a:ext uri="{FF2B5EF4-FFF2-40B4-BE49-F238E27FC236}">
                <a16:creationId xmlns:a16="http://schemas.microsoft.com/office/drawing/2014/main" id="{92EF3026-D1B1-FB54-6C54-8207FF7F86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11450" y="2095567"/>
            <a:ext cx="6398334" cy="8202992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C950287-F346-DBDC-C3D2-BA952BB97C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866473" y="5722904"/>
            <a:ext cx="3711110" cy="4525745"/>
          </a:xfrm>
          <a:prstGeom prst="rect">
            <a:avLst/>
          </a:prstGeom>
        </p:spPr>
      </p:pic>
      <p:pic>
        <p:nvPicPr>
          <p:cNvPr id="18" name="Nhớ Ơn Thầy Cô - Mắt Ngọc">
            <a:hlinkClick r:id="" action="ppaction://media"/>
            <a:extLst>
              <a:ext uri="{FF2B5EF4-FFF2-40B4-BE49-F238E27FC236}">
                <a16:creationId xmlns:a16="http://schemas.microsoft.com/office/drawing/2014/main" id="{8067358E-A882-6BC5-7204-0DA901F6A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" y="9294329"/>
            <a:ext cx="1030895" cy="1030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93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66200">
            <a:off x="-2643610" y="-1759626"/>
            <a:ext cx="420413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9195">
            <a:off x="350657" y="1898053"/>
            <a:ext cx="1480734" cy="4846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16822">
            <a:off x="16520782" y="743713"/>
            <a:ext cx="635879" cy="5699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1659">
            <a:off x="15157232" y="9259877"/>
            <a:ext cx="4204139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E67A8-5F20-1FE7-CEFF-8CEF9E992280}"/>
              </a:ext>
            </a:extLst>
          </p:cNvPr>
          <p:cNvSpPr txBox="1"/>
          <p:nvPr/>
        </p:nvSpPr>
        <p:spPr>
          <a:xfrm>
            <a:off x="3668845" y="928640"/>
            <a:ext cx="10950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4" algn="ctr" defTabSz="1371600">
              <a:spcBef>
                <a:spcPts val="300"/>
              </a:spcBef>
              <a:spcAft>
                <a:spcPts val="3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Gam trưởng</a:t>
            </a:r>
            <a:endParaRPr lang="en-US" sz="540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CB6BC-90EC-A72F-519F-73411F73F1AE}"/>
              </a:ext>
            </a:extLst>
          </p:cNvPr>
          <p:cNvSpPr txBox="1"/>
          <p:nvPr/>
        </p:nvSpPr>
        <p:spPr>
          <a:xfrm>
            <a:off x="1209675" y="2140353"/>
            <a:ext cx="15868650" cy="3672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29" indent="-571529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1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niệm: 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hệ thống gồm 7 bậc âm được sắp xếp liền bậc từ thấp lên cao, từ cao xuống thấp, bắt đầu từ âm bậc I (âm chủ - âm ổn định nhất).</a:t>
            </a:r>
          </a:p>
          <a:p>
            <a:pPr marL="571529" indent="-571529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cấu tạo cung và nửa cung như sau: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28752-8659-AE50-D915-C908E810E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247" y="6029720"/>
            <a:ext cx="17785506" cy="3479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66200">
            <a:off x="-2643610" y="-1759626"/>
            <a:ext cx="4204139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73787" y="6687155"/>
            <a:ext cx="571026" cy="5805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16822">
            <a:off x="16520782" y="743713"/>
            <a:ext cx="635879" cy="5699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1659">
            <a:off x="15157232" y="9259877"/>
            <a:ext cx="4204139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E67A8-5F20-1FE7-CEFF-8CEF9E992280}"/>
              </a:ext>
            </a:extLst>
          </p:cNvPr>
          <p:cNvSpPr txBox="1"/>
          <p:nvPr/>
        </p:nvSpPr>
        <p:spPr>
          <a:xfrm>
            <a:off x="3655976" y="647701"/>
            <a:ext cx="10950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4" algn="ctr" defTabSz="1371600"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NHÓM</a:t>
            </a:r>
            <a:endParaRPr lang="en-US" sz="480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831298-0F6F-EAF3-99AA-29F830B9E7CA}"/>
              </a:ext>
            </a:extLst>
          </p:cNvPr>
          <p:cNvSpPr/>
          <p:nvPr/>
        </p:nvSpPr>
        <p:spPr>
          <a:xfrm>
            <a:off x="1295400" y="1866900"/>
            <a:ext cx="14730348" cy="1371600"/>
          </a:xfrm>
          <a:prstGeom prst="roundRect">
            <a:avLst/>
          </a:prstGeom>
          <a:solidFill>
            <a:srgbClr val="FFE8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 trưởng có bao nhiêu khoảng cách cung và nửa cung?</a:t>
            </a:r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444674-84BC-148B-C6DF-3FEBDD53C9EB}"/>
              </a:ext>
            </a:extLst>
          </p:cNvPr>
          <p:cNvSpPr/>
          <p:nvPr/>
        </p:nvSpPr>
        <p:spPr>
          <a:xfrm>
            <a:off x="1295400" y="4457700"/>
            <a:ext cx="14730348" cy="1371600"/>
          </a:xfrm>
          <a:prstGeom prst="roundRect">
            <a:avLst/>
          </a:prstGeom>
          <a:solidFill>
            <a:srgbClr val="FFE8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 trưởng có khoảng cách nửa cung ở những bậc nào?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67F5B0-1701-39A3-FB98-01D254546794}"/>
              </a:ext>
            </a:extLst>
          </p:cNvPr>
          <p:cNvSpPr/>
          <p:nvPr/>
        </p:nvSpPr>
        <p:spPr>
          <a:xfrm>
            <a:off x="1295400" y="7277100"/>
            <a:ext cx="14730348" cy="1371600"/>
          </a:xfrm>
          <a:prstGeom prst="roundRect">
            <a:avLst/>
          </a:prstGeom>
          <a:solidFill>
            <a:srgbClr val="FFE8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gam trưởng, những bậc âm nào ổn định?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FDF22C-87AF-B071-C472-B91EEF6E3DF8}"/>
              </a:ext>
            </a:extLst>
          </p:cNvPr>
          <p:cNvGrpSpPr/>
          <p:nvPr/>
        </p:nvGrpSpPr>
        <p:grpSpPr>
          <a:xfrm>
            <a:off x="1576137" y="3467100"/>
            <a:ext cx="8101263" cy="762000"/>
            <a:chOff x="1576137" y="3467100"/>
            <a:chExt cx="8101263" cy="762000"/>
          </a:xfrm>
        </p:grpSpPr>
        <p:sp>
          <p:nvSpPr>
            <p:cNvPr id="7" name="Arrow: Notched Right 6">
              <a:extLst>
                <a:ext uri="{FF2B5EF4-FFF2-40B4-BE49-F238E27FC236}">
                  <a16:creationId xmlns:a16="http://schemas.microsoft.com/office/drawing/2014/main" id="{1F0FA71B-C839-AB47-B6EA-BD2407365E0C}"/>
                </a:ext>
              </a:extLst>
            </p:cNvPr>
            <p:cNvSpPr/>
            <p:nvPr/>
          </p:nvSpPr>
          <p:spPr>
            <a:xfrm>
              <a:off x="1576137" y="3467100"/>
              <a:ext cx="914400" cy="762000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123037-8F0E-A420-86CC-BE9E98B698C9}"/>
                </a:ext>
              </a:extLst>
            </p:cNvPr>
            <p:cNvSpPr txBox="1"/>
            <p:nvPr/>
          </p:nvSpPr>
          <p:spPr>
            <a:xfrm>
              <a:off x="2819400" y="3494157"/>
              <a:ext cx="6858000" cy="708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>
                <a:spcBef>
                  <a:spcPts val="100"/>
                </a:spcBef>
                <a:spcAft>
                  <a:spcPts val="100"/>
                </a:spcAft>
              </a:pPr>
              <a:r>
                <a:rPr lang="en-US" sz="4001" b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Có 5 cung và 2 nửa cung.</a:t>
              </a:r>
              <a:endParaRPr lang="en-US" sz="32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19E95-1D31-C943-1072-6F71DF55A791}"/>
              </a:ext>
            </a:extLst>
          </p:cNvPr>
          <p:cNvGrpSpPr/>
          <p:nvPr/>
        </p:nvGrpSpPr>
        <p:grpSpPr>
          <a:xfrm>
            <a:off x="1576137" y="6217622"/>
            <a:ext cx="8101263" cy="794347"/>
            <a:chOff x="1576137" y="6217626"/>
            <a:chExt cx="8101263" cy="794347"/>
          </a:xfrm>
        </p:grpSpPr>
        <p:sp>
          <p:nvSpPr>
            <p:cNvPr id="12" name="Arrow: Notched Right 11">
              <a:extLst>
                <a:ext uri="{FF2B5EF4-FFF2-40B4-BE49-F238E27FC236}">
                  <a16:creationId xmlns:a16="http://schemas.microsoft.com/office/drawing/2014/main" id="{8294CF2F-FD64-1C73-16A7-0D997A3E6CC8}"/>
                </a:ext>
              </a:extLst>
            </p:cNvPr>
            <p:cNvSpPr/>
            <p:nvPr/>
          </p:nvSpPr>
          <p:spPr>
            <a:xfrm>
              <a:off x="1576137" y="6249973"/>
              <a:ext cx="914400" cy="762000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570FEE-FE09-746F-8FB2-56A03F0E5DEB}"/>
                </a:ext>
              </a:extLst>
            </p:cNvPr>
            <p:cNvSpPr txBox="1"/>
            <p:nvPr/>
          </p:nvSpPr>
          <p:spPr>
            <a:xfrm>
              <a:off x="2819400" y="6217626"/>
              <a:ext cx="6858000" cy="708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>
                <a:spcBef>
                  <a:spcPts val="100"/>
                </a:spcBef>
                <a:spcAft>
                  <a:spcPts val="100"/>
                </a:spcAft>
              </a:pPr>
              <a:r>
                <a:rPr lang="en-US" sz="4001" b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Bậc III – IV, bậc VII – (I).</a:t>
              </a:r>
              <a:endParaRPr lang="en-US" sz="32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382188-D3D0-2AEB-96B7-6DAEC0F955AF}"/>
              </a:ext>
            </a:extLst>
          </p:cNvPr>
          <p:cNvGrpSpPr/>
          <p:nvPr/>
        </p:nvGrpSpPr>
        <p:grpSpPr>
          <a:xfrm>
            <a:off x="1580150" y="8979977"/>
            <a:ext cx="13583651" cy="762000"/>
            <a:chOff x="1580148" y="8979976"/>
            <a:chExt cx="13583651" cy="762000"/>
          </a:xfrm>
        </p:grpSpPr>
        <p:sp>
          <p:nvSpPr>
            <p:cNvPr id="14" name="Arrow: Notched Right 13">
              <a:extLst>
                <a:ext uri="{FF2B5EF4-FFF2-40B4-BE49-F238E27FC236}">
                  <a16:creationId xmlns:a16="http://schemas.microsoft.com/office/drawing/2014/main" id="{AF6D6905-4669-57E3-03DE-E3DD82C059F7}"/>
                </a:ext>
              </a:extLst>
            </p:cNvPr>
            <p:cNvSpPr/>
            <p:nvPr/>
          </p:nvSpPr>
          <p:spPr>
            <a:xfrm>
              <a:off x="1580148" y="8979976"/>
              <a:ext cx="914400" cy="762000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26CA46-75E7-D5FD-507F-8104CF22203C}"/>
                </a:ext>
              </a:extLst>
            </p:cNvPr>
            <p:cNvSpPr txBox="1"/>
            <p:nvPr/>
          </p:nvSpPr>
          <p:spPr>
            <a:xfrm>
              <a:off x="2823410" y="9007033"/>
              <a:ext cx="12340389" cy="708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>
                <a:spcBef>
                  <a:spcPts val="100"/>
                </a:spcBef>
                <a:spcAft>
                  <a:spcPts val="100"/>
                </a:spcAft>
              </a:pPr>
              <a:r>
                <a:rPr lang="en-US" sz="4001" b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Bậc I, III, V; trong đó bậc I là ổn định nhất. </a:t>
              </a:r>
              <a:endParaRPr lang="en-US" sz="32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0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6" y="-4851652"/>
            <a:ext cx="4670723" cy="8589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3" y="5544206"/>
            <a:ext cx="5157791" cy="94855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49427" y="435053"/>
            <a:ext cx="417798" cy="4177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83760">
            <a:off x="1338278" y="373474"/>
            <a:ext cx="791658" cy="259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A3749-3771-0D57-A359-AADF7F03CBE8}"/>
              </a:ext>
            </a:extLst>
          </p:cNvPr>
          <p:cNvSpPr txBox="1"/>
          <p:nvPr/>
        </p:nvSpPr>
        <p:spPr>
          <a:xfrm>
            <a:off x="3668845" y="928640"/>
            <a:ext cx="10950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4" algn="ctr" defTabSz="1371600">
              <a:spcBef>
                <a:spcPts val="300"/>
              </a:spcBef>
              <a:spcAft>
                <a:spcPts val="3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Giọng trưởng</a:t>
            </a:r>
            <a:endParaRPr lang="en-US" sz="540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DAE06-AAD0-B7DA-C5F4-84847BCF90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8801" y="2781301"/>
            <a:ext cx="8539940" cy="4462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59A7C5-0BAF-A98A-E9C7-1CD8EF646CAB}"/>
              </a:ext>
            </a:extLst>
          </p:cNvPr>
          <p:cNvSpPr txBox="1"/>
          <p:nvPr/>
        </p:nvSpPr>
        <p:spPr>
          <a:xfrm>
            <a:off x="604061" y="2384379"/>
            <a:ext cx="8539940" cy="551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29" indent="-571529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thành khi các bậc âm của được sử dụng để xây dựng 1 tác phẩm âm nhạc.</a:t>
            </a:r>
          </a:p>
          <a:p>
            <a:pPr marL="571529" indent="-571529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gọi</a:t>
            </a:r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âm chủ </a:t>
            </a:r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“trưởng”</a:t>
            </a:r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29" indent="-571529" algn="just" defTabSz="1371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ính chất </a:t>
            </a:r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nhạc: </a:t>
            </a:r>
            <a:r>
              <a:rPr lang="vi-VN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sáng, vui tươi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DFB1D3-9FFF-4150-6F6F-9A111AF4EBA2}"/>
              </a:ext>
            </a:extLst>
          </p:cNvPr>
          <p:cNvSpPr/>
          <p:nvPr/>
        </p:nvSpPr>
        <p:spPr>
          <a:xfrm>
            <a:off x="11506200" y="7734300"/>
            <a:ext cx="4495800" cy="1524000"/>
          </a:xfrm>
          <a:prstGeom prst="roundRect">
            <a:avLst/>
          </a:prstGeom>
          <a:solidFill>
            <a:srgbClr val="B6DBC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Đô trưởng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747497">
            <a:off x="15856301" y="-938307"/>
            <a:ext cx="3709899" cy="2940095"/>
          </a:xfrm>
          <a:custGeom>
            <a:avLst/>
            <a:gdLst/>
            <a:ahLst/>
            <a:cxnLst/>
            <a:rect l="l" t="t" r="r" b="b"/>
            <a:pathLst>
              <a:path w="3709899" h="2940095">
                <a:moveTo>
                  <a:pt x="0" y="0"/>
                </a:moveTo>
                <a:lnTo>
                  <a:pt x="3709899" y="0"/>
                </a:lnTo>
                <a:lnTo>
                  <a:pt x="3709899" y="2940094"/>
                </a:lnTo>
                <a:lnTo>
                  <a:pt x="0" y="2940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347471">
            <a:off x="-3156506" y="7621478"/>
            <a:ext cx="7089475" cy="6823619"/>
          </a:xfrm>
          <a:custGeom>
            <a:avLst/>
            <a:gdLst/>
            <a:ahLst/>
            <a:cxnLst/>
            <a:rect l="l" t="t" r="r" b="b"/>
            <a:pathLst>
              <a:path w="7089475" h="6823619">
                <a:moveTo>
                  <a:pt x="0" y="0"/>
                </a:moveTo>
                <a:lnTo>
                  <a:pt x="7089475" y="0"/>
                </a:lnTo>
                <a:lnTo>
                  <a:pt x="7089475" y="6823619"/>
                </a:lnTo>
                <a:lnTo>
                  <a:pt x="0" y="6823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0426" y="253646"/>
            <a:ext cx="807757" cy="844613"/>
          </a:xfrm>
          <a:custGeom>
            <a:avLst/>
            <a:gdLst/>
            <a:ahLst/>
            <a:cxnLst/>
            <a:rect l="l" t="t" r="r" b="b"/>
            <a:pathLst>
              <a:path w="807757" h="844613">
                <a:moveTo>
                  <a:pt x="0" y="0"/>
                </a:moveTo>
                <a:lnTo>
                  <a:pt x="807757" y="0"/>
                </a:lnTo>
                <a:lnTo>
                  <a:pt x="807757" y="844613"/>
                </a:lnTo>
                <a:lnTo>
                  <a:pt x="0" y="844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FD2D29-8433-F4C4-6757-DA605F3181A4}"/>
              </a:ext>
            </a:extLst>
          </p:cNvPr>
          <p:cNvSpPr txBox="1"/>
          <p:nvPr/>
        </p:nvSpPr>
        <p:spPr>
          <a:xfrm>
            <a:off x="838200" y="1562100"/>
            <a:ext cx="119634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Âm chủ giọng Đô trưởng: Âm Đô.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Kí hiệu: C – dur hoặc C Major.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Thành phần âm của giọng Đô trưởng bao gồm: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9FA3DA-490B-C124-3128-16D9169C5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05" y="4393423"/>
            <a:ext cx="16515495" cy="50540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135A32-1188-4A49-A762-A14350BC57ED}"/>
              </a:ext>
            </a:extLst>
          </p:cNvPr>
          <p:cNvSpPr txBox="1"/>
          <p:nvPr/>
        </p:nvSpPr>
        <p:spPr>
          <a:xfrm>
            <a:off x="3668843" y="531740"/>
            <a:ext cx="10950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4" algn="ctr" defTabSz="1371600">
              <a:spcBef>
                <a:spcPts val="300"/>
              </a:spcBef>
              <a:spcAft>
                <a:spcPts val="300"/>
              </a:spcAft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Giọng Đô trưởng</a:t>
            </a:r>
            <a:endParaRPr lang="en-US" sz="540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52888">
            <a:off x="-2355636" y="8173703"/>
            <a:ext cx="5403192" cy="3124028"/>
          </a:xfrm>
          <a:custGeom>
            <a:avLst/>
            <a:gdLst/>
            <a:ahLst/>
            <a:cxnLst/>
            <a:rect l="l" t="t" r="r" b="b"/>
            <a:pathLst>
              <a:path w="5403192" h="3124028">
                <a:moveTo>
                  <a:pt x="0" y="0"/>
                </a:moveTo>
                <a:lnTo>
                  <a:pt x="5403193" y="0"/>
                </a:lnTo>
                <a:lnTo>
                  <a:pt x="5403193" y="3124028"/>
                </a:lnTo>
                <a:lnTo>
                  <a:pt x="0" y="3124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301084">
            <a:off x="681178" y="8556367"/>
            <a:ext cx="1205023" cy="1134228"/>
          </a:xfrm>
          <a:custGeom>
            <a:avLst/>
            <a:gdLst/>
            <a:ahLst/>
            <a:cxnLst/>
            <a:rect l="l" t="t" r="r" b="b"/>
            <a:pathLst>
              <a:path w="1205023" h="1134228">
                <a:moveTo>
                  <a:pt x="0" y="0"/>
                </a:moveTo>
                <a:lnTo>
                  <a:pt x="1205023" y="0"/>
                </a:lnTo>
                <a:lnTo>
                  <a:pt x="1205023" y="1134228"/>
                </a:lnTo>
                <a:lnTo>
                  <a:pt x="0" y="113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29454" y="-779456"/>
            <a:ext cx="3272835" cy="3130021"/>
          </a:xfrm>
          <a:custGeom>
            <a:avLst/>
            <a:gdLst/>
            <a:ahLst/>
            <a:cxnLst/>
            <a:rect l="l" t="t" r="r" b="b"/>
            <a:pathLst>
              <a:path w="3272835" h="3130021">
                <a:moveTo>
                  <a:pt x="0" y="0"/>
                </a:moveTo>
                <a:lnTo>
                  <a:pt x="3272836" y="0"/>
                </a:lnTo>
                <a:lnTo>
                  <a:pt x="3272836" y="3130020"/>
                </a:lnTo>
                <a:lnTo>
                  <a:pt x="0" y="3130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869451">
            <a:off x="16084231" y="319440"/>
            <a:ext cx="808704" cy="761193"/>
          </a:xfrm>
          <a:custGeom>
            <a:avLst/>
            <a:gdLst/>
            <a:ahLst/>
            <a:cxnLst/>
            <a:rect l="l" t="t" r="r" b="b"/>
            <a:pathLst>
              <a:path w="808704" h="761193">
                <a:moveTo>
                  <a:pt x="0" y="0"/>
                </a:moveTo>
                <a:lnTo>
                  <a:pt x="808704" y="0"/>
                </a:lnTo>
                <a:lnTo>
                  <a:pt x="808704" y="761193"/>
                </a:lnTo>
                <a:lnTo>
                  <a:pt x="0" y="761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082256">
            <a:off x="11978863" y="7902866"/>
            <a:ext cx="10054702" cy="8976107"/>
          </a:xfrm>
          <a:custGeom>
            <a:avLst/>
            <a:gdLst/>
            <a:ahLst/>
            <a:cxnLst/>
            <a:rect l="l" t="t" r="r" b="b"/>
            <a:pathLst>
              <a:path w="10054702" h="8976107">
                <a:moveTo>
                  <a:pt x="0" y="0"/>
                </a:moveTo>
                <a:lnTo>
                  <a:pt x="10054702" y="0"/>
                </a:lnTo>
                <a:lnTo>
                  <a:pt x="10054702" y="8976106"/>
                </a:lnTo>
                <a:lnTo>
                  <a:pt x="0" y="8976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855490" y="423395"/>
            <a:ext cx="420412" cy="605305"/>
          </a:xfrm>
          <a:custGeom>
            <a:avLst/>
            <a:gdLst/>
            <a:ahLst/>
            <a:cxnLst/>
            <a:rect l="l" t="t" r="r" b="b"/>
            <a:pathLst>
              <a:path w="420412" h="605305">
                <a:moveTo>
                  <a:pt x="0" y="0"/>
                </a:moveTo>
                <a:lnTo>
                  <a:pt x="420412" y="0"/>
                </a:lnTo>
                <a:lnTo>
                  <a:pt x="420412" y="605305"/>
                </a:lnTo>
                <a:lnTo>
                  <a:pt x="0" y="605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315E0A-9091-9AF5-93E0-428324B903D4}"/>
              </a:ext>
            </a:extLst>
          </p:cNvPr>
          <p:cNvSpPr txBox="1"/>
          <p:nvPr/>
        </p:nvSpPr>
        <p:spPr>
          <a:xfrm>
            <a:off x="744593" y="1863114"/>
            <a:ext cx="982631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tác phẩm viết ở giọng Đô trưởng thì hóa biểu không có dấu thăng hoặc dấu giáng và thường kết thúc bằng âm chủ là nốt Đô.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ác bậc âm ổn định gồm: nốt Mi bậc I, nốt Mi bậc III, nốt Son bậc V, trong đó âm ổn định nhất là nốt Đô (bậc I). </a:t>
            </a: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AF1F5080-FE37-5648-842F-60FE2960FA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00154" y="2072064"/>
            <a:ext cx="7014243" cy="7014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1014</Words>
  <Application>Microsoft Office PowerPoint</Application>
  <PresentationFormat>Custom</PresentationFormat>
  <Paragraphs>105</Paragraphs>
  <Slides>33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Arial</vt:lpstr>
      <vt:lpstr>Wingdings</vt:lpstr>
      <vt:lpstr>Times New Roman</vt:lpstr>
      <vt:lpstr>Calibri Light</vt:lpstr>
      <vt:lpstr>Bahnschrift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trungduchy1980</cp:lastModifiedBy>
  <cp:revision>2</cp:revision>
  <dcterms:created xsi:type="dcterms:W3CDTF">2006-08-16T00:00:00Z</dcterms:created>
  <dcterms:modified xsi:type="dcterms:W3CDTF">2024-05-08T15:53:33Z</dcterms:modified>
  <dc:identifier>DAFnKc0mxQo</dc:identifier>
</cp:coreProperties>
</file>