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9" r:id="rId5"/>
    <p:sldId id="268" r:id="rId6"/>
    <p:sldId id="267" r:id="rId7"/>
    <p:sldId id="266" r:id="rId8"/>
    <p:sldId id="265" r:id="rId9"/>
    <p:sldId id="264" r:id="rId10"/>
    <p:sldId id="263" r:id="rId11"/>
    <p:sldId id="262" r:id="rId12"/>
    <p:sldId id="261" r:id="rId13"/>
    <p:sldId id="260" r:id="rId14"/>
    <p:sldId id="259"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04117C-89EE-45DF-BEEA-034CAEACE572}"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2552304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04117C-89EE-45DF-BEEA-034CAEACE572}"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94838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04117C-89EE-45DF-BEEA-034CAEACE572}"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32428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04117C-89EE-45DF-BEEA-034CAEACE572}"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97320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04117C-89EE-45DF-BEEA-034CAEACE572}" type="datetimeFigureOut">
              <a:rPr lang="en-US" smtClean="0"/>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420512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04117C-89EE-45DF-BEEA-034CAEACE572}"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4274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04117C-89EE-45DF-BEEA-034CAEACE572}" type="datetimeFigureOut">
              <a:rPr lang="en-US" smtClean="0"/>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99855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04117C-89EE-45DF-BEEA-034CAEACE572}" type="datetimeFigureOut">
              <a:rPr lang="en-US" smtClean="0"/>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540211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4117C-89EE-45DF-BEEA-034CAEACE572}" type="datetimeFigureOut">
              <a:rPr lang="en-US" smtClean="0"/>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36203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04117C-89EE-45DF-BEEA-034CAEACE572}"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09551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04117C-89EE-45DF-BEEA-034CAEACE572}" type="datetimeFigureOut">
              <a:rPr lang="en-US" smtClean="0"/>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47519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4117C-89EE-45DF-BEEA-034CAEACE572}" type="datetimeFigureOut">
              <a:rPr lang="en-US" smtClean="0"/>
              <a:t>7/1/2022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DD4A3-CBF0-4BCA-81F6-5818047253ED}" type="slidenum">
              <a:rPr lang="en-US" smtClean="0"/>
              <a:t>‹#›</a:t>
            </a:fld>
            <a:endParaRPr lang="en-US"/>
          </a:p>
        </p:txBody>
      </p:sp>
    </p:spTree>
    <p:extLst>
      <p:ext uri="{BB962C8B-B14F-4D97-AF65-F5344CB8AC3E}">
        <p14:creationId xmlns:p14="http://schemas.microsoft.com/office/powerpoint/2010/main" val="3214953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10289" y="404664"/>
            <a:ext cx="7128792"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34: VẬN DỤNG HIỆN TƯỢNG CẢM ỨNG</a:t>
            </a:r>
            <a:endParaRPr lang="en-US" sz="2400">
              <a:solidFill>
                <a:srgbClr val="FF0000"/>
              </a:solidFill>
              <a:latin typeface="Times New Roman" panose="02020603050405020304" pitchFamily="18" charset="0"/>
              <a:cs typeface="Times New Roman" panose="02020603050405020304" pitchFamily="18" charset="0"/>
            </a:endParaRPr>
          </a:p>
          <a:p>
            <a:pPr algn="ctr"/>
            <a:r>
              <a:rPr lang="en-US" sz="2400" b="1">
                <a:solidFill>
                  <a:srgbClr val="FF0000"/>
                </a:solidFill>
                <a:latin typeface="Times New Roman" panose="02020603050405020304" pitchFamily="18" charset="0"/>
                <a:cs typeface="Times New Roman" panose="02020603050405020304" pitchFamily="18" charset="0"/>
              </a:rPr>
              <a:t>Ở SINH VẬT VÀO THỰC TIỄN</a:t>
            </a:r>
            <a:endParaRPr lang="en-US" sz="2400">
              <a:solidFill>
                <a:srgbClr val="FF0000"/>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2465" y="3068960"/>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3" y="3068959"/>
            <a:ext cx="246697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6277" y="3068960"/>
            <a:ext cx="2466975" cy="2143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520744" y="1628800"/>
            <a:ext cx="7947249" cy="830997"/>
          </a:xfrm>
          <a:prstGeom prst="rect">
            <a:avLst/>
          </a:prstGeom>
        </p:spPr>
        <p:txBody>
          <a:bodyPr wrap="square">
            <a:spAutoFit/>
          </a:bodyPr>
          <a:lstStyle/>
          <a:p>
            <a:r>
              <a:rPr lang="en-US" sz="2400" b="1">
                <a:solidFill>
                  <a:srgbClr val="00B0F0"/>
                </a:solidFill>
                <a:latin typeface="Times New Roman" panose="02020603050405020304" pitchFamily="18" charset="0"/>
                <a:cs typeface="Times New Roman" panose="02020603050405020304" pitchFamily="18" charset="0"/>
              </a:rPr>
              <a:t>Vì sao khi trồng các loài cây thân leo như mướp, bầu, bí, thiên lí,…người trồng thường phải làm giàn cho cây?</a:t>
            </a:r>
          </a:p>
        </p:txBody>
      </p:sp>
    </p:spTree>
    <p:extLst>
      <p:ext uri="{BB962C8B-B14F-4D97-AF65-F5344CB8AC3E}">
        <p14:creationId xmlns:p14="http://schemas.microsoft.com/office/powerpoint/2010/main" val="80575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7"/>
                                        </p:tgtEl>
                                        <p:attrNameLst>
                                          <p:attrName>style.visibility</p:attrName>
                                        </p:attrNameLst>
                                      </p:cBhvr>
                                      <p:to>
                                        <p:strVal val="visible"/>
                                      </p:to>
                                    </p:set>
                                    <p:anim calcmode="lin" valueType="num">
                                      <p:cBhvr additive="base">
                                        <p:cTn id="11" dur="500" fill="hold"/>
                                        <p:tgtEl>
                                          <p:spTgt spid="1027"/>
                                        </p:tgtEl>
                                        <p:attrNameLst>
                                          <p:attrName>ppt_x</p:attrName>
                                        </p:attrNameLst>
                                      </p:cBhvr>
                                      <p:tavLst>
                                        <p:tav tm="0">
                                          <p:val>
                                            <p:strVal val="#ppt_x"/>
                                          </p:val>
                                        </p:tav>
                                        <p:tav tm="100000">
                                          <p:val>
                                            <p:strVal val="#ppt_x"/>
                                          </p:val>
                                        </p:tav>
                                      </p:tavLst>
                                    </p:anim>
                                    <p:anim calcmode="lin" valueType="num">
                                      <p:cBhvr additive="base">
                                        <p:cTn id="12" dur="500" fill="hold"/>
                                        <p:tgtEl>
                                          <p:spTgt spid="102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8"/>
                                        </p:tgtEl>
                                        <p:attrNameLst>
                                          <p:attrName>style.visibility</p:attrName>
                                        </p:attrNameLst>
                                      </p:cBhvr>
                                      <p:to>
                                        <p:strVal val="visible"/>
                                      </p:to>
                                    </p:set>
                                    <p:anim calcmode="lin" valueType="num">
                                      <p:cBhvr additive="base">
                                        <p:cTn id="15" dur="500" fill="hold"/>
                                        <p:tgtEl>
                                          <p:spTgt spid="1028"/>
                                        </p:tgtEl>
                                        <p:attrNameLst>
                                          <p:attrName>ppt_x</p:attrName>
                                        </p:attrNameLst>
                                      </p:cBhvr>
                                      <p:tavLst>
                                        <p:tav tm="0">
                                          <p:val>
                                            <p:strVal val="#ppt_x"/>
                                          </p:val>
                                        </p:tav>
                                        <p:tav tm="100000">
                                          <p:val>
                                            <p:strVal val="#ppt_x"/>
                                          </p:val>
                                        </p:tav>
                                      </p:tavLst>
                                    </p:anim>
                                    <p:anim calcmode="lin" valueType="num">
                                      <p:cBhvr additive="base">
                                        <p:cTn id="16"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62565107"/>
              </p:ext>
            </p:extLst>
          </p:nvPr>
        </p:nvGraphicFramePr>
        <p:xfrm>
          <a:off x="467544" y="908720"/>
          <a:ext cx="7776864" cy="4076700"/>
        </p:xfrm>
        <a:graphic>
          <a:graphicData uri="http://schemas.openxmlformats.org/drawingml/2006/table">
            <a:tbl>
              <a:tblPr firstRow="1" firstCol="1" bandRow="1">
                <a:tableStyleId>{5C22544A-7EE6-4342-B048-85BDC9FD1C3A}</a:tableStyleId>
              </a:tblPr>
              <a:tblGrid>
                <a:gridCol w="3773532">
                  <a:extLst>
                    <a:ext uri="{9D8B030D-6E8A-4147-A177-3AD203B41FA5}">
                      <a16:colId xmlns:a16="http://schemas.microsoft.com/office/drawing/2014/main" val="20000"/>
                    </a:ext>
                  </a:extLst>
                </a:gridCol>
                <a:gridCol w="4003332">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Ứng dụng của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côn trùng gây hại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Dùng đèn để bẫy côn trùng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cá</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Dùng đèn để thu hút cá trong đánh bắt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di cư về phương nam tránh rét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Nhận biết sự thay đổi về thời tiết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Rễ cây tránh xa hóa chất độc hại với nó</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Phát hiện vùng đất nhiễm chất độc</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yến cư trú và làm tổ ở những nơi ánh sáng rất yếu.</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Làm nhà nuôi có ánh sáng rất yếu để chim yến cư trú và làm tổ.</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2420888"/>
            <a:ext cx="8136904" cy="2308324"/>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Để </a:t>
            </a:r>
            <a:r>
              <a:rPr lang="en-US" sz="2400">
                <a:latin typeface="Times New Roman" panose="02020603050405020304" pitchFamily="18" charset="0"/>
                <a:cs typeface="Times New Roman" panose="02020603050405020304" pitchFamily="18" charset="0"/>
              </a:rPr>
              <a:t>hình thành thói quen đọc sách, cần lặp đi lặp lại các bước sau:</a:t>
            </a:r>
          </a:p>
          <a:p>
            <a:r>
              <a:rPr lang="en-US" sz="2400">
                <a:latin typeface="Times New Roman" panose="02020603050405020304" pitchFamily="18" charset="0"/>
                <a:cs typeface="Times New Roman" panose="02020603050405020304" pitchFamily="18" charset="0"/>
              </a:rPr>
              <a:t>- Bước 1: chọn sách mình yêu thích.</a:t>
            </a:r>
          </a:p>
          <a:p>
            <a:r>
              <a:rPr lang="en-US" sz="2400">
                <a:latin typeface="Times New Roman" panose="02020603050405020304" pitchFamily="18" charset="0"/>
                <a:cs typeface="Times New Roman" panose="02020603050405020304" pitchFamily="18" charset="0"/>
              </a:rPr>
              <a:t>- Bước 2: Chọn thời gian đọc phù hợp.</a:t>
            </a:r>
          </a:p>
          <a:p>
            <a:r>
              <a:rPr lang="en-US" sz="2400">
                <a:latin typeface="Times New Roman" panose="02020603050405020304" pitchFamily="18" charset="0"/>
                <a:cs typeface="Times New Roman" panose="02020603050405020304" pitchFamily="18" charset="0"/>
              </a:rPr>
              <a:t>- Bước 3: Đọc hằng ngày vào thời gian đã chọn.</a:t>
            </a:r>
          </a:p>
          <a:p>
            <a:r>
              <a:rPr lang="en-US" sz="2400">
                <a:latin typeface="Times New Roman" panose="02020603050405020304" pitchFamily="18" charset="0"/>
                <a:cs typeface="Times New Roman" panose="02020603050405020304" pitchFamily="18" charset="0"/>
              </a:rPr>
              <a:t>- Bước 4: Tự đánh giá thói quen đọc sách của cá nhân</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
        <p:nvSpPr>
          <p:cNvPr id="4" name="Rectangle 3"/>
          <p:cNvSpPr/>
          <p:nvPr/>
        </p:nvSpPr>
        <p:spPr>
          <a:xfrm>
            <a:off x="539552" y="620688"/>
            <a:ext cx="8208912" cy="1200329"/>
          </a:xfrm>
          <a:prstGeom prst="rect">
            <a:avLst/>
          </a:prstGeom>
        </p:spPr>
        <p:txBody>
          <a:bodyPr wrap="square">
            <a:spAutoFit/>
          </a:bodyPr>
          <a:lstStyle/>
          <a:p>
            <a:pPr lvl="0"/>
            <a:r>
              <a:rPr lang="en-US" sz="2400" b="1">
                <a:solidFill>
                  <a:prstClr val="black"/>
                </a:solidFill>
                <a:latin typeface="Times New Roman" panose="02020603050405020304" pitchFamily="18" charset="0"/>
                <a:cs typeface="Times New Roman" panose="02020603050405020304" pitchFamily="18" charset="0"/>
              </a:rPr>
              <a:t>Bài tập 1.</a:t>
            </a:r>
            <a:r>
              <a:rPr lang="en-US" sz="2400">
                <a:solidFill>
                  <a:prstClr val="black"/>
                </a:solidFill>
                <a:latin typeface="Times New Roman" panose="02020603050405020304" pitchFamily="18" charset="0"/>
                <a:cs typeface="Times New Roman" panose="02020603050405020304" pitchFamily="18" charset="0"/>
              </a:rPr>
              <a:t> Đọc sách là một thói quen tốt, đây là tập tính học được ở người. Em hãy vận dụng kiến thức về cảm ứng ở sinh vật, xây dựng các bước để hình thành thói quen này cho bản thân.</a:t>
            </a: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404664"/>
            <a:ext cx="8352928" cy="1569660"/>
          </a:xfrm>
          <a:prstGeom prst="rect">
            <a:avLst/>
          </a:prstGeom>
        </p:spPr>
        <p:txBody>
          <a:bodyPr wrap="square">
            <a:spAutoFit/>
          </a:bodyPr>
          <a:lstStyle/>
          <a:p>
            <a:r>
              <a:rPr lang="en-US" sz="2400" b="1" smtClean="0">
                <a:latin typeface="Times New Roman" panose="02020603050405020304" pitchFamily="18" charset="0"/>
                <a:cs typeface="Times New Roman" panose="02020603050405020304" pitchFamily="18" charset="0"/>
              </a:rPr>
              <a:t>Bài </a:t>
            </a:r>
            <a:r>
              <a:rPr lang="en-US" sz="2400" b="1">
                <a:latin typeface="Times New Roman" panose="02020603050405020304" pitchFamily="18" charset="0"/>
                <a:cs typeface="Times New Roman" panose="02020603050405020304" pitchFamily="18" charset="0"/>
              </a:rPr>
              <a:t>tập 2. </a:t>
            </a:r>
            <a:r>
              <a:rPr lang="en-US" sz="2400">
                <a:latin typeface="Times New Roman" panose="02020603050405020304" pitchFamily="18" charset="0"/>
                <a:cs typeface="Times New Roman" panose="02020603050405020304" pitchFamily="18" charset="0"/>
              </a:rPr>
              <a:t>Khi nuôi gà, vịt, người nông dân chỉ cần dùng tiếng gọi quen thuộc là gà, vịt từ xa đã chạy về ăn. Tập tính này của vật nuôi có lợi cho sinh vật và cả người chăn nuôi. Em hãy nêu cách thức hình thành tập tính trên cho vật nuôi</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
        <p:nvSpPr>
          <p:cNvPr id="4" name="Rectangle 3"/>
          <p:cNvSpPr/>
          <p:nvPr/>
        </p:nvSpPr>
        <p:spPr>
          <a:xfrm>
            <a:off x="476792" y="2276872"/>
            <a:ext cx="8271671" cy="3416320"/>
          </a:xfrm>
          <a:prstGeom prst="rect">
            <a:avLst/>
          </a:prstGeom>
        </p:spPr>
        <p:txBody>
          <a:bodyPr wrap="square">
            <a:spAutoFit/>
          </a:bodyPr>
          <a:lstStyle/>
          <a:p>
            <a:pPr lvl="0"/>
            <a:r>
              <a:rPr lang="en-US" sz="2400" smtClean="0">
                <a:solidFill>
                  <a:prstClr val="black"/>
                </a:solidFill>
                <a:latin typeface="Times New Roman" panose="02020603050405020304" pitchFamily="18" charset="0"/>
                <a:cs typeface="Times New Roman" panose="02020603050405020304" pitchFamily="18" charset="0"/>
              </a:rPr>
              <a:t>Để </a:t>
            </a:r>
            <a:r>
              <a:rPr lang="en-US" sz="2400">
                <a:solidFill>
                  <a:prstClr val="black"/>
                </a:solidFill>
                <a:latin typeface="Times New Roman" panose="02020603050405020304" pitchFamily="18" charset="0"/>
                <a:cs typeface="Times New Roman" panose="02020603050405020304" pitchFamily="18" charset="0"/>
              </a:rPr>
              <a:t>hình thành tập tính nghe hiệu lệnh về ăn, người chăn nuôi nên làm như sau:</a:t>
            </a:r>
          </a:p>
          <a:p>
            <a:pPr lvl="0"/>
            <a:r>
              <a:rPr lang="en-US" sz="2400">
                <a:solidFill>
                  <a:prstClr val="black"/>
                </a:solidFill>
                <a:latin typeface="Times New Roman" panose="02020603050405020304" pitchFamily="18" charset="0"/>
                <a:cs typeface="Times New Roman" panose="02020603050405020304" pitchFamily="18" charset="0"/>
              </a:rPr>
              <a:t>- Gọi vật nuôi vào những thời điểm nhất định (mỗi lần gọi bằng tiếng gọi giống nhau), khi vật nuôi đến thì cho ăn.</a:t>
            </a:r>
          </a:p>
          <a:p>
            <a:pPr lvl="0"/>
            <a:r>
              <a:rPr lang="en-US" sz="2400">
                <a:solidFill>
                  <a:prstClr val="black"/>
                </a:solidFill>
                <a:latin typeface="Times New Roman" panose="02020603050405020304" pitchFamily="18" charset="0"/>
                <a:cs typeface="Times New Roman" panose="02020603050405020304" pitchFamily="18" charset="0"/>
              </a:rPr>
              <a:t>- Vào những ngày sau, cũng gọi và cho ăn vào thời điểm đó và chỉ cho cho ăn khi gọi.</a:t>
            </a:r>
          </a:p>
          <a:p>
            <a:pPr lvl="0"/>
            <a:r>
              <a:rPr lang="en-US" sz="2400">
                <a:solidFill>
                  <a:prstClr val="black"/>
                </a:solidFill>
                <a:latin typeface="Times New Roman" panose="02020603050405020304" pitchFamily="18" charset="0"/>
                <a:cs typeface="Times New Roman" panose="02020603050405020304" pitchFamily="18" charset="0"/>
              </a:rPr>
              <a:t>- Sau nhiều ngày được cho ăn chỉ khi được gọi (bằng một âm thanh quen thuộc), vật nuôi sẽ có tập tính nghe tiếng gọi là chạy về ăn.</a:t>
            </a: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7544" y="620688"/>
            <a:ext cx="8136904" cy="3785652"/>
          </a:xfrm>
          <a:prstGeom prst="rect">
            <a:avLst/>
          </a:prstGeom>
        </p:spPr>
        <p:txBody>
          <a:bodyPr wrap="square">
            <a:spAutoFit/>
          </a:bodyPr>
          <a:lstStyle/>
          <a:p>
            <a:pPr algn="just"/>
            <a:r>
              <a:rPr lang="en-US" sz="2400">
                <a:latin typeface="Times New Roman" panose="02020603050405020304" pitchFamily="18" charset="0"/>
                <a:cs typeface="Times New Roman" panose="02020603050405020304" pitchFamily="18" charset="0"/>
              </a:rPr>
              <a:t>Nhiều loài cây xanh không có mắt nhưng chúng có thể nhận ra và bám vào giá thể, không có giác quan chúng vẫn nhận nhận ra được ánh áng sáng và bóng tối. Nhiều động vật có hành vi kiếm mồi và tự vệ vô cùng linh hoạt. Thậm chí, chúng còn có thể dự đoán những thay đổi từ môi trường và có phản ứng đề phòng hay thích ứng từ rất sớm,…Con người đã ứng dụng hiện tượng cảm ứng ở sinh vật vào cuộc sống như thế nào? Để tìm hiểu rõ hơn về vấn đề này, chúng ta sẽ cùng nhau đi tìm hiểu trong bài học ngày hôm nay: </a:t>
            </a:r>
            <a:r>
              <a:rPr lang="en-US" sz="2400" b="1">
                <a:latin typeface="Times New Roman" panose="02020603050405020304" pitchFamily="18" charset="0"/>
                <a:cs typeface="Times New Roman" panose="02020603050405020304" pitchFamily="18" charset="0"/>
              </a:rPr>
              <a:t>Bài 34: Vận dụng hiện tượng cảm ứng ở sinh vật vào thực tiễn.</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50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9368" y="116632"/>
            <a:ext cx="8279095" cy="461665"/>
          </a:xfrm>
          <a:prstGeom prst="rect">
            <a:avLst/>
          </a:prstGeom>
        </p:spPr>
        <p:txBody>
          <a:bodyPr wrap="square">
            <a:spAutoFit/>
          </a:bodyPr>
          <a:lstStyle/>
          <a:p>
            <a:r>
              <a:rPr lang="vi-VN" sz="2400" b="1">
                <a:solidFill>
                  <a:srgbClr val="FF0000"/>
                </a:solidFill>
                <a:latin typeface="+mj-lt"/>
              </a:rPr>
              <a:t>I. Ứng dụng hiện tượng cảm ứng ở sinh vật trong trồng trọt</a:t>
            </a:r>
          </a:p>
        </p:txBody>
      </p:sp>
      <p:sp>
        <p:nvSpPr>
          <p:cNvPr id="4" name="Rectangle 3"/>
          <p:cNvSpPr/>
          <p:nvPr/>
        </p:nvSpPr>
        <p:spPr>
          <a:xfrm>
            <a:off x="287524" y="578297"/>
            <a:ext cx="8784976" cy="1938992"/>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Quan </a:t>
            </a:r>
            <a:r>
              <a:rPr lang="en-US" sz="2400">
                <a:latin typeface="Times New Roman" panose="02020603050405020304" pitchFamily="18" charset="0"/>
                <a:cs typeface="Times New Roman" panose="02020603050405020304" pitchFamily="18" charset="0"/>
              </a:rPr>
              <a:t>sát Hình 34.1 – Làm trụ bám cho cây hồ tiêu, đọc thông tin mục I SGK tr.141, 142 và trả lời câu hỏi:</a:t>
            </a:r>
          </a:p>
          <a:p>
            <a:r>
              <a:rPr lang="en-US" sz="2400">
                <a:latin typeface="Times New Roman" panose="02020603050405020304" pitchFamily="18" charset="0"/>
                <a:cs typeface="Times New Roman" panose="02020603050405020304" pitchFamily="18" charset="0"/>
              </a:rPr>
              <a:t>+ Nêu một số ứng dụng hiện tượng cảm ứng ở sinh vật trong trồng </a:t>
            </a:r>
            <a:r>
              <a:rPr lang="en-US" sz="2400" smtClean="0">
                <a:latin typeface="Times New Roman" panose="02020603050405020304" pitchFamily="18" charset="0"/>
                <a:cs typeface="Times New Roman" panose="02020603050405020304" pitchFamily="18" charset="0"/>
              </a:rPr>
              <a:t>trọt?</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Cho ví dụ cụ </a:t>
            </a:r>
            <a:r>
              <a:rPr lang="en-US" sz="2400" smtClean="0">
                <a:latin typeface="Times New Roman" panose="02020603050405020304" pitchFamily="18" charset="0"/>
                <a:cs typeface="Times New Roman" panose="02020603050405020304" pitchFamily="18" charset="0"/>
              </a:rPr>
              <a:t>thể</a:t>
            </a:r>
            <a:r>
              <a:rPr lang="en-US" sz="2400">
                <a:latin typeface="Times New Roman" panose="02020603050405020304" pitchFamily="18" charset="0"/>
                <a:cs typeface="Times New Roman" panose="02020603050405020304" pitchFamily="18" charset="0"/>
              </a:rPr>
              <a:t>?</a:t>
            </a:r>
          </a:p>
        </p:txBody>
      </p:sp>
      <p:sp>
        <p:nvSpPr>
          <p:cNvPr id="6" name="Rectangle 5"/>
          <p:cNvSpPr/>
          <p:nvPr/>
        </p:nvSpPr>
        <p:spPr>
          <a:xfrm>
            <a:off x="287524" y="2524060"/>
            <a:ext cx="8784976" cy="4154984"/>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Một số ứng hiện tượng cảm ứng ở sinh vật trong trồng trọt:</a:t>
            </a:r>
          </a:p>
          <a:p>
            <a:r>
              <a:rPr lang="en-US" sz="2400">
                <a:latin typeface="Times New Roman" panose="02020603050405020304" pitchFamily="18" charset="0"/>
                <a:cs typeface="Times New Roman" panose="02020603050405020304" pitchFamily="18" charset="0"/>
              </a:rPr>
              <a:t>+ Thực vật: ứng dụng tính hướng sáng, hướng nước, hướng chất dinh dưỡng,… để có chế độ chiếu sáng, tưới nước, bón phân, làm giàn,…</a:t>
            </a:r>
          </a:p>
          <a:p>
            <a:r>
              <a:rPr lang="en-US" sz="2400">
                <a:latin typeface="Times New Roman" panose="02020603050405020304" pitchFamily="18" charset="0"/>
                <a:cs typeface="Times New Roman" panose="02020603050405020304" pitchFamily="18" charset="0"/>
              </a:rPr>
              <a:t>à Tạo điều kiện cho cây trồng sinh trưởng nhanh, phát triển tốt, đáp ứng nhu cầu khác của con người.</a:t>
            </a:r>
          </a:p>
          <a:p>
            <a:r>
              <a:rPr lang="en-US" sz="2400">
                <a:latin typeface="Times New Roman" panose="02020603050405020304" pitchFamily="18" charset="0"/>
                <a:cs typeface="Times New Roman" panose="02020603050405020304" pitchFamily="18" charset="0"/>
              </a:rPr>
              <a:t>Ví dụ: Làm trụ cho cây hồ tiêu dựa trên hiện tượng cảm ứng hướng tiếp xúc giúp cho cây sinh trưởng nhanh, phát triển  tốt, cho năng suất cao</a:t>
            </a:r>
          </a:p>
          <a:p>
            <a:r>
              <a:rPr lang="en-US" sz="2400">
                <a:latin typeface="Times New Roman" panose="02020603050405020304" pitchFamily="18" charset="0"/>
                <a:cs typeface="Times New Roman" panose="02020603050405020304" pitchFamily="18" charset="0"/>
              </a:rPr>
              <a:t>+ Động vật: lợi dụng tập tính của các động vật gây hại cho cây trồng như bướm, bọ xít, châu chấu,…để tìm cách xua đuổi và tiêu diệt chúng, bảo vệ mùa màng.</a:t>
            </a:r>
          </a:p>
        </p:txBody>
      </p:sp>
    </p:spTree>
    <p:extLst>
      <p:ext uri="{BB962C8B-B14F-4D97-AF65-F5344CB8AC3E}">
        <p14:creationId xmlns:p14="http://schemas.microsoft.com/office/powerpoint/2010/main" val="30053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280920"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Quan sát hình 34.2 và hoàn thành nội dung theo mẫu Bảng 34.1</a:t>
            </a:r>
          </a:p>
        </p:txBody>
      </p:sp>
      <p:graphicFrame>
        <p:nvGraphicFramePr>
          <p:cNvPr id="4" name="Table 3"/>
          <p:cNvGraphicFramePr>
            <a:graphicFrameLocks noGrp="1"/>
          </p:cNvGraphicFramePr>
          <p:nvPr>
            <p:extLst>
              <p:ext uri="{D42A27DB-BD31-4B8C-83A1-F6EECF244321}">
                <p14:modId xmlns:p14="http://schemas.microsoft.com/office/powerpoint/2010/main" val="1019224532"/>
              </p:ext>
            </p:extLst>
          </p:nvPr>
        </p:nvGraphicFramePr>
        <p:xfrm>
          <a:off x="395536" y="1052736"/>
          <a:ext cx="8280920" cy="1953960"/>
        </p:xfrm>
        <a:graphic>
          <a:graphicData uri="http://schemas.openxmlformats.org/drawingml/2006/table">
            <a:tbl>
              <a:tblPr firstRow="1" firstCol="1" bandRow="1">
                <a:tableStyleId>{5C22544A-7EE6-4342-B048-85BDC9FD1C3A}</a:tableStyleId>
              </a:tblPr>
              <a:tblGrid>
                <a:gridCol w="2953562">
                  <a:extLst>
                    <a:ext uri="{9D8B030D-6E8A-4147-A177-3AD203B41FA5}">
                      <a16:colId xmlns:a16="http://schemas.microsoft.com/office/drawing/2014/main" val="20000"/>
                    </a:ext>
                  </a:extLst>
                </a:gridCol>
                <a:gridCol w="2182250">
                  <a:extLst>
                    <a:ext uri="{9D8B030D-6E8A-4147-A177-3AD203B41FA5}">
                      <a16:colId xmlns:a16="http://schemas.microsoft.com/office/drawing/2014/main" val="20001"/>
                    </a:ext>
                  </a:extLst>
                </a:gridCol>
                <a:gridCol w="1932557">
                  <a:extLst>
                    <a:ext uri="{9D8B030D-6E8A-4147-A177-3AD203B41FA5}">
                      <a16:colId xmlns:a16="http://schemas.microsoft.com/office/drawing/2014/main" val="20002"/>
                    </a:ext>
                  </a:extLst>
                </a:gridCol>
                <a:gridCol w="1212551">
                  <a:extLst>
                    <a:ext uri="{9D8B030D-6E8A-4147-A177-3AD203B41FA5}">
                      <a16:colId xmlns:a16="http://schemas.microsoft.com/office/drawing/2014/main" val="20003"/>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Tên sinh vật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 dụng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Biện pháp ứng dụng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Lợi ích</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0"/>
                  </a:ext>
                </a:extLst>
              </a:tr>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Côn trùng hại cây trồng (bướm, bọ xít,….)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Chim</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96510426"/>
              </p:ext>
            </p:extLst>
          </p:nvPr>
        </p:nvGraphicFramePr>
        <p:xfrm>
          <a:off x="323529" y="3284985"/>
          <a:ext cx="8424934" cy="2889105"/>
        </p:xfrm>
        <a:graphic>
          <a:graphicData uri="http://schemas.openxmlformats.org/drawingml/2006/table">
            <a:tbl>
              <a:tblPr firstRow="1" firstCol="1" bandRow="1">
                <a:tableStyleId>{5C22544A-7EE6-4342-B048-85BDC9FD1C3A}</a:tableStyleId>
              </a:tblPr>
              <a:tblGrid>
                <a:gridCol w="2073142">
                  <a:extLst>
                    <a:ext uri="{9D8B030D-6E8A-4147-A177-3AD203B41FA5}">
                      <a16:colId xmlns:a16="http://schemas.microsoft.com/office/drawing/2014/main" val="20000"/>
                    </a:ext>
                  </a:extLst>
                </a:gridCol>
                <a:gridCol w="2022228">
                  <a:extLst>
                    <a:ext uri="{9D8B030D-6E8A-4147-A177-3AD203B41FA5}">
                      <a16:colId xmlns:a16="http://schemas.microsoft.com/office/drawing/2014/main" val="20001"/>
                    </a:ext>
                  </a:extLst>
                </a:gridCol>
                <a:gridCol w="1731009">
                  <a:extLst>
                    <a:ext uri="{9D8B030D-6E8A-4147-A177-3AD203B41FA5}">
                      <a16:colId xmlns:a16="http://schemas.microsoft.com/office/drawing/2014/main" val="20002"/>
                    </a:ext>
                  </a:extLst>
                </a:gridCol>
                <a:gridCol w="2598555">
                  <a:extLst>
                    <a:ext uri="{9D8B030D-6E8A-4147-A177-3AD203B41FA5}">
                      <a16:colId xmlns:a16="http://schemas.microsoft.com/office/drawing/2014/main" val="20003"/>
                    </a:ext>
                  </a:extLst>
                </a:gridCol>
              </a:tblGrid>
              <a:tr h="798808">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Tên sinh vật</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 dụng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Biện pháp ứng dụng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Lợi ích</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0"/>
                  </a:ext>
                </a:extLst>
              </a:tr>
              <a:tr h="1095311">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Côn trùng hại cây trồng (bướm, bọ xít,….)</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Hướng sáng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Thu hút côn trùng vào bẫy</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Tiêu diệt bướm và các loài côn trùng hại cây trồng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1"/>
                  </a:ext>
                </a:extLst>
              </a:tr>
              <a:tr h="947059">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Bỏ chạy khi thấy người</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Sử dụng bù nhìn dọa chim</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Xua đuổi chim phá hoại mùa màng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053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548680"/>
            <a:ext cx="7776864" cy="83099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Lấy </a:t>
            </a:r>
            <a:r>
              <a:rPr lang="en-US" sz="2400">
                <a:latin typeface="Times New Roman" panose="02020603050405020304" pitchFamily="18" charset="0"/>
                <a:cs typeface="Times New Roman" panose="02020603050405020304" pitchFamily="18" charset="0"/>
              </a:rPr>
              <a:t>thêm các ví dụ về việc ứng dụng hiện tượng cảm ứng trồng </a:t>
            </a:r>
            <a:r>
              <a:rPr lang="en-US" sz="2400" smtClean="0">
                <a:latin typeface="Times New Roman" panose="02020603050405020304" pitchFamily="18" charset="0"/>
                <a:cs typeface="Times New Roman" panose="02020603050405020304" pitchFamily="18" charset="0"/>
              </a:rPr>
              <a:t>trọt?</a:t>
            </a:r>
            <a:endParaRPr lang="en-US" sz="2400">
              <a:latin typeface="Times New Roman" panose="02020603050405020304" pitchFamily="18" charset="0"/>
              <a:cs typeface="Times New Roman" panose="02020603050405020304" pitchFamily="18" charset="0"/>
            </a:endParaRPr>
          </a:p>
        </p:txBody>
      </p:sp>
      <p:sp>
        <p:nvSpPr>
          <p:cNvPr id="5" name="Rectangle 4"/>
          <p:cNvSpPr/>
          <p:nvPr/>
        </p:nvSpPr>
        <p:spPr>
          <a:xfrm>
            <a:off x="323528" y="1997839"/>
            <a:ext cx="8208912" cy="1200329"/>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Ví dụ về việc ứng dụng hiện tượng cảm ứng trồng trọt:</a:t>
            </a:r>
          </a:p>
          <a:p>
            <a:r>
              <a:rPr lang="en-US" sz="2400">
                <a:latin typeface="Times New Roman" panose="02020603050405020304" pitchFamily="18" charset="0"/>
                <a:cs typeface="Times New Roman" panose="02020603050405020304" pitchFamily="18" charset="0"/>
              </a:rPr>
              <a:t>+ Trồng cây ở nơi có ánh sáng mọi phía để cây phát triển đều.</a:t>
            </a:r>
          </a:p>
          <a:p>
            <a:r>
              <a:rPr lang="en-US" sz="2400">
                <a:latin typeface="Times New Roman" panose="02020603050405020304" pitchFamily="18" charset="0"/>
                <a:cs typeface="Times New Roman" panose="02020603050405020304" pitchFamily="18" charset="0"/>
              </a:rPr>
              <a:t>+ Làm giàn cho các loại thân leo (mướp, bầu, bí).</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352928" cy="830997"/>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II.</a:t>
            </a:r>
            <a:r>
              <a:rPr lang="en-US" sz="2400" b="1">
                <a:solidFill>
                  <a:srgbClr val="FF0000"/>
                </a:solidFill>
                <a:latin typeface="Times New Roman" panose="02020603050405020304" pitchFamily="18" charset="0"/>
                <a:cs typeface="Times New Roman" panose="02020603050405020304" pitchFamily="18" charset="0"/>
              </a:rPr>
              <a:t> Tìm hiểu ứng dụng hiện tượng cảm ứng ở sinh vật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192659"/>
            <a:ext cx="8208912" cy="1569660"/>
          </a:xfrm>
          <a:prstGeom prst="rect">
            <a:avLst/>
          </a:prstGeom>
        </p:spPr>
        <p:txBody>
          <a:bodyPr wrap="square">
            <a:spAutoFit/>
          </a:bodyPr>
          <a:lstStyle/>
          <a:p>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34.3 - Ứng dụng hiện tượng cảm ứng trong chăn nuôi, đọc thông tin mục 2 và trả lời câu hỏi: Nêu các ví dụ hiện tượng cảm ứng hoặc tập tính của động vật trong chăn nuôi mà em biết.</a:t>
            </a:r>
          </a:p>
        </p:txBody>
      </p:sp>
      <p:sp>
        <p:nvSpPr>
          <p:cNvPr id="7" name="Rectangle 6"/>
          <p:cNvSpPr/>
          <p:nvPr/>
        </p:nvSpPr>
        <p:spPr>
          <a:xfrm>
            <a:off x="323528" y="2995205"/>
            <a:ext cx="8496944" cy="3170099"/>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 Ví dụ:</a:t>
            </a:r>
          </a:p>
          <a:p>
            <a:r>
              <a:rPr lang="en-US" sz="2000">
                <a:latin typeface="Times New Roman" panose="02020603050405020304" pitchFamily="18" charset="0"/>
                <a:cs typeface="Times New Roman" panose="02020603050405020304" pitchFamily="18" charset="0"/>
              </a:rPr>
              <a:t>+ Gõ mõ để trâu bò về chuồng đúng giờ.</a:t>
            </a:r>
          </a:p>
          <a:p>
            <a:r>
              <a:rPr lang="en-US" sz="2000">
                <a:latin typeface="Times New Roman" panose="02020603050405020304" pitchFamily="18" charset="0"/>
                <a:cs typeface="Times New Roman" panose="02020603050405020304" pitchFamily="18" charset="0"/>
              </a:rPr>
              <a:t>+ Dùng đèn để thu hút một số loài hải sản.</a:t>
            </a:r>
          </a:p>
          <a:p>
            <a:r>
              <a:rPr lang="en-US" sz="2000">
                <a:latin typeface="Times New Roman" panose="02020603050405020304" pitchFamily="18" charset="0"/>
                <a:cs typeface="Times New Roman" panose="02020603050405020304" pitchFamily="18" charset="0"/>
              </a:rPr>
              <a:t>+ Vỗ tay gọi cá đến.</a:t>
            </a:r>
          </a:p>
          <a:p>
            <a:r>
              <a:rPr lang="en-US" sz="2000">
                <a:latin typeface="Times New Roman" panose="02020603050405020304" pitchFamily="18" charset="0"/>
                <a:cs typeface="Times New Roman" panose="02020603050405020304" pitchFamily="18" charset="0"/>
              </a:rPr>
              <a:t>+ Huấn luyện động vật phục vụ trong chăn nuôi (huấn luyện chó chăn cừu).</a:t>
            </a:r>
          </a:p>
          <a:p>
            <a:r>
              <a:rPr lang="en-US" sz="2000">
                <a:latin typeface="Times New Roman" panose="02020603050405020304" pitchFamily="18" charset="0"/>
                <a:cs typeface="Times New Roman" panose="02020603050405020304" pitchFamily="18" charset="0"/>
              </a:rPr>
              <a:t>+ Trong chăn nuôi gà, bố trí trong một chuồng nuôi 2 gà trống và nhiều gà mái. Dùng tiếng gọi bập bập khi cho gà ăn.</a:t>
            </a:r>
          </a:p>
          <a:p>
            <a:r>
              <a:rPr lang="en-US" sz="2000">
                <a:latin typeface="Times New Roman" panose="02020603050405020304" pitchFamily="18" charset="0"/>
                <a:cs typeface="Times New Roman" panose="02020603050405020304" pitchFamily="18" charset="0"/>
              </a:rPr>
              <a:t>+ Dạy hổ, voi, khỉ làm xiếc, dạy cá heo lao qua vòng trên mặt nước (giải trí).</a:t>
            </a:r>
          </a:p>
          <a:p>
            <a:r>
              <a:rPr lang="en-US" sz="2000">
                <a:latin typeface="Times New Roman" panose="02020603050405020304" pitchFamily="18" charset="0"/>
                <a:cs typeface="Times New Roman" panose="02020603050405020304" pitchFamily="18" charset="0"/>
              </a:rPr>
              <a:t>+ Dạy chó, chim ưng săn mồi (săn bắn).</a:t>
            </a:r>
          </a:p>
          <a:p>
            <a:r>
              <a:rPr lang="en-US" sz="2000">
                <a:latin typeface="Times New Roman" panose="02020603050405020304" pitchFamily="18" charset="0"/>
                <a:cs typeface="Times New Roman" panose="02020603050405020304" pitchFamily="18" charset="0"/>
              </a:rPr>
              <a:t>+  Sử dụng chó để phái hiện ma túy và bắt kẻ gian (an ninh quốc phòng,...)</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88640"/>
            <a:ext cx="8352928" cy="707886"/>
          </a:xfrm>
          <a:prstGeom prst="rect">
            <a:avLst/>
          </a:prstGeom>
        </p:spPr>
        <p:txBody>
          <a:bodyPr wrap="square">
            <a:spAutoFit/>
          </a:bodyPr>
          <a:lstStyle/>
          <a:p>
            <a:r>
              <a:rPr lang="en-US" sz="2000" b="1" smtClean="0">
                <a:solidFill>
                  <a:srgbClr val="FF0000"/>
                </a:solidFill>
                <a:latin typeface="Times New Roman" panose="02020603050405020304" pitchFamily="18" charset="0"/>
                <a:cs typeface="Times New Roman" panose="02020603050405020304" pitchFamily="18" charset="0"/>
              </a:rPr>
              <a:t>II.</a:t>
            </a:r>
            <a:r>
              <a:rPr lang="en-US" sz="2000" b="1">
                <a:solidFill>
                  <a:srgbClr val="FF0000"/>
                </a:solidFill>
                <a:latin typeface="Times New Roman" panose="02020603050405020304" pitchFamily="18" charset="0"/>
                <a:cs typeface="Times New Roman" panose="02020603050405020304" pitchFamily="18" charset="0"/>
              </a:rPr>
              <a:t> Tìm hiểu ứng dụng hiện tượng cảm ứng ở sinh vật trong học tập và đời sống</a:t>
            </a:r>
            <a:endParaRPr lang="en-US" sz="20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124744"/>
            <a:ext cx="8064896" cy="707886"/>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Nêu các thói quen (tập tính) của bản thân và cho biết thói quen nào là tốt, thói quen nào là không </a:t>
            </a:r>
            <a:r>
              <a:rPr lang="en-US" sz="2000" smtClean="0">
                <a:latin typeface="Times New Roman" panose="02020603050405020304" pitchFamily="18" charset="0"/>
                <a:cs typeface="Times New Roman" panose="02020603050405020304" pitchFamily="18" charset="0"/>
              </a:rPr>
              <a:t>tốt?</a:t>
            </a:r>
            <a:endParaRPr lang="en-US" sz="2000">
              <a:latin typeface="Times New Roman" panose="02020603050405020304" pitchFamily="18" charset="0"/>
              <a:cs typeface="Times New Roman" panose="02020603050405020304" pitchFamily="18" charset="0"/>
            </a:endParaRPr>
          </a:p>
        </p:txBody>
      </p:sp>
      <p:sp>
        <p:nvSpPr>
          <p:cNvPr id="7" name="Rectangle 6"/>
          <p:cNvSpPr/>
          <p:nvPr/>
        </p:nvSpPr>
        <p:spPr>
          <a:xfrm>
            <a:off x="521093" y="2132856"/>
            <a:ext cx="8352928" cy="3477875"/>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 Một số thói quen tốt: ngủ sớm và thức dậy đúng giờ, đọc sách, tập thể dục buổi sáng, chấp hành luật an toàn giao thông,…</a:t>
            </a:r>
          </a:p>
          <a:p>
            <a:r>
              <a:rPr lang="en-US" sz="2000">
                <a:latin typeface="Times New Roman" panose="02020603050405020304" pitchFamily="18" charset="0"/>
                <a:cs typeface="Times New Roman" panose="02020603050405020304" pitchFamily="18" charset="0"/>
              </a:rPr>
              <a:t>- Một số thói quen không tốt: thức khuya, ngủ dậy muộn, không làm bài tập trước khi đi học, vượt đèn đỏ,…</a:t>
            </a:r>
          </a:p>
          <a:p>
            <a:r>
              <a:rPr lang="en-US" sz="2000">
                <a:latin typeface="Times New Roman" panose="02020603050405020304" pitchFamily="18" charset="0"/>
                <a:cs typeface="Times New Roman" panose="02020603050405020304" pitchFamily="18" charset="0"/>
              </a:rPr>
              <a:t>- Tập tính được ứng dụng trong học tập: thường xuyên ôn bài và làm bài tập nhiều lần để năm chắc kiến thức, ghi nhớ đươc lâu.</a:t>
            </a:r>
          </a:p>
          <a:p>
            <a:r>
              <a:rPr lang="en-US" sz="2000">
                <a:latin typeface="Times New Roman" panose="02020603050405020304" pitchFamily="18" charset="0"/>
                <a:cs typeface="Times New Roman" panose="02020603050405020304" pitchFamily="18" charset="0"/>
              </a:rPr>
              <a:t>- Muốn tạo được thói quen tập thể dục buổi sáng, cần luyện tập thực hiện đều đặn hằng ngày, không nên bỏ buổi nào, tập vào một khung giờ nhất định.</a:t>
            </a:r>
          </a:p>
          <a:p>
            <a:r>
              <a:rPr lang="en-US" sz="2000">
                <a:latin typeface="Times New Roman" panose="02020603050405020304" pitchFamily="18" charset="0"/>
                <a:cs typeface="Times New Roman" panose="02020603050405020304" pitchFamily="18" charset="0"/>
              </a:rPr>
              <a:t>- Để bỏ thói quen ngủ dậy muộn, cần đặt báo thức vào thời điểm mong muốn, thực hiện liên tiếp trong nhiều ngày. Sau một thời gian, cơ thể sẽ hình thành thói quen thức dậy đúng giờ ngay cả khi không đặt báo thức.</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3373" y="188640"/>
            <a:ext cx="1842171"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Luyện tập </a:t>
            </a:r>
            <a:endParaRPr lang="en-US" sz="2800">
              <a:solidFill>
                <a:srgbClr val="FF0000"/>
              </a:solidFill>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045440068"/>
              </p:ext>
            </p:extLst>
          </p:nvPr>
        </p:nvGraphicFramePr>
        <p:xfrm>
          <a:off x="467544" y="2132856"/>
          <a:ext cx="8280920" cy="3630930"/>
        </p:xfrm>
        <a:graphic>
          <a:graphicData uri="http://schemas.openxmlformats.org/drawingml/2006/table">
            <a:tbl>
              <a:tblPr firstRow="1" firstCol="1" bandRow="1">
                <a:tableStyleId>{5C22544A-7EE6-4342-B048-85BDC9FD1C3A}</a:tableStyleId>
              </a:tblPr>
              <a:tblGrid>
                <a:gridCol w="3160164">
                  <a:extLst>
                    <a:ext uri="{9D8B030D-6E8A-4147-A177-3AD203B41FA5}">
                      <a16:colId xmlns:a16="http://schemas.microsoft.com/office/drawing/2014/main" val="20000"/>
                    </a:ext>
                  </a:extLst>
                </a:gridCol>
                <a:gridCol w="5120756">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 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B. Lợi ích đối với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1. Ăn ngủ đúng giờ</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a. Giảm công sức kêu gọi, tránh lãng phí và quản lí được nguồn thức ăn.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2. Đi vệ sinh đúng chỗ</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 Giúp vật nuôi hình thành thói quen tốt, nhờ đó chúng sinh trưởng và phát triển tốt hơn.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3. Nghe hiệu lệnh là về chuồng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 Hạn chế sự mất vệ sinh và giảm sức công sức vệ sinh chuồng trại.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4. Nghe hiệu lệnh là đến ăn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 Giúp người chăn nuôi giảm công sức lùa vật nuôi về chuồng.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bl>
          </a:graphicData>
        </a:graphic>
      </p:graphicFrame>
      <p:sp>
        <p:nvSpPr>
          <p:cNvPr id="10" name="Rectangle 2"/>
          <p:cNvSpPr>
            <a:spLocks noChangeArrowheads="1"/>
          </p:cNvSpPr>
          <p:nvPr/>
        </p:nvSpPr>
        <p:spPr bwMode="auto">
          <a:xfrm>
            <a:off x="323528" y="715323"/>
            <a:ext cx="856895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PHT số 1. Ghép các hiện tượng cảm ứng của vật nuôi (ở cột A) với lợi ích đối với con người (ở cột B) cho phù hợp:</a:t>
            </a:r>
            <a:endParaRPr kumimoji="0" lang="en-US" altLang="en-US" sz="2400" b="1" i="0" u="none" strike="noStrike" cap="none" normalizeH="0" baseline="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smtClean="0">
              <a:ln>
                <a:noFill/>
              </a:ln>
              <a:solidFill>
                <a:srgbClr val="00B0F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59124108"/>
              </p:ext>
            </p:extLst>
          </p:nvPr>
        </p:nvGraphicFramePr>
        <p:xfrm>
          <a:off x="539552" y="1628800"/>
          <a:ext cx="8208912" cy="3025140"/>
        </p:xfrm>
        <a:graphic>
          <a:graphicData uri="http://schemas.openxmlformats.org/drawingml/2006/table">
            <a:tbl>
              <a:tblPr firstRow="1" firstCol="1" bandRow="1">
                <a:tableStyleId>{5C22544A-7EE6-4342-B048-85BDC9FD1C3A}</a:tableStyleId>
              </a:tblPr>
              <a:tblGrid>
                <a:gridCol w="4680520">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Ứng dụng của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côn trùng gây hại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cá</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di cư về phương nam tránh rét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Rễ cây tránh xa hóa chất độc hại với nó</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yến cư trú và làm tổ ở những nơi ánh sáng rất yếu.</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395536" y="168896"/>
            <a:ext cx="8352928"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PHT số 2. </a:t>
            </a:r>
            <a:r>
              <a:rPr kumimoji="0" lang="en-US" altLang="en-US" sz="2000" b="0" i="0" u="none" strike="noStrike" cap="none" normalizeH="0" baseline="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 người đã vận dụng những hiểu biết về hiện tượng cảm ứng ở sinh vật để có những ứng dụng trong đời sống. Hãy cho biết con người đã ứng dụng các hiện tượng cảm ứng trong bảng vào đời sống như thế nào?</a:t>
            </a:r>
            <a:endParaRPr kumimoji="0" lang="en-US" altLang="en-US"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1241</Words>
  <Application>Microsoft Office PowerPoint</Application>
  <PresentationFormat>On-screen Show (4:3)</PresentationFormat>
  <Paragraphs>108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Admin</cp:lastModifiedBy>
  <cp:revision>18</cp:revision>
  <dcterms:created xsi:type="dcterms:W3CDTF">2022-06-15T13:56:40Z</dcterms:created>
  <dcterms:modified xsi:type="dcterms:W3CDTF">2022-07-01T01:25:15Z</dcterms:modified>
</cp:coreProperties>
</file>