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4"/>
  </p:notesMasterIdLst>
  <p:sldIdLst>
    <p:sldId id="376" r:id="rId5"/>
    <p:sldId id="439" r:id="rId6"/>
    <p:sldId id="378" r:id="rId7"/>
    <p:sldId id="388" r:id="rId8"/>
    <p:sldId id="389" r:id="rId9"/>
    <p:sldId id="305" r:id="rId10"/>
    <p:sldId id="280" r:id="rId11"/>
    <p:sldId id="441" r:id="rId12"/>
    <p:sldId id="440" r:id="rId13"/>
    <p:sldId id="442" r:id="rId14"/>
    <p:sldId id="392" r:id="rId15"/>
    <p:sldId id="393" r:id="rId16"/>
    <p:sldId id="391" r:id="rId17"/>
    <p:sldId id="268" r:id="rId18"/>
    <p:sldId id="265" r:id="rId19"/>
    <p:sldId id="394" r:id="rId20"/>
    <p:sldId id="387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95" r:id="rId30"/>
    <p:sldId id="437" r:id="rId31"/>
    <p:sldId id="269" r:id="rId32"/>
    <p:sldId id="267" r:id="rId33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E3D43333-5946-4FF0-8C8F-761AA2A2D056}">
          <p14:sldIdLst>
            <p14:sldId id="376"/>
            <p14:sldId id="439"/>
            <p14:sldId id="378"/>
            <p14:sldId id="388"/>
            <p14:sldId id="389"/>
            <p14:sldId id="305"/>
            <p14:sldId id="280"/>
            <p14:sldId id="441"/>
            <p14:sldId id="440"/>
            <p14:sldId id="442"/>
            <p14:sldId id="392"/>
            <p14:sldId id="393"/>
            <p14:sldId id="391"/>
            <p14:sldId id="268"/>
            <p14:sldId id="265"/>
            <p14:sldId id="394"/>
            <p14:sldId id="387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95"/>
            <p14:sldId id="437"/>
            <p14:sldId id="26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7" autoAdjust="0"/>
    <p:restoredTop sz="94243" autoAdjust="0"/>
  </p:normalViewPr>
  <p:slideViewPr>
    <p:cSldViewPr snapToGrid="0">
      <p:cViewPr varScale="1">
        <p:scale>
          <a:sx n="98" d="100"/>
          <a:sy n="98" d="100"/>
        </p:scale>
        <p:origin x="93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AE5B8817-BB54-6C42-BAEE-9DE712483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618A4A4E-0E00-4D42-8518-4544E377D0F2}" type="slidenum">
              <a:rPr lang="en-US" altLang="en-US" sz="1200" smtClean="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834C51A-C0EE-8346-955E-83FD28C156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DF59CF-6DDC-054D-B21D-0F4432DBC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5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3E5A549-3E4D-E24D-8DF8-D8A564211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963FAE57-B2BB-AA43-9466-3E18637A776E}" type="slidenum">
              <a:rPr lang="en-US" altLang="en-US" sz="1200" smtClean="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BB20408-6B43-3443-B461-A146EC3F1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0458657-955D-9B47-83EE-EC269595C4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0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86;p10:notes">
            <a:extLst>
              <a:ext uri="{FF2B5EF4-FFF2-40B4-BE49-F238E27FC236}">
                <a16:creationId xmlns:a16="http://schemas.microsoft.com/office/drawing/2014/main" id="{803922DF-AD8D-A24E-A6DF-6FD8C637E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4" name="Google Shape;187;p10:notes">
            <a:extLst>
              <a:ext uri="{FF2B5EF4-FFF2-40B4-BE49-F238E27FC236}">
                <a16:creationId xmlns:a16="http://schemas.microsoft.com/office/drawing/2014/main" id="{8FC4EA74-7553-A547-97CA-7EB079D1691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199608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F1BF-95BA-40B2-AA51-FB951C553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CC597-9D1B-443A-9E5B-89DB3D8FB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0820E-7C6B-4249-98AF-C87AE00E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FBB6-998D-4267-A7D8-658C0AEF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2881-7834-4417-973B-5F96448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B418-2F55-43C0-BDCA-9D519A50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788E3-7A54-458D-B2AE-86620F528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AC01-C0FD-4DE0-826A-29D8DB6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01A6A-E4FA-4D7C-8E31-C03F3392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4B0BB-9D05-4830-BD79-A2699725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AC6B8-2D65-431D-9941-BBEFE63FB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3D026-BE4D-457C-9906-3C5945F1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99D48-32A9-4C14-B4E4-89A61075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D01A-4AAF-4E53-A7DF-0902196D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18B9-35CB-4D08-A48E-A7D54AA7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8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2432-10A4-42EE-A4B1-A8B4517D5A8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11/17/23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3A8-4D90-4585-A629-3EA7B3D41F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7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658F-D502-4515-8FD7-92E83FE6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763C-6FF9-4D1E-9CF0-9B78F0F4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95A9-0EE8-4961-A4F8-2C768E6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242B-9B38-473A-BD0F-D7E74CE5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4EA02-8E05-4683-B8AB-F62F42E6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BBBB-95D0-49C3-80E4-245563C9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37E72-D890-4F69-A26A-1C24C398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FF1D-3556-409B-80F9-21304328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15D-FB49-414E-9E92-63FF77B5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E99A-A5D5-401D-9AFA-9A01AAF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77-0EFC-4AA0-BC7E-4B5B5EE7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9E239-50D3-41D3-AF93-EE25654B4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CF01-6915-4354-9833-C0136332B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4428E-D7FB-4F5F-B6E5-8FE2E7F7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0A04D-9D5C-408B-ABCA-A112C68F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41FA3-1BDC-4FC3-AF85-AFA10BC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0918-A44E-41B0-8694-EB2962B3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A388-BC2D-4AB7-97C7-96F25E1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A9F63-0EB5-4AE6-9222-4E032D8D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761A6-C785-4594-B509-FBA6080E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C0F45-E4BE-4AAC-B6A5-7E341D7B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5568A-8BCA-45FB-B4FB-974B0A03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F022D-4848-4E10-B2C6-35440975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5FCD-CC44-4A6F-99B9-C33C82BD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962B-A076-4159-9524-84B1FAFF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A1E2-A051-4D72-9642-90294E1B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2AE03-37EC-41E0-90E6-832BEE17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BFEBE-B6D4-4701-853C-531A751E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7162C-3081-4CC7-88F4-79ADA335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C248B-5022-4876-B22D-D99EF8A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C9C6C-9A89-43BF-B825-B2228D1C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BEDB-F5DF-429D-8466-3B2806E9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2D7A-C55D-4F35-807F-1EB21185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F21-D5AC-4515-9C22-8E3013FC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91C-5BED-42A1-9F9A-CFC55E74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C7C4A-D871-4576-99B6-B4A86344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05814-759F-4863-BCE2-E3FBF08D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3235-681C-4D67-8A21-7542C02A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3F77A-D248-4F25-8D76-53816E3F8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07B90-451D-49D2-B09D-27F2CE83E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7D597-F096-42B2-8D91-D8AF8F35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AA765-95F6-49A3-8EA7-FC1657B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6735F-BA36-455C-89F9-9E90436D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9605-6819-4993-AE90-1BEB8164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9713-942A-40EC-9408-B23483753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0E88-5306-40A2-8048-DC27FE069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85B1-FD46-47C8-A739-245A70A8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DACD4-90B5-4CD8-A993-7F3B2B70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/D:/tuyet%2008/Tre%20em%20hom%20nay%20the%20gioi%20ngay%20mai.MID" TargetMode="External"/><Relationship Id="rId1" Type="http://schemas.microsoft.com/office/2007/relationships/media" Target="file:////D:/tuyet%2008/Tre%20em%20hom%20nay%20the%20gioi%20ngay%20mai.MID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jp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5.gif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openxmlformats.org/officeDocument/2006/relationships/slide" Target="slide22.xml"/><Relationship Id="rId12" Type="http://schemas.microsoft.com/office/2007/relationships/hdphoto" Target="../media/hdphoto6.wdp"/><Relationship Id="rId17" Type="http://schemas.openxmlformats.org/officeDocument/2006/relationships/slide" Target="slide25.xml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slide" Target="slide21.xml"/><Relationship Id="rId23" Type="http://schemas.openxmlformats.org/officeDocument/2006/relationships/slide" Target="slide27.xml"/><Relationship Id="rId10" Type="http://schemas.openxmlformats.org/officeDocument/2006/relationships/slide" Target="slide24.xml"/><Relationship Id="rId19" Type="http://schemas.openxmlformats.org/officeDocument/2006/relationships/image" Target="../media/image16.png"/><Relationship Id="rId4" Type="http://schemas.openxmlformats.org/officeDocument/2006/relationships/slide" Target="slide20.xml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9" name="Tre em hom nay the gioi ngay mai.MID">
            <a:hlinkClick r:id="" action="ppaction://media"/>
            <a:extLst>
              <a:ext uri="{FF2B5EF4-FFF2-40B4-BE49-F238E27FC236}">
                <a16:creationId xmlns:a16="http://schemas.microsoft.com/office/drawing/2014/main" id="{842A5F68-0415-EC46-9685-B4BC00F189D4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7719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flowers_fr0205[1]">
            <a:extLst>
              <a:ext uri="{FF2B5EF4-FFF2-40B4-BE49-F238E27FC236}">
                <a16:creationId xmlns:a16="http://schemas.microsoft.com/office/drawing/2014/main" id="{58D469F1-E517-2E40-B9D0-5E2CE87C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91" y="0"/>
            <a:ext cx="737235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6">
            <a:extLst>
              <a:ext uri="{FF2B5EF4-FFF2-40B4-BE49-F238E27FC236}">
                <a16:creationId xmlns:a16="http://schemas.microsoft.com/office/drawing/2014/main" id="{D6B5F961-130D-FA49-9244-3EFBC931FA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64694" y="1758555"/>
            <a:ext cx="2368154" cy="4071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b="1" i="1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34,35 – Bài 15</a:t>
            </a:r>
          </a:p>
        </p:txBody>
      </p:sp>
      <p:sp>
        <p:nvSpPr>
          <p:cNvPr id="15364" name="WordArt 7">
            <a:extLst>
              <a:ext uri="{FF2B5EF4-FFF2-40B4-BE49-F238E27FC236}">
                <a16:creationId xmlns:a16="http://schemas.microsoft.com/office/drawing/2014/main" id="{AF21BB0B-B187-994C-A3C9-0CCEA3F08D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681" y="2534842"/>
            <a:ext cx="4857750" cy="88820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00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TẮC DẤU NGOẶC</a:t>
            </a:r>
          </a:p>
        </p:txBody>
      </p:sp>
      <p:sp>
        <p:nvSpPr>
          <p:cNvPr id="15366" name="WordArt 8">
            <a:extLst>
              <a:ext uri="{FF2B5EF4-FFF2-40B4-BE49-F238E27FC236}">
                <a16:creationId xmlns:a16="http://schemas.microsoft.com/office/drawing/2014/main" id="{A69233F7-ED5B-A548-9973-F52179FEBE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46897" y="1048942"/>
            <a:ext cx="1557338" cy="29289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bevelT w="50800" h="38100" prst="riblet"/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pPr algn="ctr">
              <a:defRPr/>
            </a:pPr>
            <a:r>
              <a:rPr lang="en-US" sz="2700" kern="10" dirty="0">
                <a:ln w="9525">
                  <a:round/>
                  <a:headEnd/>
                  <a:tailEnd/>
                </a:ln>
                <a:solidFill>
                  <a:sysClr val="windowText" lastClr="000000">
                    <a:alpha val="56862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C05E71-D602-D341-869C-7507AA2374E3}"/>
              </a:ext>
            </a:extLst>
          </p:cNvPr>
          <p:cNvSpPr/>
          <p:nvPr/>
        </p:nvSpPr>
        <p:spPr>
          <a:xfrm>
            <a:off x="3487520" y="362193"/>
            <a:ext cx="1806649" cy="7155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05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 6</a:t>
            </a:r>
          </a:p>
        </p:txBody>
      </p:sp>
    </p:spTree>
    <p:extLst>
      <p:ext uri="{BB962C8B-B14F-4D97-AF65-F5344CB8AC3E}">
        <p14:creationId xmlns:p14="http://schemas.microsoft.com/office/powerpoint/2010/main" val="225860214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0" fill="hold"/>
                                        <p:tgtEl>
                                          <p:spTgt spid="282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6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42319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ĐÁNH GIÁ HOẠT ĐỘNG NHÓM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55024"/>
              </p:ext>
            </p:extLst>
          </p:nvPr>
        </p:nvGraphicFramePr>
        <p:xfrm>
          <a:off x="147803" y="497206"/>
          <a:ext cx="8848395" cy="4303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7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407">
                  <a:extLst>
                    <a:ext uri="{9D8B030D-6E8A-4147-A177-3AD203B41FA5}">
                      <a16:colId xmlns:a16="http://schemas.microsoft.com/office/drawing/2014/main" val="4191025084"/>
                    </a:ext>
                  </a:extLst>
                </a:gridCol>
              </a:tblGrid>
              <a:tr h="4938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1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TIÊU CHÍ</a:t>
                      </a:r>
                      <a:endParaRPr lang="en-US" sz="2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ĐẠT ĐƯỢC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b="1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</a:t>
                      </a: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2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 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AutoNum type="arabicPeriod"/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9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1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612322" y="1268016"/>
            <a:ext cx="8045903" cy="3263162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16E496F-0A3E-DE49-89F7-BCF3738B6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6" y="1273316"/>
            <a:ext cx="4717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E72350D-6D78-D445-9CC1-4FB7C102E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6" y="1382319"/>
            <a:ext cx="774535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đằng trước, ta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số hạng trong 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đằng trước, ta phải ………… tất cả các số hạng trong dấu ngoặc: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đổi thành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và dấu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đổi thành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79CFF924-5B5E-0547-BA14-62AAA6C4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343" y="1950244"/>
            <a:ext cx="1658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2400" dirty="0">
              <a:latin typeface=".VnTime" pitchFamily="34" charset="0"/>
            </a:endParaRPr>
          </a:p>
        </p:txBody>
      </p:sp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0D39F68C-2F4F-2C4B-8B42-F73E9F82A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505" y="2672442"/>
            <a:ext cx="1212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altLang="en-US" sz="2400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7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01FF5-867F-384B-9E9B-81EDBA118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6" y="1371600"/>
            <a:ext cx="7157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794 + [136 - (136 + 794)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91E2CC07-F34A-A041-BF44-D4ADAB7F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198" y="409575"/>
            <a:ext cx="3619281" cy="890588"/>
          </a:xfrm>
          <a:prstGeom prst="wedgeEllipseCallout">
            <a:avLst>
              <a:gd name="adj1" fmla="val 14685"/>
              <a:gd name="adj2" fmla="val 9407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75CE9-3987-8245-8EC0-9A826AD89053}"/>
              </a:ext>
            </a:extLst>
          </p:cNvPr>
          <p:cNvSpPr txBox="1"/>
          <p:nvPr/>
        </p:nvSpPr>
        <p:spPr>
          <a:xfrm>
            <a:off x="4726229" y="1712891"/>
            <a:ext cx="338746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794 + [136 -136 - 794]</a:t>
            </a:r>
          </a:p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5D4E44-D97E-BB4D-9C62-80C049FB31B3}"/>
              </a:ext>
            </a:extLst>
          </p:cNvPr>
          <p:cNvSpPr txBox="1"/>
          <p:nvPr/>
        </p:nvSpPr>
        <p:spPr>
          <a:xfrm>
            <a:off x="4713664" y="2253797"/>
            <a:ext cx="207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794 + (-794)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0EBAF-3B8C-1045-BD00-53F7BBB8ADCA}"/>
              </a:ext>
            </a:extLst>
          </p:cNvPr>
          <p:cNvSpPr txBox="1"/>
          <p:nvPr/>
        </p:nvSpPr>
        <p:spPr>
          <a:xfrm>
            <a:off x="4752303" y="2794714"/>
            <a:ext cx="162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59698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213191-68F8-C349-A8CF-3AF3F1536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679" y="1017161"/>
            <a:ext cx="3449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9D4E1-5772-F545-B762-BD95F7D8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443" y="1399152"/>
            <a:ext cx="85377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(-385 + 210) + (385 - 217)            b) (72 - 1956) - (-1956 + 28)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63A8CF-CCFD-0E4A-814D-2E78DF7F3694}"/>
              </a:ext>
            </a:extLst>
          </p:cNvPr>
          <p:cNvSpPr txBox="1"/>
          <p:nvPr/>
        </p:nvSpPr>
        <p:spPr>
          <a:xfrm>
            <a:off x="2433098" y="463164"/>
            <a:ext cx="473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</p:spTree>
    <p:extLst>
      <p:ext uri="{BB962C8B-B14F-4D97-AF65-F5344CB8AC3E}">
        <p14:creationId xmlns:p14="http://schemas.microsoft.com/office/powerpoint/2010/main" val="27819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F805DA40-2393-154E-ABB1-31E1D2886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DDD42C-4019-754D-A614-D7AD889C1473}" type="slidenum">
              <a:rPr lang="en-US" altLang="en-US" sz="900">
                <a:solidFill>
                  <a:srgbClr val="898989"/>
                </a:solidFill>
                <a:latin typeface=".VnTime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900">
              <a:solidFill>
                <a:srgbClr val="898989"/>
              </a:solidFill>
              <a:latin typeface=".VnTime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6323963-C3A5-A84F-9169-DA7487EA9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943" y="742950"/>
            <a:ext cx="8658225" cy="41719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err="1">
                <a:latin typeface="Times New Roman" pitchFamily="18" charset="0"/>
              </a:rPr>
              <a:t>Áp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hoán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ngoặc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</a:rPr>
              <a:t>, ta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</a:rPr>
              <a:t>: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Times New Roman" pitchFamily="18" charset="0"/>
              </a:rPr>
              <a:t>*</a:t>
            </a:r>
            <a:r>
              <a:rPr lang="en-US" sz="2400" dirty="0" err="1">
                <a:latin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hạng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kèm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</a:rPr>
              <a:t>a </a:t>
            </a:r>
            <a:r>
              <a:rPr lang="en-US" sz="2400" i="1" dirty="0">
                <a:solidFill>
                  <a:srgbClr val="9900FF"/>
                </a:solidFill>
                <a:latin typeface="Times New Roman" pitchFamily="18" charset="0"/>
              </a:rPr>
              <a:t>-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9900FF"/>
                </a:solidFill>
                <a:latin typeface="Times New Roman" pitchFamily="18" charset="0"/>
              </a:rPr>
              <a:t>b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008000"/>
                </a:solidFill>
                <a:latin typeface="Times New Roman" pitchFamily="18" charset="0"/>
              </a:rPr>
              <a:t>- c</a:t>
            </a:r>
            <a:r>
              <a:rPr lang="en-US" sz="2400" i="1" dirty="0">
                <a:latin typeface="Times New Roman" pitchFamily="18" charset="0"/>
              </a:rPr>
              <a:t> = </a:t>
            </a:r>
            <a:r>
              <a:rPr lang="en-US" sz="2400" i="1" dirty="0">
                <a:solidFill>
                  <a:srgbClr val="9900FF"/>
                </a:solidFill>
                <a:latin typeface="Times New Roman" pitchFamily="18" charset="0"/>
              </a:rPr>
              <a:t>-b</a:t>
            </a:r>
            <a:r>
              <a:rPr lang="en-US" sz="2400" i="1" dirty="0">
                <a:latin typeface="Times New Roman" pitchFamily="18" charset="0"/>
              </a:rPr>
              <a:t> +a </a:t>
            </a:r>
            <a:r>
              <a:rPr lang="en-US" sz="2400" i="1" dirty="0">
                <a:solidFill>
                  <a:srgbClr val="008000"/>
                </a:solidFill>
                <a:latin typeface="Times New Roman" pitchFamily="18" charset="0"/>
              </a:rPr>
              <a:t>- c</a:t>
            </a:r>
            <a:r>
              <a:rPr lang="en-US" sz="2400" i="1" dirty="0">
                <a:latin typeface="Times New Roman" pitchFamily="18" charset="0"/>
              </a:rPr>
              <a:t> = </a:t>
            </a:r>
            <a:r>
              <a:rPr lang="en-US" sz="2400" i="1" dirty="0">
                <a:solidFill>
                  <a:srgbClr val="9900FF"/>
                </a:solidFill>
                <a:latin typeface="Times New Roman" pitchFamily="18" charset="0"/>
              </a:rPr>
              <a:t>-b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9900FF"/>
                </a:solidFill>
                <a:latin typeface="Times New Roman" pitchFamily="18" charset="0"/>
              </a:rPr>
              <a:t>-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>
                <a:solidFill>
                  <a:srgbClr val="008000"/>
                </a:solidFill>
                <a:latin typeface="Times New Roman" pitchFamily="18" charset="0"/>
              </a:rPr>
              <a:t>c</a:t>
            </a:r>
            <a:r>
              <a:rPr lang="en-US" sz="2400" i="1" dirty="0">
                <a:latin typeface="Times New Roman" pitchFamily="18" charset="0"/>
              </a:rPr>
              <a:t> +a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</a:rPr>
              <a:t>97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– 150 </a:t>
            </a:r>
            <a:r>
              <a:rPr lang="en-US" sz="2400" i="1" dirty="0">
                <a:solidFill>
                  <a:srgbClr val="00B050"/>
                </a:solidFill>
                <a:latin typeface="Times New Roman" pitchFamily="18" charset="0"/>
              </a:rPr>
              <a:t>– 47 </a:t>
            </a:r>
            <a:r>
              <a:rPr lang="en-US" sz="2400" i="1" dirty="0">
                <a:latin typeface="Times New Roman" pitchFamily="18" charset="0"/>
              </a:rPr>
              <a:t>= 97 </a:t>
            </a:r>
            <a:r>
              <a:rPr lang="en-US" sz="2400" i="1" dirty="0">
                <a:solidFill>
                  <a:srgbClr val="00B050"/>
                </a:solidFill>
                <a:latin typeface="Times New Roman" pitchFamily="18" charset="0"/>
              </a:rPr>
              <a:t>– 47 </a:t>
            </a: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</a:rPr>
              <a:t>– 150 </a:t>
            </a:r>
            <a:r>
              <a:rPr lang="en-US" sz="2400" i="1" dirty="0">
                <a:latin typeface="Times New Roman" pitchFamily="18" charset="0"/>
              </a:rPr>
              <a:t>= 50 – 150 = -100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Times New Roman" pitchFamily="18" charset="0"/>
              </a:rPr>
              <a:t>*</a:t>
            </a:r>
            <a:r>
              <a:rPr lang="en-US" sz="2400" dirty="0" err="1">
                <a:latin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hạng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tùy</a:t>
            </a:r>
            <a:r>
              <a:rPr lang="en-US" sz="2400" dirty="0">
                <a:latin typeface="Times New Roman" pitchFamily="18" charset="0"/>
              </a:rPr>
              <a:t> ý. </a:t>
            </a:r>
            <a:r>
              <a:rPr lang="en-US" sz="2400" dirty="0" err="1">
                <a:latin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“-” </a:t>
            </a:r>
            <a:r>
              <a:rPr lang="en-US" sz="2400" dirty="0" err="1">
                <a:latin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ngoặc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</a:rPr>
              <a:t>a - b - c = (a - b)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400" i="1" dirty="0">
                <a:latin typeface="Times New Roman" pitchFamily="18" charset="0"/>
              </a:rPr>
              <a:t> c = a - (b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sz="2400" i="1" dirty="0">
                <a:latin typeface="Times New Roman" pitchFamily="18" charset="0"/>
              </a:rPr>
              <a:t> c)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2400" i="1" dirty="0">
                <a:latin typeface="Times New Roman" pitchFamily="18" charset="0"/>
              </a:rPr>
              <a:t>284 – 75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– </a:t>
            </a:r>
            <a:r>
              <a:rPr lang="en-US" sz="2400" i="1" dirty="0">
                <a:latin typeface="Times New Roman" pitchFamily="18" charset="0"/>
              </a:rPr>
              <a:t>25 = 284 - (75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+ </a:t>
            </a:r>
            <a:r>
              <a:rPr lang="en-US" sz="2400" i="1" dirty="0">
                <a:latin typeface="Times New Roman" pitchFamily="18" charset="0"/>
              </a:rPr>
              <a:t>25) = 284 – 100 = 184</a:t>
            </a:r>
          </a:p>
          <a:p>
            <a:pPr>
              <a:buFont typeface="Wingdings" pitchFamily="2" charset="2"/>
              <a:buNone/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EFE61361-C14D-ED4C-A4FA-845A556F0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57350"/>
            <a:ext cx="4629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id="{22C25AA9-10DB-B44D-9AEE-B8B636D5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508" y="178594"/>
            <a:ext cx="13348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3000" b="1" u="sng" dirty="0" err="1"/>
              <a:t>Chú</a:t>
            </a:r>
            <a:r>
              <a:rPr lang="en-US" altLang="en-US" sz="3000" b="1" u="sng" dirty="0"/>
              <a:t> </a:t>
            </a:r>
            <a:r>
              <a:rPr lang="en-US" altLang="en-US" sz="3000" b="1" u="sng" dirty="0" err="1"/>
              <a:t>ý</a:t>
            </a:r>
            <a:endParaRPr lang="en-US" altLang="en-US" sz="3000" b="1" u="sng" dirty="0"/>
          </a:p>
        </p:txBody>
      </p:sp>
    </p:spTree>
    <p:extLst>
      <p:ext uri="{BB962C8B-B14F-4D97-AF65-F5344CB8AC3E}">
        <p14:creationId xmlns:p14="http://schemas.microsoft.com/office/powerpoint/2010/main" val="3934950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>
            <a:extLst>
              <a:ext uri="{FF2B5EF4-FFF2-40B4-BE49-F238E27FC236}">
                <a16:creationId xmlns:a16="http://schemas.microsoft.com/office/drawing/2014/main" id="{BA70E952-2A7B-B84A-941C-DD0B214A6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3063"/>
            <a:ext cx="9144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.VnTime" pitchFamily="34" charset="0"/>
              </a:rPr>
              <a:t>Bài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tập</a:t>
            </a:r>
            <a:r>
              <a:rPr lang="en-US" altLang="en-US" sz="2700" dirty="0">
                <a:latin typeface=".VnTime" pitchFamily="34" charset="0"/>
              </a:rPr>
              <a:t>: </a:t>
            </a:r>
            <a:r>
              <a:rPr lang="en-US" altLang="en-US" sz="2700" dirty="0" err="1">
                <a:latin typeface=".VnTime" pitchFamily="34" charset="0"/>
              </a:rPr>
              <a:t>Tính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nhanh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tổng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sau</a:t>
            </a:r>
            <a:r>
              <a:rPr lang="en-US" altLang="en-US" sz="2700" dirty="0">
                <a:latin typeface=".VnTime" pitchFamily="34" charset="0"/>
              </a:rPr>
              <a:t> : 5 + (12 - 17) - (12 + 17)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.VnTime" pitchFamily="34" charset="0"/>
              </a:rPr>
              <a:t>Bạn</a:t>
            </a:r>
            <a:r>
              <a:rPr lang="en-US" altLang="en-US" sz="2700" dirty="0">
                <a:latin typeface=".VnTime" pitchFamily="34" charset="0"/>
              </a:rPr>
              <a:t> Lan </a:t>
            </a:r>
            <a:r>
              <a:rPr lang="en-US" altLang="en-US" sz="2700" dirty="0" err="1">
                <a:latin typeface=".VnTime" pitchFamily="34" charset="0"/>
              </a:rPr>
              <a:t>làm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như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sau</a:t>
            </a:r>
            <a:r>
              <a:rPr lang="en-US" altLang="en-US" sz="2700" dirty="0">
                <a:latin typeface=".VnTime" pitchFamily="34" charset="0"/>
              </a:rPr>
              <a:t>:        5 + (12 - 17) - ( 12 + 17)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	                                   = 5 + 12 – 17 - 12  + 17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	                                   = 5 + (12 - 12) + (17 - 17)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	                                   = 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Theo </a:t>
            </a:r>
            <a:r>
              <a:rPr lang="en-US" altLang="en-US" sz="2700" dirty="0" err="1">
                <a:latin typeface=".VnTime" pitchFamily="34" charset="0"/>
              </a:rPr>
              <a:t>em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bạn</a:t>
            </a:r>
            <a:r>
              <a:rPr lang="en-US" altLang="en-US" sz="2700" dirty="0">
                <a:latin typeface=".VnTime" pitchFamily="34" charset="0"/>
              </a:rPr>
              <a:t> Lan </a:t>
            </a:r>
            <a:r>
              <a:rPr lang="en-US" altLang="en-US" sz="2700" dirty="0" err="1">
                <a:latin typeface=".VnTime" pitchFamily="34" charset="0"/>
              </a:rPr>
              <a:t>làm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như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thế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đúng</a:t>
            </a:r>
            <a:r>
              <a:rPr lang="en-US" altLang="en-US" sz="2700" dirty="0">
                <a:latin typeface=".VnTime" pitchFamily="34" charset="0"/>
              </a:rPr>
              <a:t> hay </a:t>
            </a:r>
            <a:r>
              <a:rPr lang="en-US" altLang="en-US" sz="2700" dirty="0" err="1">
                <a:latin typeface=".VnTime" pitchFamily="34" charset="0"/>
              </a:rPr>
              <a:t>sai</a:t>
            </a:r>
            <a:r>
              <a:rPr lang="en-US" altLang="en-US" sz="2700" dirty="0">
                <a:latin typeface=".VnTime" pitchFamily="34" charset="0"/>
              </a:rPr>
              <a:t>? </a:t>
            </a:r>
            <a:r>
              <a:rPr lang="en-US" altLang="en-US" sz="2700" dirty="0" err="1">
                <a:latin typeface=".VnTime" pitchFamily="34" charset="0"/>
              </a:rPr>
              <a:t>Nếu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sai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thì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chỉ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ra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chỗ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sai</a:t>
            </a:r>
            <a:r>
              <a:rPr lang="en-US" altLang="en-US" sz="2700" dirty="0">
                <a:latin typeface=".VnTime" pitchFamily="34" charset="0"/>
              </a:rPr>
              <a:t>?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6F4D5445-8C6F-A348-A601-CD3444DFA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14493"/>
            <a:ext cx="65722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.VnTime" pitchFamily="34" charset="0"/>
              </a:rPr>
              <a:t>Lời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giải</a:t>
            </a:r>
            <a:r>
              <a:rPr lang="en-US" altLang="en-US" sz="2700" dirty="0">
                <a:latin typeface=".VnTime" pitchFamily="34" charset="0"/>
              </a:rPr>
              <a:t> </a:t>
            </a:r>
            <a:r>
              <a:rPr lang="en-US" altLang="en-US" sz="2700" dirty="0" err="1">
                <a:latin typeface=".VnTime" pitchFamily="34" charset="0"/>
              </a:rPr>
              <a:t>đúng</a:t>
            </a:r>
            <a:r>
              <a:rPr lang="en-US" altLang="en-US" sz="2700" dirty="0">
                <a:latin typeface=".VnTime" pitchFamily="34" charset="0"/>
              </a:rPr>
              <a:t>:</a:t>
            </a:r>
            <a:r>
              <a:rPr lang="en-US" altLang="en-US" sz="2100" dirty="0">
                <a:solidFill>
                  <a:srgbClr val="FF00FF"/>
                </a:solidFill>
                <a:latin typeface=".VnTime" pitchFamily="34" charset="0"/>
              </a:rPr>
              <a:t>	</a:t>
            </a:r>
            <a:r>
              <a:rPr lang="en-US" altLang="en-US" sz="2700" dirty="0">
                <a:latin typeface=".VnTime" pitchFamily="34" charset="0"/>
              </a:rPr>
              <a:t>5 + (12 - 17) - (12 + 17)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		        = 5 + 12 – 17 – 12 - 17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		        = 5 + (12 - 12) - (17 + 17)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 		        = 5 + 0 - 34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                        = - 29</a:t>
            </a:r>
          </a:p>
        </p:txBody>
      </p:sp>
      <p:sp>
        <p:nvSpPr>
          <p:cNvPr id="30723" name="Text Box 6">
            <a:extLst>
              <a:ext uri="{FF2B5EF4-FFF2-40B4-BE49-F238E27FC236}">
                <a16:creationId xmlns:a16="http://schemas.microsoft.com/office/drawing/2014/main" id="{9031354B-252A-444F-8610-D24A4FDCF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245" y="3423048"/>
            <a:ext cx="1726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100">
              <a:latin typeface=".VnTime" pitchFamily="34" charset="0"/>
            </a:endParaRPr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B02E675B-367D-9645-A84A-BD0D4241F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029" y="1257301"/>
            <a:ext cx="9715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FF3300"/>
                </a:solidFill>
                <a:latin typeface=".VnTime" pitchFamily="34" charset="0"/>
              </a:rPr>
              <a:t>SAI</a:t>
            </a:r>
          </a:p>
        </p:txBody>
      </p:sp>
      <p:sp>
        <p:nvSpPr>
          <p:cNvPr id="80905" name="Oval 9">
            <a:extLst>
              <a:ext uri="{FF2B5EF4-FFF2-40B4-BE49-F238E27FC236}">
                <a16:creationId xmlns:a16="http://schemas.microsoft.com/office/drawing/2014/main" id="{1A1FF2D6-965C-194D-A75D-1CCC3ACD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9167" y="1008288"/>
            <a:ext cx="219075" cy="245269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100" b="1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  <p:bldP spid="80901" grpId="0"/>
      <p:bldP spid="80903" grpId="0"/>
      <p:bldP spid="8090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A247F5-AE53-E343-A6C9-900A5B156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6767" y="131989"/>
            <a:ext cx="34492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AB0A9-D81D-5844-8690-037504F5F9E8}"/>
              </a:ext>
            </a:extLst>
          </p:cNvPr>
          <p:cNvSpPr txBox="1"/>
          <p:nvPr/>
        </p:nvSpPr>
        <p:spPr>
          <a:xfrm>
            <a:off x="134710" y="626094"/>
            <a:ext cx="8890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85763" indent="-385763">
              <a:buFontTx/>
              <a:buAutoNum type="alphaLcParenR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+ 13 + 14 - 15 -16 - 17               b) (35 - 17) - (25 - 7 + 22)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8BDB5-F410-FE49-8E0F-7BF7DB59B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10" y="4109190"/>
            <a:ext cx="8707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20EAF8-C643-8F4F-BA85-2C7FC2899B30}"/>
              </a:ext>
            </a:extLst>
          </p:cNvPr>
          <p:cNvCxnSpPr/>
          <p:nvPr/>
        </p:nvCxnSpPr>
        <p:spPr>
          <a:xfrm>
            <a:off x="4837340" y="1151165"/>
            <a:ext cx="0" cy="28656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0F3159-CC44-7E45-9D89-062244553747}"/>
              </a:ext>
            </a:extLst>
          </p:cNvPr>
          <p:cNvSpPr txBox="1"/>
          <p:nvPr/>
        </p:nvSpPr>
        <p:spPr>
          <a:xfrm>
            <a:off x="220436" y="1543050"/>
            <a:ext cx="4665892" cy="172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 – 15 + 13 – 16 + 14 – 17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( 12 – 15) + ( 13 – 16) + ( 14 – 17)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(-3) + (-3) + (-3)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- 9 </a:t>
            </a:r>
          </a:p>
          <a:p>
            <a:endParaRPr lang="en-US" sz="1013" dirty="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CC9C24D-ABA5-F543-88AD-54B691FC9BBE}"/>
              </a:ext>
            </a:extLst>
          </p:cNvPr>
          <p:cNvSpPr txBox="1"/>
          <p:nvPr/>
        </p:nvSpPr>
        <p:spPr>
          <a:xfrm>
            <a:off x="5255656" y="1443029"/>
            <a:ext cx="3586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35 – 17 - 25 + 7 – 22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35 – 25 – 17 + 7 - 22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(35 – 25) + (-17 + 7) – 22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10 + (-10) – 22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-22</a:t>
            </a:r>
          </a:p>
        </p:txBody>
      </p:sp>
    </p:spTree>
    <p:extLst>
      <p:ext uri="{BB962C8B-B14F-4D97-AF65-F5344CB8AC3E}">
        <p14:creationId xmlns:p14="http://schemas.microsoft.com/office/powerpoint/2010/main" val="29755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89;p10">
            <a:extLst>
              <a:ext uri="{FF2B5EF4-FFF2-40B4-BE49-F238E27FC236}">
                <a16:creationId xmlns:a16="http://schemas.microsoft.com/office/drawing/2014/main" id="{D5FD0B6F-B169-D848-888F-C74611E5D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653" y="47626"/>
            <a:ext cx="4756547" cy="48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SzPts val="3600"/>
              <a:buFont typeface="Times New Roman" panose="02020603050405020304" pitchFamily="18" charset="0"/>
              <a:buNone/>
            </a:pPr>
            <a:r>
              <a:rPr lang="en-US" altLang="en-US" sz="27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HOẠT ĐỘNG NHÓM.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6410B6-75E1-2145-9EC1-515AE597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42564"/>
              </p:ext>
            </p:extLst>
          </p:nvPr>
        </p:nvGraphicFramePr>
        <p:xfrm>
          <a:off x="5975797" y="1815704"/>
          <a:ext cx="2550018" cy="2254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3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a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-2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-1</a:t>
                      </a:r>
                    </a:p>
                  </a:txBody>
                  <a:tcPr marL="68603" marR="68603" marT="34293" marB="342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3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-4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b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</a:t>
                      </a:r>
                    </a:p>
                  </a:txBody>
                  <a:tcPr marL="68603" marR="68603" marT="34293" marB="3429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3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d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e</a:t>
                      </a:r>
                    </a:p>
                  </a:txBody>
                  <a:tcPr marL="68603" marR="68603" marT="34293" marB="34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g</a:t>
                      </a:r>
                    </a:p>
                  </a:txBody>
                  <a:tcPr marL="68603" marR="68603" marT="34293" marB="342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E5E9406-1B0F-F345-B3CB-0A3F3919A70A}"/>
              </a:ext>
            </a:extLst>
          </p:cNvPr>
          <p:cNvSpPr/>
          <p:nvPr/>
        </p:nvSpPr>
        <p:spPr bwMode="auto">
          <a:xfrm>
            <a:off x="231821" y="738321"/>
            <a:ext cx="5306094" cy="4110038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3 ô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Tx/>
              <a:buAutoNum type="alphaLcParenR"/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FontTx/>
              <a:buAutoNum type="alphaLcParenR"/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99102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37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45" y="-383191"/>
            <a:ext cx="5241701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4111" y="631785"/>
            <a:ext cx="312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BẠN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3" y="1587122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2953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8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0" y="1978554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83" y="1612622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1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1" y="3548796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73" y="2139607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2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10" y="-32360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9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4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9" y="4056391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5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88632" y="267990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8633" y="268331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98" y="273332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45" y="3458818"/>
            <a:ext cx="3686644" cy="32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3" action="ppaction://hlinksldjump" highlightClick="1"/>
          </p:cNvPr>
          <p:cNvSpPr/>
          <p:nvPr/>
        </p:nvSpPr>
        <p:spPr>
          <a:xfrm>
            <a:off x="85487" y="4688958"/>
            <a:ext cx="822126" cy="454542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17278 -0.355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0.35532 L 0.35599 -0.4729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99 -0.47292 L 0.30821 -0.5870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88 L 0.41588 -0.1865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27 -0.18842 L 0.48424 -0.40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042 -0.6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2">
            <a:extLst>
              <a:ext uri="{FF2B5EF4-FFF2-40B4-BE49-F238E27FC236}">
                <a16:creationId xmlns:a16="http://schemas.microsoft.com/office/drawing/2014/main" id="{E2B09CE0-EC30-364D-B566-4A2694253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103710"/>
            <a:ext cx="6858000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(256 + 394) - 394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81819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741383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3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3650" y="3134126"/>
            <a:ext cx="480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– (7 – 37) = 23 – 7 + 37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73" y="69737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  <a:cs typeface="Arial" panose="020B0604020202020204" pitchFamily="34" charset="0"/>
              </a:rPr>
              <a:t>Đúng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081825"/>
            <a:ext cx="9818114" cy="4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8"/>
            <a:ext cx="3613657" cy="1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0006" y="2938252"/>
            <a:ext cx="54090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– (3 – 62) = 9 – 3 - 62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7578" y="191462"/>
            <a:ext cx="3866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– (3 – 62) = 9 – 3 + 62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39" y="-1"/>
            <a:ext cx="5222960" cy="29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6073" y="1107806"/>
            <a:ext cx="5075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.VnTime" pitchFamily="34" charset="0"/>
              </a:rPr>
              <a:t>-(4 + 5) = </a:t>
            </a:r>
            <a:r>
              <a:rPr lang="en-US" sz="2800" dirty="0">
                <a:solidFill>
                  <a:srgbClr val="C00000"/>
                </a:solidFill>
                <a:latin typeface=".VnTime" pitchFamily="34" charset="0"/>
              </a:rPr>
              <a:t>- 4 -  5 </a:t>
            </a:r>
            <a:r>
              <a:rPr lang="en-US" sz="2800" dirty="0">
                <a:latin typeface=".VnTime" pitchFamily="34" charset="0"/>
              </a:rPr>
              <a:t>= - 9</a:t>
            </a:r>
          </a:p>
          <a:p>
            <a:pPr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cau hoi.png">
            <a:extLst>
              <a:ext uri="{FF2B5EF4-FFF2-40B4-BE49-F238E27FC236}">
                <a16:creationId xmlns:a16="http://schemas.microsoft.com/office/drawing/2014/main" id="{FC278A8A-580D-0748-8748-82316F2F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156" y="2347074"/>
            <a:ext cx="10032643" cy="29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20EB72-73E2-6C4F-88CD-178C23C8739A}"/>
              </a:ext>
            </a:extLst>
          </p:cNvPr>
          <p:cNvSpPr/>
          <p:nvPr/>
        </p:nvSpPr>
        <p:spPr>
          <a:xfrm>
            <a:off x="682580" y="3288936"/>
            <a:ext cx="5765851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0" indent="-5334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2.Khẳng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533400" lvl="0" indent="-5334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.VnTime" pitchFamily="34" charset="0"/>
              </a:rPr>
              <a:t>        -(4 + 5) = - 4 + 5 = - 9</a:t>
            </a:r>
          </a:p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" y="-1"/>
            <a:ext cx="5885646" cy="24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9564" y="790471"/>
            <a:ext cx="5447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“-”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cau hoi.png">
            <a:extLst>
              <a:ext uri="{FF2B5EF4-FFF2-40B4-BE49-F238E27FC236}">
                <a16:creationId xmlns:a16="http://schemas.microsoft.com/office/drawing/2014/main" id="{D79DEEC4-B384-904A-AEAE-F81CAA63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35" y="1940320"/>
            <a:ext cx="9818114" cy="35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70BDC0-AD20-A64D-ADBB-5C2EF969722E}"/>
              </a:ext>
            </a:extLst>
          </p:cNvPr>
          <p:cNvSpPr/>
          <p:nvPr/>
        </p:nvSpPr>
        <p:spPr>
          <a:xfrm>
            <a:off x="978793" y="3263182"/>
            <a:ext cx="5310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“-”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136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49" y="16836"/>
            <a:ext cx="4970047" cy="272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>
            <a:extLst>
              <a:ext uri="{FF2B5EF4-FFF2-40B4-BE49-F238E27FC236}">
                <a16:creationId xmlns:a16="http://schemas.microsoft.com/office/drawing/2014/main" id="{430B7FF6-A1A9-F04E-BFFA-DC571BCA7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3026534"/>
            <a:ext cx="9818114" cy="23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820690-24D9-144F-81C1-7E9CE8B009E1}"/>
              </a:ext>
            </a:extLst>
          </p:cNvPr>
          <p:cNvSpPr/>
          <p:nvPr/>
        </p:nvSpPr>
        <p:spPr>
          <a:xfrm>
            <a:off x="862886" y="3765457"/>
            <a:ext cx="51322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– 22 + 23 - 24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D811A-5353-924B-9B0C-12C70E3054DC}"/>
              </a:ext>
            </a:extLst>
          </p:cNvPr>
          <p:cNvSpPr txBox="1"/>
          <p:nvPr/>
        </p:nvSpPr>
        <p:spPr>
          <a:xfrm>
            <a:off x="1880315" y="965917"/>
            <a:ext cx="411480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– 22 + 23 – 24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( 21 – 22) + ( 23 – 24)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(- 1 ) + ( - 1 )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 - 2)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-1"/>
            <a:ext cx="3613657" cy="203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85595" y="76946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>
            <a:extLst>
              <a:ext uri="{FF2B5EF4-FFF2-40B4-BE49-F238E27FC236}">
                <a16:creationId xmlns:a16="http://schemas.microsoft.com/office/drawing/2014/main" id="{C62DC273-AAE2-6745-8D8E-39CE3A6A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666" y="2735385"/>
            <a:ext cx="9818114" cy="23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AA9C1-4307-8E40-8BC4-545CBA82B325}"/>
              </a:ext>
            </a:extLst>
          </p:cNvPr>
          <p:cNvSpPr/>
          <p:nvPr/>
        </p:nvSpPr>
        <p:spPr>
          <a:xfrm>
            <a:off x="924557" y="3564079"/>
            <a:ext cx="53976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.VnTime" pitchFamily="34" charset="0"/>
              </a:rPr>
              <a:t>3. </a:t>
            </a:r>
            <a:r>
              <a:rPr lang="en-US" altLang="en-US" sz="2800" b="1" dirty="0" err="1">
                <a:latin typeface=".VnTime" pitchFamily="34" charset="0"/>
              </a:rPr>
              <a:t>Phép</a:t>
            </a:r>
            <a:r>
              <a:rPr lang="en-US" altLang="en-US" sz="2800" b="1" dirty="0">
                <a:latin typeface=".VnTime" pitchFamily="34" charset="0"/>
              </a:rPr>
              <a:t> </a:t>
            </a:r>
            <a:r>
              <a:rPr lang="en-US" altLang="en-US" sz="2800" b="1" dirty="0" err="1">
                <a:latin typeface=".VnTime" pitchFamily="34" charset="0"/>
              </a:rPr>
              <a:t>biến</a:t>
            </a:r>
            <a:r>
              <a:rPr lang="en-US" altLang="en-US" sz="2800" b="1" dirty="0">
                <a:latin typeface=".VnTime" pitchFamily="34" charset="0"/>
              </a:rPr>
              <a:t> </a:t>
            </a:r>
            <a:r>
              <a:rPr lang="en-US" altLang="en-US" sz="2800" b="1" dirty="0" err="1">
                <a:latin typeface=".VnTime" pitchFamily="34" charset="0"/>
              </a:rPr>
              <a:t>đổi</a:t>
            </a:r>
            <a:r>
              <a:rPr lang="en-US" altLang="en-US" sz="2800" b="1" dirty="0">
                <a:latin typeface=".VnTime" pitchFamily="34" charset="0"/>
              </a:rPr>
              <a:t> </a:t>
            </a:r>
            <a:r>
              <a:rPr lang="en-US" altLang="en-US" sz="2800" b="1" dirty="0" err="1">
                <a:latin typeface=".VnTime" pitchFamily="34" charset="0"/>
              </a:rPr>
              <a:t>sau</a:t>
            </a:r>
            <a:r>
              <a:rPr lang="en-US" altLang="en-US" sz="2800" b="1" dirty="0">
                <a:latin typeface=".VnTime" pitchFamily="34" charset="0"/>
              </a:rPr>
              <a:t> </a:t>
            </a:r>
            <a:r>
              <a:rPr lang="en-US" altLang="en-US" sz="2800" b="1" dirty="0" err="1">
                <a:latin typeface=".VnTime" pitchFamily="34" charset="0"/>
              </a:rPr>
              <a:t>đúng</a:t>
            </a:r>
            <a:r>
              <a:rPr lang="en-US" altLang="en-US" sz="2800" b="1" dirty="0">
                <a:latin typeface=".VnTime" pitchFamily="34" charset="0"/>
              </a:rPr>
              <a:t> hay </a:t>
            </a:r>
            <a:r>
              <a:rPr lang="en-US" altLang="en-US" sz="2800" b="1" dirty="0" err="1">
                <a:latin typeface=".VnTime" pitchFamily="34" charset="0"/>
              </a:rPr>
              <a:t>sai</a:t>
            </a:r>
            <a:r>
              <a:rPr lang="en-US" altLang="en-US" sz="2800" b="1" dirty="0">
                <a:latin typeface=".VnTime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.VnTime" pitchFamily="34" charset="0"/>
              </a:rPr>
              <a:t>             (-2) - (-9) = - 2 + 9</a:t>
            </a:r>
          </a:p>
        </p:txBody>
      </p:sp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WordArt 4">
            <a:extLst>
              <a:ext uri="{FF2B5EF4-FFF2-40B4-BE49-F238E27FC236}">
                <a16:creationId xmlns:a16="http://schemas.microsoft.com/office/drawing/2014/main" id="{6E9541E8-CFC5-014C-A915-C30A31816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-42863"/>
            <a:ext cx="51435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7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5" descr="smalborg[1]">
            <a:extLst>
              <a:ext uri="{FF2B5EF4-FFF2-40B4-BE49-F238E27FC236}">
                <a16:creationId xmlns:a16="http://schemas.microsoft.com/office/drawing/2014/main" id="{EA8F7E03-CB49-E143-9078-D8216AABFF6A}"/>
              </a:ext>
            </a:extLst>
          </p:cNvPr>
          <p:cNvPicPr preferRelativeResize="0"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43000" y="784622"/>
            <a:ext cx="6858000" cy="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2" name="Text Box 6">
            <a:extLst>
              <a:ext uri="{FF2B5EF4-FFF2-40B4-BE49-F238E27FC236}">
                <a16:creationId xmlns:a16="http://schemas.microsoft.com/office/drawing/2014/main" id="{2FAA40FF-FF7E-EB41-9561-8F215852A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7" y="1428750"/>
            <a:ext cx="65579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 Học thuộc quy tắc dấu ngoặc, cách biến đổi 1 tổng đại số.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Cẩn thận khi bỏ ngoặc hoặc đặt các số hạng vào trong ngoặc mà đằng trước có dấu “-”</a:t>
            </a:r>
          </a:p>
        </p:txBody>
      </p:sp>
      <p:sp>
        <p:nvSpPr>
          <p:cNvPr id="254983" name="Text Box 7">
            <a:extLst>
              <a:ext uri="{FF2B5EF4-FFF2-40B4-BE49-F238E27FC236}">
                <a16:creationId xmlns:a16="http://schemas.microsoft.com/office/drawing/2014/main" id="{13EDD0C2-E4D1-5841-9C0B-5663359CB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741" y="2821783"/>
            <a:ext cx="60293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 Làm bài tập   từ bài 3.19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bài 3.23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tốt tiết 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42527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2" grpId="0"/>
      <p:bldP spid="2549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8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>
            <a:extLst>
              <a:ext uri="{FF2B5EF4-FFF2-40B4-BE49-F238E27FC236}">
                <a16:creationId xmlns:a16="http://schemas.microsoft.com/office/drawing/2014/main" id="{0DFEF7F0-624E-1549-BC8E-6719B401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11" y="48817"/>
            <a:ext cx="8780690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altLang="en-US" sz="27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O: 2009 – ( 40 + 2009)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540 + (25 – 540)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: (-7) + (4 + 7)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-300 + (10 +300)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: 2008 – (70 + 2008)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D813822C-41E4-B844-B7D6-A644D001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1587964"/>
            <a:ext cx="29146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(-3) + (2 + 3)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T: 35 + (5 -35)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O: -40 + (20 + 40)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(70 + 3) - 70</a:t>
            </a:r>
          </a:p>
        </p:txBody>
      </p:sp>
      <p:graphicFrame>
        <p:nvGraphicFramePr>
          <p:cNvPr id="10288" name="Group 48">
            <a:extLst>
              <a:ext uri="{FF2B5EF4-FFF2-40B4-BE49-F238E27FC236}">
                <a16:creationId xmlns:a16="http://schemas.microsoft.com/office/drawing/2014/main" id="{945753D5-1C77-B04A-8F8C-901D4C4EBFE5}"/>
              </a:ext>
            </a:extLst>
          </p:cNvPr>
          <p:cNvGraphicFramePr>
            <a:graphicFrameLocks noGrp="1"/>
          </p:cNvGraphicFramePr>
          <p:nvPr>
            <p:ph/>
            <p:extLst/>
          </p:nvPr>
        </p:nvGraphicFramePr>
        <p:xfrm>
          <a:off x="1371600" y="4281321"/>
          <a:ext cx="6172200" cy="806541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5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68580" marR="68580" marT="34274" marB="342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- 40 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-70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68580" marR="68580" marT="34274" marB="342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659" name="Text Box 50">
            <a:extLst>
              <a:ext uri="{FF2B5EF4-FFF2-40B4-BE49-F238E27FC236}">
                <a16:creationId xmlns:a16="http://schemas.microsoft.com/office/drawing/2014/main" id="{3888C99B-FCB5-DA43-BC57-8626315DF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794647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1" name="Text Box 51">
            <a:extLst>
              <a:ext uri="{FF2B5EF4-FFF2-40B4-BE49-F238E27FC236}">
                <a16:creationId xmlns:a16="http://schemas.microsoft.com/office/drawing/2014/main" id="{066D39D1-C9A5-1843-B483-5CE0A2ABC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31" y="4672697"/>
            <a:ext cx="57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0293" name="Text Box 53">
            <a:extLst>
              <a:ext uri="{FF2B5EF4-FFF2-40B4-BE49-F238E27FC236}">
                <a16:creationId xmlns:a16="http://schemas.microsoft.com/office/drawing/2014/main" id="{6D1D2F37-8777-A941-902A-185F9BC42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897" y="4677459"/>
            <a:ext cx="62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294" name="Text Box 54">
            <a:extLst>
              <a:ext uri="{FF2B5EF4-FFF2-40B4-BE49-F238E27FC236}">
                <a16:creationId xmlns:a16="http://schemas.microsoft.com/office/drawing/2014/main" id="{AF1554BC-67F8-C64C-9E83-71BC2B1D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698721"/>
            <a:ext cx="57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295" name="Text Box 55">
            <a:extLst>
              <a:ext uri="{FF2B5EF4-FFF2-40B4-BE49-F238E27FC236}">
                <a16:creationId xmlns:a16="http://schemas.microsoft.com/office/drawing/2014/main" id="{79369995-E719-2748-BD0A-603725461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726" y="4657728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296" name="Text Box 56">
            <a:extLst>
              <a:ext uri="{FF2B5EF4-FFF2-40B4-BE49-F238E27FC236}">
                <a16:creationId xmlns:a16="http://schemas.microsoft.com/office/drawing/2014/main" id="{2C4631F2-330B-2C4E-90DF-0E3ABC5A0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488" y="4682222"/>
            <a:ext cx="514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297" name="Text Box 57">
            <a:extLst>
              <a:ext uri="{FF2B5EF4-FFF2-40B4-BE49-F238E27FC236}">
                <a16:creationId xmlns:a16="http://schemas.microsoft.com/office/drawing/2014/main" id="{6B31343C-9E83-F441-9FBA-A978E9D87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304" y="4677459"/>
            <a:ext cx="400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0298" name="Text Box 58">
            <a:extLst>
              <a:ext uri="{FF2B5EF4-FFF2-40B4-BE49-F238E27FC236}">
                <a16:creationId xmlns:a16="http://schemas.microsoft.com/office/drawing/2014/main" id="{0D1C7214-DB55-CF4A-AC27-F9CCF332D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328" y="4678649"/>
            <a:ext cx="571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299" name="Text Box 59">
            <a:extLst>
              <a:ext uri="{FF2B5EF4-FFF2-40B4-BE49-F238E27FC236}">
                <a16:creationId xmlns:a16="http://schemas.microsoft.com/office/drawing/2014/main" id="{863DCC6E-9444-C64A-B2B3-90B066B04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689706"/>
            <a:ext cx="2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300" name="Text Box 60">
            <a:extLst>
              <a:ext uri="{FF2B5EF4-FFF2-40B4-BE49-F238E27FC236}">
                <a16:creationId xmlns:a16="http://schemas.microsoft.com/office/drawing/2014/main" id="{445D888F-F4DC-0A40-B411-DA0EBA2CD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1" y="4682222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0301" name="Line 61">
            <a:extLst>
              <a:ext uri="{FF2B5EF4-FFF2-40B4-BE49-F238E27FC236}">
                <a16:creationId xmlns:a16="http://schemas.microsoft.com/office/drawing/2014/main" id="{6C372A29-637B-BF48-9463-6C54D1A88D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1326701"/>
            <a:ext cx="0" cy="24003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754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" grpId="0"/>
      <p:bldP spid="10293" grpId="0"/>
      <p:bldP spid="10294" grpId="0"/>
      <p:bldP spid="10295" grpId="0"/>
      <p:bldP spid="10296" grpId="0"/>
      <p:bldP spid="10297" grpId="0"/>
      <p:bldP spid="10298" grpId="0"/>
      <p:bldP spid="10299" grpId="0"/>
      <p:bldP spid="103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6">
            <a:extLst>
              <a:ext uri="{FF2B5EF4-FFF2-40B4-BE49-F238E27FC236}">
                <a16:creationId xmlns:a16="http://schemas.microsoft.com/office/drawing/2014/main" id="{2A51A91B-5C91-2F4B-B9C1-F68D11702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72250" y="4081464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F641BE-D29A-CE48-92F4-24A5E56E2256}" type="slidenum">
              <a:rPr lang="en-US" altLang="en-US" sz="9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9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BC685E9-E054-E14A-AFAA-0F50EC62627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371600" y="800096"/>
            <a:ext cx="6915150" cy="2971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“X”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Sai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7391" name="Group 47">
            <a:extLst>
              <a:ext uri="{FF2B5EF4-FFF2-40B4-BE49-F238E27FC236}">
                <a16:creationId xmlns:a16="http://schemas.microsoft.com/office/drawing/2014/main" id="{1F9E3938-7E4E-8D43-8423-71C3A138EA6A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259682" y="1502570"/>
          <a:ext cx="6598444" cy="2521745"/>
        </p:xfrm>
        <a:graphic>
          <a:graphicData uri="http://schemas.openxmlformats.org/drawingml/2006/table">
            <a:tbl>
              <a:tblPr/>
              <a:tblGrid>
                <a:gridCol w="3219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348">
                  <a:extLst>
                    <a:ext uri="{9D8B030D-6E8A-4147-A177-3AD203B41FA5}">
                      <a16:colId xmlns:a16="http://schemas.microsoft.com/office/drawing/2014/main" val="3689123530"/>
                    </a:ext>
                  </a:extLst>
                </a:gridCol>
              </a:tblGrid>
              <a:tr h="388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Đúng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Sai</a:t>
                      </a: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Đáp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án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đúng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13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a) - (4 + 5) = - 4 - 5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b) 5 + (15 - 17) = 5 + 15 -17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c) 5 - (- 4 + 5) = 5 - 4 - 5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d) 5 - (4 - 5) = 5 - 4 - 5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e) 5 - (4 + 5) = 5 - 4 + 5</a:t>
                      </a:r>
                    </a:p>
                  </a:txBody>
                  <a:tcPr marL="68572" marR="68572" marT="34283" marB="3428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68572" marR="68572" marT="34283" marB="3428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381" name="Text Box 37">
            <a:extLst>
              <a:ext uri="{FF2B5EF4-FFF2-40B4-BE49-F238E27FC236}">
                <a16:creationId xmlns:a16="http://schemas.microsoft.com/office/drawing/2014/main" id="{EFA71001-E8F4-1348-81D5-A097E170D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535" y="1863328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7382" name="Text Box 38">
            <a:extLst>
              <a:ext uri="{FF2B5EF4-FFF2-40B4-BE49-F238E27FC236}">
                <a16:creationId xmlns:a16="http://schemas.microsoft.com/office/drawing/2014/main" id="{7CC49F81-24F2-9440-83DE-8C906332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228851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7383" name="Text Box 39">
            <a:extLst>
              <a:ext uri="{FF2B5EF4-FFF2-40B4-BE49-F238E27FC236}">
                <a16:creationId xmlns:a16="http://schemas.microsoft.com/office/drawing/2014/main" id="{9EAE4141-6FAF-8E40-B870-C6E73A41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519" y="2612232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7384" name="Text Box 40">
            <a:extLst>
              <a:ext uri="{FF2B5EF4-FFF2-40B4-BE49-F238E27FC236}">
                <a16:creationId xmlns:a16="http://schemas.microsoft.com/office/drawing/2014/main" id="{5A4B717E-BE8B-8F45-B62A-1D7DD5CDE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422" y="3020616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7385" name="Text Box 41">
            <a:extLst>
              <a:ext uri="{FF2B5EF4-FFF2-40B4-BE49-F238E27FC236}">
                <a16:creationId xmlns:a16="http://schemas.microsoft.com/office/drawing/2014/main" id="{CF178AD1-EFB8-B84C-A967-04553F2AC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3432572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625" name="TextBox 5">
            <a:extLst>
              <a:ext uri="{FF2B5EF4-FFF2-40B4-BE49-F238E27FC236}">
                <a16:creationId xmlns:a16="http://schemas.microsoft.com/office/drawing/2014/main" id="{E8BFDE66-A7A0-3B40-A0FE-CC3B80EFF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97993"/>
            <a:ext cx="3943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753E45-3C49-2B40-B246-49CE9459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455" y="2653904"/>
            <a:ext cx="13073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+ 4 - 5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38392-809C-0A4D-9603-B107BC6CC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974" y="3039667"/>
            <a:ext cx="13073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5 - 4 + 5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1B267-1F45-434F-BEE3-446718E8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881" y="3412332"/>
            <a:ext cx="13061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5 - 4 - 5</a:t>
            </a:r>
          </a:p>
        </p:txBody>
      </p:sp>
    </p:spTree>
    <p:extLst>
      <p:ext uri="{BB962C8B-B14F-4D97-AF65-F5344CB8AC3E}">
        <p14:creationId xmlns:p14="http://schemas.microsoft.com/office/powerpoint/2010/main" val="1286380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  <p:bldP spid="57381" grpId="0" autoUpdateAnimBg="0"/>
      <p:bldP spid="57382" grpId="0" autoUpdateAnimBg="0"/>
      <p:bldP spid="57383" grpId="0" autoUpdateAnimBg="0"/>
      <p:bldP spid="57384" grpId="0" autoUpdateAnimBg="0"/>
      <p:bldP spid="57385" grpId="0" autoUpdateAnimBg="0"/>
      <p:bldP spid="2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1">
            <a:extLst>
              <a:ext uri="{FF2B5EF4-FFF2-40B4-BE49-F238E27FC236}">
                <a16:creationId xmlns:a16="http://schemas.microsoft.com/office/drawing/2014/main" id="{63378E9D-939E-D149-9ABC-2B37BDBBE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1857375"/>
            <a:ext cx="3543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TextBox 1">
            <a:extLst>
              <a:ext uri="{FF2B5EF4-FFF2-40B4-BE49-F238E27FC236}">
                <a16:creationId xmlns:a16="http://schemas.microsoft.com/office/drawing/2014/main" id="{1C4150A9-24AB-7E43-AA0C-13D88C8D2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13" y="2181641"/>
            <a:ext cx="5363766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.VnTime" pitchFamily="34" charset="0"/>
              </a:rPr>
              <a:t>2 + (-9)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.VnTime" pitchFamily="34" charset="0"/>
              </a:rPr>
              <a:t>(-2) - (-9) =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.VnTime" pitchFamily="34" charset="0"/>
              </a:rPr>
              <a:t>3 - (+7) + (-4) - (-8) =</a:t>
            </a:r>
            <a:endParaRPr lang="en-US" altLang="en-US" sz="27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5127" name="TextBox 25">
            <a:extLst>
              <a:ext uri="{FF2B5EF4-FFF2-40B4-BE49-F238E27FC236}">
                <a16:creationId xmlns:a16="http://schemas.microsoft.com/office/drawing/2014/main" id="{5B76EB41-79C8-E94E-AC37-0981B6D93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97" y="813198"/>
            <a:ext cx="862237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>
                <a:latin typeface=".VnTime" pitchFamily="34" charset="0"/>
              </a:rPr>
              <a:t>*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(hay d</a:t>
            </a: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ng)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latin typeface=".VnTime" pitchFamily="34" charset="0"/>
            </a:endParaRPr>
          </a:p>
        </p:txBody>
      </p:sp>
      <p:sp>
        <p:nvSpPr>
          <p:cNvPr id="5128" name="TextBox 2">
            <a:extLst>
              <a:ext uri="{FF2B5EF4-FFF2-40B4-BE49-F238E27FC236}">
                <a16:creationId xmlns:a16="http://schemas.microsoft.com/office/drawing/2014/main" id="{0496B0D0-D936-F34F-BB42-F63851215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18" y="266701"/>
            <a:ext cx="65651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AFC8F-4C5F-1041-8767-4097ADD54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376" y="2165697"/>
            <a:ext cx="791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itchFamily="34" charset="0"/>
              </a:rPr>
              <a:t>2 - 9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04CAF-CC15-E048-80D6-7B7A8BD8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653" y="2594373"/>
            <a:ext cx="1302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itchFamily="34" charset="0"/>
              </a:rPr>
              <a:t>-2 +9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0F9B83-1711-9040-84F2-D62C5830B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493" y="3009487"/>
            <a:ext cx="1757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.VnTime" pitchFamily="34" charset="0"/>
              </a:rPr>
              <a:t>3 - 7 - 4 + 8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0B879-8203-7C4E-BC98-D74C421AA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08" y="3615621"/>
            <a:ext cx="8259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.VnTime" pitchFamily="34" charset="0"/>
              </a:rPr>
              <a:t>* </a:t>
            </a:r>
            <a:r>
              <a:rPr lang="en-US" altLang="en-US" sz="2400" dirty="0" err="1">
                <a:latin typeface=".VnTime" pitchFamily="34" charset="0"/>
              </a:rPr>
              <a:t>Vì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phép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trừ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được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chuyển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về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phép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cộng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nên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dãy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tính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như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trên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cũng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được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gọi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là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một</a:t>
            </a:r>
            <a:r>
              <a:rPr lang="en-US" altLang="en-US" sz="2400" dirty="0">
                <a:latin typeface=".VnTime" pitchFamily="34" charset="0"/>
              </a:rPr>
              <a:t> </a:t>
            </a:r>
            <a:r>
              <a:rPr lang="en-US" altLang="en-US" sz="2400" dirty="0" err="1">
                <a:latin typeface=".VnTime" pitchFamily="34" charset="0"/>
              </a:rPr>
              <a:t>tổng</a:t>
            </a:r>
            <a:r>
              <a:rPr lang="en-US" altLang="en-US" sz="2400" dirty="0"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2" grpId="0"/>
      <p:bldP spid="17" grpId="0"/>
      <p:bldP spid="1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C5F259B-451A-F645-88FC-2D88551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0" y="812085"/>
            <a:ext cx="8676861" cy="1728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dirty="0">
                <a:cs typeface="Times New Roman" panose="02020603050405020304" pitchFamily="18" charset="0"/>
              </a:rPr>
              <a:t>ưới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(-23) – 15 –(-23) +5 + (-10)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/>
          </a:p>
        </p:txBody>
      </p:sp>
      <p:sp>
        <p:nvSpPr>
          <p:cNvPr id="20482" name="Text Box 6">
            <a:extLst>
              <a:ext uri="{FF2B5EF4-FFF2-40B4-BE49-F238E27FC236}">
                <a16:creationId xmlns:a16="http://schemas.microsoft.com/office/drawing/2014/main" id="{E793F573-E2D2-494C-9D51-9702FDFBC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182322"/>
            <a:ext cx="928688" cy="60016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F3514-5BA2-344B-A9A7-809820CCFA6B}"/>
              </a:ext>
            </a:extLst>
          </p:cNvPr>
          <p:cNvSpPr txBox="1"/>
          <p:nvPr/>
        </p:nvSpPr>
        <p:spPr>
          <a:xfrm>
            <a:off x="1229968" y="2072311"/>
            <a:ext cx="5464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- 23 -15 + 23 + 5 - 10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- 23 + 23 – 15 + 5 – 10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 – 15 + 5 – 10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- 15 + 5 – 10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- 10 – 10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- 20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2172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83D3C05-3B42-6B4D-A921-FBFA1382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27" y="266701"/>
            <a:ext cx="65651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Hộp Văn bản 13">
            <a:extLst>
              <a:ext uri="{FF2B5EF4-FFF2-40B4-BE49-F238E27FC236}">
                <a16:creationId xmlns:a16="http://schemas.microsoft.com/office/drawing/2014/main" id="{A73D1813-5184-7547-BFEF-94197E1F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584331"/>
            <a:ext cx="6569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1:Tính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>
            <a:cxnSpLocks/>
          </p:cNvCxnSpPr>
          <p:nvPr/>
        </p:nvCxnSpPr>
        <p:spPr>
          <a:xfrm>
            <a:off x="4520857" y="1171977"/>
            <a:ext cx="22570" cy="15792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13">
            <a:extLst>
              <a:ext uri="{FF2B5EF4-FFF2-40B4-BE49-F238E27FC236}">
                <a16:creationId xmlns:a16="http://schemas.microsoft.com/office/drawing/2014/main" id="{A799DD83-1D72-604F-AB8D-2F9DC96C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33" y="2796628"/>
            <a:ext cx="9173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54692-A756-6342-964A-6EB67B0C0EF2}"/>
              </a:ext>
            </a:extLst>
          </p:cNvPr>
          <p:cNvSpPr txBox="1"/>
          <p:nvPr/>
        </p:nvSpPr>
        <p:spPr>
          <a:xfrm>
            <a:off x="4612558" y="1050129"/>
            <a:ext cx="431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4 –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12 + 15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53004-05EC-604B-B8B6-80E2A0CE35A4}"/>
              </a:ext>
            </a:extLst>
          </p:cNvPr>
          <p:cNvSpPr txBox="1"/>
          <p:nvPr/>
        </p:nvSpPr>
        <p:spPr>
          <a:xfrm>
            <a:off x="4914410" y="1425314"/>
            <a:ext cx="399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3EA4A-F72D-614D-8048-ED8EDABC723B}"/>
              </a:ext>
            </a:extLst>
          </p:cNvPr>
          <p:cNvSpPr txBox="1"/>
          <p:nvPr/>
        </p:nvSpPr>
        <p:spPr>
          <a:xfrm>
            <a:off x="4953295" y="1836533"/>
            <a:ext cx="406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12 + 15 =    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3FB1-19DF-A344-89BE-5D65F0F247C6}"/>
              </a:ext>
            </a:extLst>
          </p:cNvPr>
          <p:cNvSpPr txBox="1"/>
          <p:nvPr/>
        </p:nvSpPr>
        <p:spPr>
          <a:xfrm>
            <a:off x="4689872" y="2248438"/>
            <a:ext cx="445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(12 – 15) ….. 4 – 12 + 15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D2B82-FEB6-2746-B1ED-F10EA4B62EC4}"/>
              </a:ext>
            </a:extLst>
          </p:cNvPr>
          <p:cNvSpPr txBox="1"/>
          <p:nvPr/>
        </p:nvSpPr>
        <p:spPr>
          <a:xfrm>
            <a:off x="158874" y="1046332"/>
            <a:ext cx="423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 +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+ 12 - 15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1CD92-9DBB-5943-B65C-D7F35D126451}"/>
              </a:ext>
            </a:extLst>
          </p:cNvPr>
          <p:cNvSpPr txBox="1"/>
          <p:nvPr/>
        </p:nvSpPr>
        <p:spPr>
          <a:xfrm>
            <a:off x="419018" y="1456410"/>
            <a:ext cx="372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379D2-148F-1845-9839-8B9CEEAB6451}"/>
              </a:ext>
            </a:extLst>
          </p:cNvPr>
          <p:cNvSpPr txBox="1"/>
          <p:nvPr/>
        </p:nvSpPr>
        <p:spPr>
          <a:xfrm>
            <a:off x="419018" y="1883456"/>
            <a:ext cx="379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+ 12 – 15 =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3BCBD-34BC-9544-9448-00F1F0C9A204}"/>
              </a:ext>
            </a:extLst>
          </p:cNvPr>
          <p:cNvSpPr txBox="1"/>
          <p:nvPr/>
        </p:nvSpPr>
        <p:spPr>
          <a:xfrm>
            <a:off x="158875" y="2301854"/>
            <a:ext cx="431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(12 – 15) ….. 4 + 12 - 15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B2EF067-FB02-8E4A-8685-8F0D11FA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3252734"/>
            <a:ext cx="886171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đằng trước, ta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số hạng trong 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đằng trước, ta phải ………… tất cả các số hạng trong dấu ngoặc: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đổi thành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và dấu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đổi thành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87A012-92A9-4A44-9775-8083A23C04D0}"/>
              </a:ext>
            </a:extLst>
          </p:cNvPr>
          <p:cNvSpPr txBox="1"/>
          <p:nvPr/>
        </p:nvSpPr>
        <p:spPr>
          <a:xfrm>
            <a:off x="10724" y="128790"/>
            <a:ext cx="503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87268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42319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ĐÁNH GIÁ HOẠT ĐỘNG NHÓM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8" name="Table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943936"/>
              </p:ext>
            </p:extLst>
          </p:nvPr>
        </p:nvGraphicFramePr>
        <p:xfrm>
          <a:off x="147803" y="497206"/>
          <a:ext cx="8848395" cy="4303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7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407">
                  <a:extLst>
                    <a:ext uri="{9D8B030D-6E8A-4147-A177-3AD203B41FA5}">
                      <a16:colId xmlns:a16="http://schemas.microsoft.com/office/drawing/2014/main" val="4191025084"/>
                    </a:ext>
                  </a:extLst>
                </a:gridCol>
              </a:tblGrid>
              <a:tr h="4938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1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TIÊU CHÍ</a:t>
                      </a:r>
                      <a:endParaRPr lang="en-US" sz="21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ĐẠT ĐƯỢC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3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b="1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</a:t>
                      </a: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2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NHÓM 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AutoNum type="arabicPeriod"/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9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4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1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4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Hộp Văn bản 13">
            <a:extLst>
              <a:ext uri="{FF2B5EF4-FFF2-40B4-BE49-F238E27FC236}">
                <a16:creationId xmlns:a16="http://schemas.microsoft.com/office/drawing/2014/main" id="{A73D1813-5184-7547-BFEF-94197E1F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584331"/>
            <a:ext cx="6569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1:Tính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>
            <a:cxnSpLocks/>
          </p:cNvCxnSpPr>
          <p:nvPr/>
        </p:nvCxnSpPr>
        <p:spPr>
          <a:xfrm>
            <a:off x="4520857" y="1171977"/>
            <a:ext cx="22570" cy="15792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13">
            <a:extLst>
              <a:ext uri="{FF2B5EF4-FFF2-40B4-BE49-F238E27FC236}">
                <a16:creationId xmlns:a16="http://schemas.microsoft.com/office/drawing/2014/main" id="{A799DD83-1D72-604F-AB8D-2F9DC96C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33" y="2796628"/>
            <a:ext cx="9173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54692-A756-6342-964A-6EB67B0C0EF2}"/>
              </a:ext>
            </a:extLst>
          </p:cNvPr>
          <p:cNvSpPr txBox="1"/>
          <p:nvPr/>
        </p:nvSpPr>
        <p:spPr>
          <a:xfrm>
            <a:off x="4612558" y="1050129"/>
            <a:ext cx="431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4 –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12 + 15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53004-05EC-604B-B8B6-80E2A0CE35A4}"/>
              </a:ext>
            </a:extLst>
          </p:cNvPr>
          <p:cNvSpPr txBox="1"/>
          <p:nvPr/>
        </p:nvSpPr>
        <p:spPr>
          <a:xfrm>
            <a:off x="4914410" y="1425314"/>
            <a:ext cx="399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3EA4A-F72D-614D-8048-ED8EDABC723B}"/>
              </a:ext>
            </a:extLst>
          </p:cNvPr>
          <p:cNvSpPr txBox="1"/>
          <p:nvPr/>
        </p:nvSpPr>
        <p:spPr>
          <a:xfrm>
            <a:off x="4953295" y="1836533"/>
            <a:ext cx="406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12 + 15 =    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3FB1-19DF-A344-89BE-5D65F0F247C6}"/>
              </a:ext>
            </a:extLst>
          </p:cNvPr>
          <p:cNvSpPr txBox="1"/>
          <p:nvPr/>
        </p:nvSpPr>
        <p:spPr>
          <a:xfrm>
            <a:off x="4689872" y="2248438"/>
            <a:ext cx="445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(12 – 15) ….. 4 – 12 + 15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D2B82-FEB6-2746-B1ED-F10EA4B62EC4}"/>
              </a:ext>
            </a:extLst>
          </p:cNvPr>
          <p:cNvSpPr txBox="1"/>
          <p:nvPr/>
        </p:nvSpPr>
        <p:spPr>
          <a:xfrm>
            <a:off x="158874" y="1046332"/>
            <a:ext cx="423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 +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+ 12 - 15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1CD92-9DBB-5943-B65C-D7F35D126451}"/>
              </a:ext>
            </a:extLst>
          </p:cNvPr>
          <p:cNvSpPr txBox="1"/>
          <p:nvPr/>
        </p:nvSpPr>
        <p:spPr>
          <a:xfrm>
            <a:off x="419018" y="1456410"/>
            <a:ext cx="372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379D2-148F-1845-9839-8B9CEEAB6451}"/>
              </a:ext>
            </a:extLst>
          </p:cNvPr>
          <p:cNvSpPr txBox="1"/>
          <p:nvPr/>
        </p:nvSpPr>
        <p:spPr>
          <a:xfrm>
            <a:off x="419018" y="1883456"/>
            <a:ext cx="379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+ 12 – 15 =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3BCBD-34BC-9544-9448-00F1F0C9A204}"/>
              </a:ext>
            </a:extLst>
          </p:cNvPr>
          <p:cNvSpPr txBox="1"/>
          <p:nvPr/>
        </p:nvSpPr>
        <p:spPr>
          <a:xfrm>
            <a:off x="158875" y="2301854"/>
            <a:ext cx="431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(12 – 15) ….. 4 + 12 - 15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B2EF067-FB02-8E4A-8685-8F0D11FA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3252734"/>
            <a:ext cx="886171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đằng trước, ta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số hạng trong 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đằng trước, ta phải ………… tất cả các số hạng trong dấu ngoặc: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đổi thành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và dấu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đổi thành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87A012-92A9-4A44-9775-8083A23C04D0}"/>
              </a:ext>
            </a:extLst>
          </p:cNvPr>
          <p:cNvSpPr txBox="1"/>
          <p:nvPr/>
        </p:nvSpPr>
        <p:spPr>
          <a:xfrm>
            <a:off x="10724" y="128790"/>
            <a:ext cx="503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2" name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D67E821D-9EFB-B646-A494-F0E2039A5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4473" y="0"/>
            <a:ext cx="1759526" cy="9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Hộp Văn bản 13">
            <a:extLst>
              <a:ext uri="{FF2B5EF4-FFF2-40B4-BE49-F238E27FC236}">
                <a16:creationId xmlns:a16="http://schemas.microsoft.com/office/drawing/2014/main" id="{A73D1813-5184-7547-BFEF-94197E1F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584331"/>
            <a:ext cx="6569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1:Tính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>
            <a:cxnSpLocks/>
          </p:cNvCxnSpPr>
          <p:nvPr/>
        </p:nvCxnSpPr>
        <p:spPr>
          <a:xfrm>
            <a:off x="4520857" y="1171977"/>
            <a:ext cx="22570" cy="15792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ộp Văn bản 13">
            <a:extLst>
              <a:ext uri="{FF2B5EF4-FFF2-40B4-BE49-F238E27FC236}">
                <a16:creationId xmlns:a16="http://schemas.microsoft.com/office/drawing/2014/main" id="{A799DD83-1D72-604F-AB8D-2F9DC96CC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33" y="2796628"/>
            <a:ext cx="9173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54692-A756-6342-964A-6EB67B0C0EF2}"/>
              </a:ext>
            </a:extLst>
          </p:cNvPr>
          <p:cNvSpPr txBox="1"/>
          <p:nvPr/>
        </p:nvSpPr>
        <p:spPr>
          <a:xfrm>
            <a:off x="4612558" y="1050129"/>
            <a:ext cx="4313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4 –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12 + 15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53004-05EC-604B-B8B6-80E2A0CE35A4}"/>
              </a:ext>
            </a:extLst>
          </p:cNvPr>
          <p:cNvSpPr txBox="1"/>
          <p:nvPr/>
        </p:nvSpPr>
        <p:spPr>
          <a:xfrm>
            <a:off x="4914410" y="1425314"/>
            <a:ext cx="399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3EA4A-F72D-614D-8048-ED8EDABC723B}"/>
              </a:ext>
            </a:extLst>
          </p:cNvPr>
          <p:cNvSpPr txBox="1"/>
          <p:nvPr/>
        </p:nvSpPr>
        <p:spPr>
          <a:xfrm>
            <a:off x="4953295" y="1836533"/>
            <a:ext cx="406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12 + 15 =    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63FB1-19DF-A344-89BE-5D65F0F247C6}"/>
              </a:ext>
            </a:extLst>
          </p:cNvPr>
          <p:cNvSpPr txBox="1"/>
          <p:nvPr/>
        </p:nvSpPr>
        <p:spPr>
          <a:xfrm>
            <a:off x="4689872" y="2248438"/>
            <a:ext cx="445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(12 – 15) ….. 4 – 12 + 15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D2B82-FEB6-2746-B1ED-F10EA4B62EC4}"/>
              </a:ext>
            </a:extLst>
          </p:cNvPr>
          <p:cNvSpPr txBox="1"/>
          <p:nvPr/>
        </p:nvSpPr>
        <p:spPr>
          <a:xfrm>
            <a:off x="158874" y="1046332"/>
            <a:ext cx="423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 + (12 – 15)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+ 12 - 15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1CD92-9DBB-5943-B65C-D7F35D126451}"/>
              </a:ext>
            </a:extLst>
          </p:cNvPr>
          <p:cNvSpPr txBox="1"/>
          <p:nvPr/>
        </p:nvSpPr>
        <p:spPr>
          <a:xfrm>
            <a:off x="419018" y="1456410"/>
            <a:ext cx="372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(12 – 15) =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379D2-148F-1845-9839-8B9CEEAB6451}"/>
              </a:ext>
            </a:extLst>
          </p:cNvPr>
          <p:cNvSpPr txBox="1"/>
          <p:nvPr/>
        </p:nvSpPr>
        <p:spPr>
          <a:xfrm>
            <a:off x="419018" y="1883456"/>
            <a:ext cx="379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+ 12 – 15 =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3BCBD-34BC-9544-9448-00F1F0C9A204}"/>
              </a:ext>
            </a:extLst>
          </p:cNvPr>
          <p:cNvSpPr txBox="1"/>
          <p:nvPr/>
        </p:nvSpPr>
        <p:spPr>
          <a:xfrm>
            <a:off x="158875" y="2301854"/>
            <a:ext cx="431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(12 – 15) ….. 4 + 12 - 15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4048B-381E-534D-8B47-B11D772F7516}"/>
              </a:ext>
            </a:extLst>
          </p:cNvPr>
          <p:cNvSpPr txBox="1"/>
          <p:nvPr/>
        </p:nvSpPr>
        <p:spPr>
          <a:xfrm>
            <a:off x="6864437" y="1421460"/>
            <a:ext cx="1746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(- 3) =  7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B9521-AC1B-3C44-9861-198570401FD1}"/>
              </a:ext>
            </a:extLst>
          </p:cNvPr>
          <p:cNvSpPr txBox="1"/>
          <p:nvPr/>
        </p:nvSpPr>
        <p:spPr>
          <a:xfrm>
            <a:off x="6722768" y="1820704"/>
            <a:ext cx="191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(- 8) + 15 = 7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A26DE-D237-4E4F-99F8-727031F4DA81}"/>
              </a:ext>
            </a:extLst>
          </p:cNvPr>
          <p:cNvSpPr txBox="1"/>
          <p:nvPr/>
        </p:nvSpPr>
        <p:spPr>
          <a:xfrm>
            <a:off x="2356829" y="1472979"/>
            <a:ext cx="2137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3 = 1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DDB58-FCC1-E147-9F57-E33BDD31D719}"/>
              </a:ext>
            </a:extLst>
          </p:cNvPr>
          <p:cNvSpPr txBox="1"/>
          <p:nvPr/>
        </p:nvSpPr>
        <p:spPr>
          <a:xfrm>
            <a:off x="2086372" y="1893198"/>
            <a:ext cx="19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15 = 1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18E83E-8B1E-4F41-93E6-7628EEF6C3DF}"/>
              </a:ext>
            </a:extLst>
          </p:cNvPr>
          <p:cNvSpPr txBox="1"/>
          <p:nvPr/>
        </p:nvSpPr>
        <p:spPr>
          <a:xfrm>
            <a:off x="7031866" y="2253808"/>
            <a:ext cx="46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E308F2-69CC-5547-B3AE-FB9C2F2CF3A4}"/>
              </a:ext>
            </a:extLst>
          </p:cNvPr>
          <p:cNvSpPr txBox="1"/>
          <p:nvPr/>
        </p:nvSpPr>
        <p:spPr>
          <a:xfrm>
            <a:off x="2470592" y="2316055"/>
            <a:ext cx="46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DE8CC-ABE4-464E-AC69-F3343F38A60D}"/>
              </a:ext>
            </a:extLst>
          </p:cNvPr>
          <p:cNvSpPr txBox="1"/>
          <p:nvPr/>
        </p:nvSpPr>
        <p:spPr>
          <a:xfrm>
            <a:off x="965907" y="2292442"/>
            <a:ext cx="52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F7C35C-4CD0-E949-830E-DCDD99EF0D64}"/>
              </a:ext>
            </a:extLst>
          </p:cNvPr>
          <p:cNvSpPr txBox="1"/>
          <p:nvPr/>
        </p:nvSpPr>
        <p:spPr>
          <a:xfrm>
            <a:off x="5528026" y="2199639"/>
            <a:ext cx="43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B2EF067-FB02-8E4A-8685-8F0D11FA7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74" y="3252734"/>
            <a:ext cx="886171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đằng trước, ta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các số hạng trong ngoặc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bỏ dấu ngoặc có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đằng trước, ta phải ………… tất cả các số hạng trong dấu ngoặc: dấu " 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 đổi thành 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và dấu “</a:t>
            </a:r>
            <a:r>
              <a:rPr lang="vi-V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đổi thành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87A012-92A9-4A44-9775-8083A23C04D0}"/>
              </a:ext>
            </a:extLst>
          </p:cNvPr>
          <p:cNvSpPr txBox="1"/>
          <p:nvPr/>
        </p:nvSpPr>
        <p:spPr>
          <a:xfrm>
            <a:off x="68872" y="128790"/>
            <a:ext cx="503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39" name="Hộp Văn bản 9">
            <a:extLst>
              <a:ext uri="{FF2B5EF4-FFF2-40B4-BE49-F238E27FC236}">
                <a16:creationId xmlns:a16="http://schemas.microsoft.com/office/drawing/2014/main" id="{1B31A68C-277C-204C-99DE-66BE59873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853" y="3212373"/>
            <a:ext cx="1658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2400" dirty="0">
              <a:latin typeface=".VnTime" pitchFamily="34" charset="0"/>
            </a:endParaRPr>
          </a:p>
        </p:txBody>
      </p:sp>
      <p:sp>
        <p:nvSpPr>
          <p:cNvPr id="40" name="Hộp Văn bản 11">
            <a:extLst>
              <a:ext uri="{FF2B5EF4-FFF2-40B4-BE49-F238E27FC236}">
                <a16:creationId xmlns:a16="http://schemas.microsoft.com/office/drawing/2014/main" id="{9DDA1CB8-0220-C04D-89EE-52A9AB4F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076" y="3947450"/>
            <a:ext cx="1212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altLang="en-US" sz="2400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9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33" grpId="0"/>
      <p:bldP spid="17" grpId="0"/>
      <p:bldP spid="19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</TotalTime>
  <Words>2192</Words>
  <Application>Microsoft Macintosh PowerPoint</Application>
  <PresentationFormat>On-screen Show (16:9)</PresentationFormat>
  <Paragraphs>280</Paragraphs>
  <Slides>29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.VnTime</vt:lpstr>
      <vt:lpstr>Arial</vt:lpstr>
      <vt:lpstr>Calibri</vt:lpstr>
      <vt:lpstr>Calibri Light</vt:lpstr>
      <vt:lpstr>Times New Roman</vt:lpstr>
      <vt:lpstr>Wingdings</vt:lpstr>
      <vt:lpstr>3_Office Theme</vt:lpstr>
      <vt:lpstr>PowerPoint Presentation</vt:lpstr>
      <vt:lpstr>PowerPoint Presentation</vt:lpstr>
      <vt:lpstr>PowerPoint Presentation</vt:lpstr>
      <vt:lpstr>Viết tổng sau dưới dạng không có dấu ngoặc rồi tính giá trị của nó:          (-23) – 15 –(-23) +5 + (-10)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Thi Xuan Van</dc:creator>
  <cp:lastModifiedBy>Microsoft Office User</cp:lastModifiedBy>
  <cp:revision>140</cp:revision>
  <dcterms:created xsi:type="dcterms:W3CDTF">2017-03-04T06:55:50Z</dcterms:created>
  <dcterms:modified xsi:type="dcterms:W3CDTF">2023-11-17T07:53:13Z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