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jEuJnqfzf1FpQIBVIr/fI+F9h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97749D-5C9E-49B3-A229-75EECDFB6F9B}">
  <a:tblStyle styleId="{9C97749D-5C9E-49B3-A229-75EECDFB6F9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3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3"/>
          <p:cNvSpPr/>
          <p:nvPr/>
        </p:nvSpPr>
        <p:spPr>
          <a:xfrm>
            <a:off x="789022" y="3303275"/>
            <a:ext cx="1883767" cy="66655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3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3"/>
          <p:cNvSpPr/>
          <p:nvPr/>
        </p:nvSpPr>
        <p:spPr>
          <a:xfrm>
            <a:off x="5574527" y="2881839"/>
            <a:ext cx="5465180" cy="19119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Read the conversation and choose the correct answer.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one word from the conversation to complete each sentence.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Look at the pictures and write a word under each. </a:t>
            </a:r>
            <a:endParaRPr/>
          </a:p>
        </p:txBody>
      </p:sp>
      <p:cxnSp>
        <p:nvCxnSpPr>
          <p:cNvPr id="240" name="Google Shape;240;p13"/>
          <p:cNvCxnSpPr>
            <a:stCxn id="234" idx="3"/>
            <a:endCxn id="235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1" name="Google Shape;241;p13"/>
          <p:cNvCxnSpPr>
            <a:stCxn id="235" idx="1"/>
            <a:endCxn id="236" idx="0"/>
          </p:cNvCxnSpPr>
          <p:nvPr/>
        </p:nvCxnSpPr>
        <p:spPr>
          <a:xfrm flipH="1">
            <a:off x="1730917" y="2417586"/>
            <a:ext cx="1387800" cy="88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2" name="Google Shape;242;p1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3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 txBox="1"/>
          <p:nvPr/>
        </p:nvSpPr>
        <p:spPr>
          <a:xfrm>
            <a:off x="1097772" y="1292523"/>
            <a:ext cx="103382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choose the correct answer.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3" name="Google Shape;2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4"/>
          <p:cNvSpPr txBox="1"/>
          <p:nvPr/>
        </p:nvSpPr>
        <p:spPr>
          <a:xfrm>
            <a:off x="827500" y="2130834"/>
            <a:ext cx="10567336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Lan often go to school?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By bicycle. 		B. By motorbike.		C. On foot.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normally takes Lan ___ to get to school.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two minutes 		B. ten minutes		C. twenty minutes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 and Mark agree to go cycling ______.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tomorrow 		B. every day			C. at the weekend</a:t>
            </a:r>
            <a:endParaRPr/>
          </a:p>
        </p:txBody>
      </p:sp>
      <p:sp>
        <p:nvSpPr>
          <p:cNvPr id="256" name="Google Shape;256;p14"/>
          <p:cNvSpPr/>
          <p:nvPr/>
        </p:nvSpPr>
        <p:spPr>
          <a:xfrm>
            <a:off x="773763" y="2597074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4"/>
          <p:cNvSpPr/>
          <p:nvPr/>
        </p:nvSpPr>
        <p:spPr>
          <a:xfrm>
            <a:off x="3595710" y="3856274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6325673" y="5174280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/>
          <p:nvPr/>
        </p:nvSpPr>
        <p:spPr>
          <a:xfrm>
            <a:off x="1026019" y="1806610"/>
            <a:ext cx="10226182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Last Sunday afternoon, Lan ______ round the lake near her home.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Mark says to Lan: “You ______ be careful, especially when you cross the road.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Traffic ______ are a problem in big cities.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– ______ does your mum go shopping?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– She often walks.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This road is very __________ during the rush hours.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 txBox="1"/>
          <p:nvPr/>
        </p:nvSpPr>
        <p:spPr>
          <a:xfrm>
            <a:off x="1083211" y="1283656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one word from the conversation to complete each sentence.</a:t>
            </a:r>
            <a:endParaRPr/>
          </a:p>
        </p:txBody>
      </p:sp>
      <p:sp>
        <p:nvSpPr>
          <p:cNvPr id="266" name="Google Shape;266;p15"/>
          <p:cNvSpPr/>
          <p:nvPr/>
        </p:nvSpPr>
        <p:spPr>
          <a:xfrm>
            <a:off x="576198" y="12528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5"/>
          <p:cNvSpPr txBox="1"/>
          <p:nvPr/>
        </p:nvSpPr>
        <p:spPr>
          <a:xfrm>
            <a:off x="628983" y="1150231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68" name="Google Shape;26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5"/>
          <p:cNvSpPr txBox="1"/>
          <p:nvPr/>
        </p:nvSpPr>
        <p:spPr>
          <a:xfrm>
            <a:off x="5405105" y="1818977"/>
            <a:ext cx="12118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cycled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5"/>
          <p:cNvSpPr txBox="1"/>
          <p:nvPr/>
        </p:nvSpPr>
        <p:spPr>
          <a:xfrm>
            <a:off x="4748377" y="2680124"/>
            <a:ext cx="12118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2556659" y="3955716"/>
            <a:ext cx="9612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jams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1851843" y="4804583"/>
            <a:ext cx="11199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5"/>
          <p:cNvSpPr txBox="1"/>
          <p:nvPr/>
        </p:nvSpPr>
        <p:spPr>
          <a:xfrm>
            <a:off x="3961314" y="6086892"/>
            <a:ext cx="16503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crowded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"/>
          <p:cNvSpPr txBox="1"/>
          <p:nvPr/>
        </p:nvSpPr>
        <p:spPr>
          <a:xfrm>
            <a:off x="1657350" y="3209947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6"/>
          <p:cNvSpPr txBox="1"/>
          <p:nvPr/>
        </p:nvSpPr>
        <p:spPr>
          <a:xfrm>
            <a:off x="7724775" y="3209947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 txBox="1"/>
          <p:nvPr/>
        </p:nvSpPr>
        <p:spPr>
          <a:xfrm>
            <a:off x="1657349" y="6038768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7724775" y="6026520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 txBox="1"/>
          <p:nvPr/>
        </p:nvSpPr>
        <p:spPr>
          <a:xfrm>
            <a:off x="975218" y="1174438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 and write a word under each.</a:t>
            </a:r>
            <a:endParaRPr/>
          </a:p>
        </p:txBody>
      </p:sp>
      <p:sp>
        <p:nvSpPr>
          <p:cNvPr id="285" name="Google Shape;285;p16"/>
          <p:cNvSpPr/>
          <p:nvPr/>
        </p:nvSpPr>
        <p:spPr>
          <a:xfrm>
            <a:off x="470627" y="113912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 txBox="1"/>
          <p:nvPr/>
        </p:nvSpPr>
        <p:spPr>
          <a:xfrm>
            <a:off x="470628" y="1036425"/>
            <a:ext cx="406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7" name="Google Shape;28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6"/>
          <p:cNvPicPr preferRelativeResize="0"/>
          <p:nvPr/>
        </p:nvPicPr>
        <p:blipFill rotWithShape="1">
          <a:blip r:embed="rId4">
            <a:alphaModFix/>
          </a:blip>
          <a:srcRect l="4496" t="3604" r="5046" b="7367"/>
          <a:stretch/>
        </p:blipFill>
        <p:spPr>
          <a:xfrm>
            <a:off x="1661530" y="1593885"/>
            <a:ext cx="2598235" cy="163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6"/>
          <p:cNvPicPr preferRelativeResize="0"/>
          <p:nvPr/>
        </p:nvPicPr>
        <p:blipFill rotWithShape="1">
          <a:blip r:embed="rId5">
            <a:alphaModFix/>
          </a:blip>
          <a:srcRect t="15446" r="5291" b="7969"/>
          <a:stretch/>
        </p:blipFill>
        <p:spPr>
          <a:xfrm>
            <a:off x="7309915" y="1559238"/>
            <a:ext cx="3220496" cy="1750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6"/>
          <p:cNvPicPr preferRelativeResize="0"/>
          <p:nvPr/>
        </p:nvPicPr>
        <p:blipFill rotWithShape="1">
          <a:blip r:embed="rId6">
            <a:alphaModFix/>
          </a:blip>
          <a:srcRect l="2208" t="5714" r="4137" b="6837"/>
          <a:stretch/>
        </p:blipFill>
        <p:spPr>
          <a:xfrm>
            <a:off x="1276350" y="3829050"/>
            <a:ext cx="3514725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6"/>
          <p:cNvPicPr preferRelativeResize="0"/>
          <p:nvPr/>
        </p:nvPicPr>
        <p:blipFill rotWithShape="1">
          <a:blip r:embed="rId7">
            <a:alphaModFix/>
          </a:blip>
          <a:srcRect l="4842" t="9560" r="4645" b="14069"/>
          <a:stretch/>
        </p:blipFill>
        <p:spPr>
          <a:xfrm>
            <a:off x="7239000" y="4095750"/>
            <a:ext cx="3362326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6"/>
          <p:cNvSpPr txBox="1"/>
          <p:nvPr/>
        </p:nvSpPr>
        <p:spPr>
          <a:xfrm>
            <a:off x="2352675" y="3148056"/>
            <a:ext cx="10543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bicycle</a:t>
            </a:r>
            <a:endParaRPr/>
          </a:p>
        </p:txBody>
      </p:sp>
      <p:sp>
        <p:nvSpPr>
          <p:cNvPr id="294" name="Google Shape;294;p16"/>
          <p:cNvSpPr txBox="1"/>
          <p:nvPr/>
        </p:nvSpPr>
        <p:spPr>
          <a:xfrm>
            <a:off x="8421541" y="3157603"/>
            <a:ext cx="56682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car</a:t>
            </a:r>
            <a:endParaRPr sz="240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6"/>
          <p:cNvSpPr txBox="1"/>
          <p:nvPr/>
        </p:nvSpPr>
        <p:spPr>
          <a:xfrm>
            <a:off x="2325540" y="5954045"/>
            <a:ext cx="628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bus</a:t>
            </a:r>
            <a:endParaRPr sz="240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6"/>
          <p:cNvSpPr txBox="1"/>
          <p:nvPr/>
        </p:nvSpPr>
        <p:spPr>
          <a:xfrm>
            <a:off x="8250084" y="5974490"/>
            <a:ext cx="14765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motorbike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/>
          <p:nvPr/>
        </p:nvSpPr>
        <p:spPr>
          <a:xfrm>
            <a:off x="975218" y="1174438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 and write a word under each.</a:t>
            </a:r>
            <a:endParaRPr/>
          </a:p>
        </p:txBody>
      </p:sp>
      <p:sp>
        <p:nvSpPr>
          <p:cNvPr id="303" name="Google Shape;303;p17"/>
          <p:cNvSpPr/>
          <p:nvPr/>
        </p:nvSpPr>
        <p:spPr>
          <a:xfrm>
            <a:off x="470627" y="113912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7"/>
          <p:cNvSpPr txBox="1"/>
          <p:nvPr/>
        </p:nvSpPr>
        <p:spPr>
          <a:xfrm>
            <a:off x="519300" y="103862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5" name="Google Shape;30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7"/>
          <p:cNvSpPr txBox="1"/>
          <p:nvPr/>
        </p:nvSpPr>
        <p:spPr>
          <a:xfrm>
            <a:off x="1657350" y="3409972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7"/>
          <p:cNvSpPr txBox="1"/>
          <p:nvPr/>
        </p:nvSpPr>
        <p:spPr>
          <a:xfrm>
            <a:off x="7724775" y="3409972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7"/>
          <p:cNvSpPr txBox="1"/>
          <p:nvPr/>
        </p:nvSpPr>
        <p:spPr>
          <a:xfrm>
            <a:off x="1657349" y="6038768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7"/>
          <p:cNvSpPr txBox="1"/>
          <p:nvPr/>
        </p:nvSpPr>
        <p:spPr>
          <a:xfrm>
            <a:off x="7724775" y="6026520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7"/>
          <p:cNvPicPr preferRelativeResize="0"/>
          <p:nvPr/>
        </p:nvPicPr>
        <p:blipFill rotWithShape="1">
          <a:blip r:embed="rId4">
            <a:alphaModFix/>
          </a:blip>
          <a:srcRect l="1196" t="2470"/>
          <a:stretch/>
        </p:blipFill>
        <p:spPr>
          <a:xfrm>
            <a:off x="1564998" y="1851060"/>
            <a:ext cx="2937427" cy="147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7"/>
          <p:cNvPicPr preferRelativeResize="0"/>
          <p:nvPr/>
        </p:nvPicPr>
        <p:blipFill rotWithShape="1">
          <a:blip r:embed="rId5">
            <a:alphaModFix/>
          </a:blip>
          <a:srcRect l="7715" r="3263" b="9751"/>
          <a:stretch/>
        </p:blipFill>
        <p:spPr>
          <a:xfrm>
            <a:off x="7610475" y="1769095"/>
            <a:ext cx="2857500" cy="1555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1136" y="4095750"/>
            <a:ext cx="310515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7"/>
          <p:cNvPicPr preferRelativeResize="0"/>
          <p:nvPr/>
        </p:nvPicPr>
        <p:blipFill rotWithShape="1">
          <a:blip r:embed="rId7">
            <a:alphaModFix/>
          </a:blip>
          <a:srcRect t="3572"/>
          <a:stretch/>
        </p:blipFill>
        <p:spPr>
          <a:xfrm>
            <a:off x="7362825" y="4143375"/>
            <a:ext cx="335280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7"/>
          <p:cNvSpPr/>
          <p:nvPr/>
        </p:nvSpPr>
        <p:spPr>
          <a:xfrm>
            <a:off x="1930362" y="3363004"/>
            <a:ext cx="20890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plane/ airplane</a:t>
            </a:r>
            <a:endParaRPr sz="240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/>
          <p:nvPr/>
        </p:nvSpPr>
        <p:spPr>
          <a:xfrm>
            <a:off x="2436808" y="5986217"/>
            <a:ext cx="7556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boat</a:t>
            </a:r>
            <a:endParaRPr sz="240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8667416" y="5964965"/>
            <a:ext cx="6992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ship</a:t>
            </a:r>
            <a:endParaRPr sz="240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/>
          <p:nvPr/>
        </p:nvSpPr>
        <p:spPr>
          <a:xfrm>
            <a:off x="8632888" y="3350619"/>
            <a:ext cx="7682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train</a:t>
            </a:r>
            <a:endParaRPr sz="2400">
              <a:solidFill>
                <a:srgbClr val="48C0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8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8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8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8"/>
          <p:cNvSpPr/>
          <p:nvPr/>
        </p:nvSpPr>
        <p:spPr>
          <a:xfrm>
            <a:off x="789022" y="3303275"/>
            <a:ext cx="1883767" cy="66655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3118717" y="4980974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8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8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5574527" y="2881839"/>
            <a:ext cx="5465180" cy="19119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Read the conversation and choose the correct answer.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one word from the conversation to complete each sentence.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Look at the pictures and write a word under each. </a:t>
            </a:r>
            <a:endParaRPr/>
          </a:p>
        </p:txBody>
      </p:sp>
      <p:sp>
        <p:nvSpPr>
          <p:cNvPr id="332" name="Google Shape;332;p18"/>
          <p:cNvSpPr/>
          <p:nvPr/>
        </p:nvSpPr>
        <p:spPr>
          <a:xfrm>
            <a:off x="5585947" y="4946453"/>
            <a:ext cx="5465179" cy="7610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Game: Find someone who 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3" name="Google Shape;333;p18"/>
          <p:cNvCxnSpPr>
            <a:stCxn id="325" idx="3"/>
            <a:endCxn id="326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4" name="Google Shape;334;p18"/>
          <p:cNvCxnSpPr>
            <a:stCxn id="326" idx="1"/>
            <a:endCxn id="327" idx="0"/>
          </p:cNvCxnSpPr>
          <p:nvPr/>
        </p:nvCxnSpPr>
        <p:spPr>
          <a:xfrm flipH="1">
            <a:off x="1730917" y="2417586"/>
            <a:ext cx="1387800" cy="88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5" name="Google Shape;335;p18"/>
          <p:cNvCxnSpPr>
            <a:stCxn id="327" idx="3"/>
            <a:endCxn id="328" idx="0"/>
          </p:cNvCxnSpPr>
          <p:nvPr/>
        </p:nvCxnSpPr>
        <p:spPr>
          <a:xfrm>
            <a:off x="2672789" y="3636555"/>
            <a:ext cx="1421400" cy="134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6" name="Google Shape;336;p18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8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"/>
          <p:cNvSpPr txBox="1"/>
          <p:nvPr/>
        </p:nvSpPr>
        <p:spPr>
          <a:xfrm>
            <a:off x="1070495" y="1188331"/>
            <a:ext cx="816400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someone who … Write your friends’ names in the blanks. Then report to the class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7" name="Google Shape;3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pic>
        <p:nvPicPr>
          <p:cNvPr id="349" name="Google Shape;34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804" y="2124353"/>
            <a:ext cx="5134293" cy="416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91974" y="2583566"/>
            <a:ext cx="4592025" cy="3518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0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0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0"/>
          <p:cNvSpPr/>
          <p:nvPr/>
        </p:nvSpPr>
        <p:spPr>
          <a:xfrm>
            <a:off x="789022" y="3303275"/>
            <a:ext cx="1883767" cy="66655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0"/>
          <p:cNvSpPr/>
          <p:nvPr/>
        </p:nvSpPr>
        <p:spPr>
          <a:xfrm>
            <a:off x="3118717" y="4980974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0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0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0"/>
          <p:cNvSpPr/>
          <p:nvPr/>
        </p:nvSpPr>
        <p:spPr>
          <a:xfrm>
            <a:off x="5574527" y="2881839"/>
            <a:ext cx="5465180" cy="19119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Read the conversation and choose the correct answer.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one word from the conversation to complete each sentence.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Look at the pictures and write a word under each. </a:t>
            </a: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5585947" y="4946453"/>
            <a:ext cx="5465179" cy="7610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Game: Find someone who 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5" name="Google Shape;365;p20"/>
          <p:cNvCxnSpPr>
            <a:stCxn id="357" idx="3"/>
            <a:endCxn id="358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6" name="Google Shape;366;p20"/>
          <p:cNvCxnSpPr>
            <a:stCxn id="358" idx="1"/>
            <a:endCxn id="359" idx="0"/>
          </p:cNvCxnSpPr>
          <p:nvPr/>
        </p:nvCxnSpPr>
        <p:spPr>
          <a:xfrm flipH="1">
            <a:off x="1730917" y="2417586"/>
            <a:ext cx="1387800" cy="88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7" name="Google Shape;367;p20"/>
          <p:cNvCxnSpPr>
            <a:stCxn id="359" idx="3"/>
            <a:endCxn id="360" idx="0"/>
          </p:cNvCxnSpPr>
          <p:nvPr/>
        </p:nvCxnSpPr>
        <p:spPr>
          <a:xfrm>
            <a:off x="2672789" y="3636555"/>
            <a:ext cx="1421400" cy="134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8" name="Google Shape;368;p20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0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0"/>
          <p:cNvSpPr/>
          <p:nvPr/>
        </p:nvSpPr>
        <p:spPr>
          <a:xfrm>
            <a:off x="789022" y="5847952"/>
            <a:ext cx="1883767" cy="61311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2" name="Google Shape;372;p20"/>
          <p:cNvCxnSpPr>
            <a:stCxn id="360" idx="1"/>
            <a:endCxn id="371" idx="0"/>
          </p:cNvCxnSpPr>
          <p:nvPr/>
        </p:nvCxnSpPr>
        <p:spPr>
          <a:xfrm flipH="1">
            <a:off x="1730917" y="5292716"/>
            <a:ext cx="1387800" cy="555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3" name="Google Shape;373;p20"/>
          <p:cNvSpPr/>
          <p:nvPr/>
        </p:nvSpPr>
        <p:spPr>
          <a:xfrm>
            <a:off x="5588839" y="580188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1"/>
          <p:cNvSpPr txBox="1"/>
          <p:nvPr/>
        </p:nvSpPr>
        <p:spPr>
          <a:xfrm>
            <a:off x="1094189" y="1298460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82" name="Google Shape;38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21"/>
          <p:cNvGrpSpPr/>
          <p:nvPr/>
        </p:nvGrpSpPr>
        <p:grpSpPr>
          <a:xfrm>
            <a:off x="2333104" y="2219773"/>
            <a:ext cx="7073207" cy="3621795"/>
            <a:chOff x="0" y="219177"/>
            <a:chExt cx="7073207" cy="3621795"/>
          </a:xfrm>
        </p:grpSpPr>
        <p:sp>
          <p:nvSpPr>
            <p:cNvPr id="385" name="Google Shape;385;p21"/>
            <p:cNvSpPr/>
            <p:nvPr/>
          </p:nvSpPr>
          <p:spPr>
            <a:xfrm>
              <a:off x="0" y="2169375"/>
              <a:ext cx="7073207" cy="1671597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1"/>
            <p:cNvSpPr txBox="1"/>
            <p:nvPr/>
          </p:nvSpPr>
          <p:spPr>
            <a:xfrm>
              <a:off x="0" y="2169375"/>
              <a:ext cx="2121962" cy="1671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0" y="219177"/>
              <a:ext cx="7073207" cy="1671597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1"/>
            <p:cNvSpPr txBox="1"/>
            <p:nvPr/>
          </p:nvSpPr>
          <p:spPr>
            <a:xfrm>
              <a:off x="0" y="219177"/>
              <a:ext cx="2121962" cy="1671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/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3482103" y="358477"/>
              <a:ext cx="2089497" cy="1392998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1"/>
            <p:cNvSpPr txBox="1"/>
            <p:nvPr/>
          </p:nvSpPr>
          <p:spPr>
            <a:xfrm>
              <a:off x="3522903" y="399277"/>
              <a:ext cx="2007897" cy="1311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TRAFFIC</a:t>
              </a:r>
              <a:endParaRPr/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3168679" y="1751475"/>
              <a:ext cx="1358173" cy="557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2" name="Google Shape;392;p21"/>
            <p:cNvSpPr/>
            <p:nvPr/>
          </p:nvSpPr>
          <p:spPr>
            <a:xfrm>
              <a:off x="2123930" y="2308675"/>
              <a:ext cx="2089497" cy="139299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1"/>
            <p:cNvSpPr txBox="1"/>
            <p:nvPr/>
          </p:nvSpPr>
          <p:spPr>
            <a:xfrm>
              <a:off x="2164730" y="2349475"/>
              <a:ext cx="2007897" cy="1311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MEANS OF TRANSPORT</a:t>
              </a:r>
              <a:endParaRPr/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4526852" y="1751475"/>
              <a:ext cx="1358173" cy="557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5" name="Google Shape;395;p21"/>
            <p:cNvSpPr/>
            <p:nvPr/>
          </p:nvSpPr>
          <p:spPr>
            <a:xfrm>
              <a:off x="4840277" y="2308675"/>
              <a:ext cx="2089497" cy="1392998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1"/>
            <p:cNvSpPr txBox="1"/>
            <p:nvPr/>
          </p:nvSpPr>
          <p:spPr>
            <a:xfrm>
              <a:off x="4881077" y="2349475"/>
              <a:ext cx="2007897" cy="1311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TRAFFIC PROBLEMS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"/>
          <p:cNvSpPr txBox="1"/>
          <p:nvPr/>
        </p:nvSpPr>
        <p:spPr>
          <a:xfrm>
            <a:off x="1098136" y="1321749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</p:txBody>
      </p:sp>
      <p:pic>
        <p:nvPicPr>
          <p:cNvPr id="403" name="Google Shape;40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2"/>
          <p:cNvSpPr txBox="1"/>
          <p:nvPr/>
        </p:nvSpPr>
        <p:spPr>
          <a:xfrm>
            <a:off x="1098136" y="2021857"/>
            <a:ext cx="9551324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the vocabulary for the next lesson: A closer look 1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Unit’s project.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8" name="Google Shape;40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3548" y="3770970"/>
            <a:ext cx="2574287" cy="257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18926" y="237700"/>
            <a:ext cx="1427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3272208" y="2402436"/>
            <a:ext cx="56363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Meeting in the school yard</a:t>
            </a:r>
            <a:endParaRPr sz="44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2100" y="2985287"/>
            <a:ext cx="2667799" cy="3474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157;p6"/>
          <p:cNvCxnSpPr>
            <a:stCxn id="153" idx="3"/>
            <a:endCxn id="154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8" name="Google Shape;158;p6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6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2789" y="3658378"/>
            <a:ext cx="5048446" cy="25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/>
        </p:nvSpPr>
        <p:spPr>
          <a:xfrm>
            <a:off x="690111" y="160251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cycle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(v)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1098685" y="4313394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đạp xe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2317660" y="3125092"/>
            <a:ext cx="16129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/ˈsaɪkl/</a:t>
            </a:r>
            <a:endParaRPr/>
          </a:p>
        </p:txBody>
      </p:sp>
      <p:pic>
        <p:nvPicPr>
          <p:cNvPr id="170" name="Google Shape;17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487066" y="208434"/>
            <a:ext cx="108794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3500" y="1602514"/>
            <a:ext cx="4023585" cy="4023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/>
          <p:nvPr/>
        </p:nvSpPr>
        <p:spPr>
          <a:xfrm>
            <a:off x="457287" y="1760032"/>
            <a:ext cx="563871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traffic jam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(n. phr.)</a:t>
            </a:r>
            <a:endParaRPr sz="44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793884" y="4419135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tắc đường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1220526" y="3246128"/>
            <a:ext cx="31976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/ˈtræfɪk dʒæm/</a:t>
            </a:r>
            <a:endParaRPr/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0000" y="1949408"/>
            <a:ext cx="4800600" cy="3351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/>
          <p:nvPr/>
        </p:nvSpPr>
        <p:spPr>
          <a:xfrm>
            <a:off x="376368" y="1833952"/>
            <a:ext cx="598161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5600"/>
              <a:buFont typeface="Arial"/>
              <a:buNone/>
            </a:pPr>
            <a:r>
              <a:rPr lang="en-US" sz="5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cross the road </a:t>
            </a:r>
            <a:r>
              <a:rPr lang="en-US" sz="3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(v. phr.)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1341728" y="4659122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băng qua đường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1902158" y="3252092"/>
            <a:ext cx="30027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/krɒs ðə rəʊd/</a:t>
            </a:r>
            <a:endParaRPr b="1"/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3004" y="1757639"/>
            <a:ext cx="3912235" cy="3912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/>
          <p:nvPr/>
        </p:nvSpPr>
        <p:spPr>
          <a:xfrm>
            <a:off x="357623" y="1766779"/>
            <a:ext cx="565854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rush hour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(n. phr.)</a:t>
            </a:r>
            <a:endParaRPr sz="44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745585" y="4445740"/>
            <a:ext cx="4050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giờ cao điểm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1056525" y="3270688"/>
            <a:ext cx="3429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/ˈrʌʃ aʊə(r)/</a:t>
            </a:r>
            <a:endParaRPr/>
          </a:p>
        </p:txBody>
      </p:sp>
      <p:pic>
        <p:nvPicPr>
          <p:cNvPr id="203" name="Google Shape;20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3364" y="2095500"/>
            <a:ext cx="4994285" cy="2996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" name="Google Shape;211;p11"/>
          <p:cNvGraphicFramePr/>
          <p:nvPr/>
        </p:nvGraphicFramePr>
        <p:xfrm>
          <a:off x="1129332" y="141552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{9C97749D-5C9E-49B3-A229-75EECDFB6F9B}</a:tableStyleId>
              </a:tblPr>
              <a:tblGrid>
                <a:gridCol w="342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0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cycle (v)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/ˈsaɪkl/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đạp xe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traffic jam (n. phr.)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/ˈtræfɪk dʒæm/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tắc đường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cross the road (v. phr.)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/krɒs ðə rəʊd/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băng qua đường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7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rush hour (n. phr.)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/ˈrʌʃ aʊə(r)/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giờ cao điểm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2" name="Google Shape;21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1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2"/>
          <p:cNvSpPr txBox="1"/>
          <p:nvPr/>
        </p:nvSpPr>
        <p:spPr>
          <a:xfrm>
            <a:off x="233038" y="1769025"/>
            <a:ext cx="4359282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Hi, Mark. How are you?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Good, thanks. And you?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What did you do last Sunday?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I’m fine. Last Sunday afternoon,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 cycled round the lake near my home.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That sounds really healthy.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By the way, do you often cycle 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school too?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Yes, but sometimes my mum takes me on her motorbike.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How far is it from your home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 school?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It’s about two kilometres.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How long does it take you 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cycle there?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2"/>
          <p:cNvPicPr preferRelativeResize="0"/>
          <p:nvPr/>
        </p:nvPicPr>
        <p:blipFill rotWithShape="1">
          <a:blip r:embed="rId4">
            <a:alphaModFix/>
          </a:blip>
          <a:srcRect r="3701"/>
          <a:stretch/>
        </p:blipFill>
        <p:spPr>
          <a:xfrm>
            <a:off x="8820928" y="1769024"/>
            <a:ext cx="3311448" cy="418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2"/>
          <p:cNvSpPr txBox="1"/>
          <p:nvPr/>
        </p:nvSpPr>
        <p:spPr>
          <a:xfrm>
            <a:off x="4592320" y="1769025"/>
            <a:ext cx="4359282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About 10 minutes. Sometimes,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when there are traffic jams, it takes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longer.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You should be careful, especially when you cross the road.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Right. The roads get really crowded.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Hey, how about going cycling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round the lake this Sunday?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Great! Can you come to my house at 3 p.m.?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OK, Lan. See you then.</a:t>
            </a:r>
            <a:endParaRPr/>
          </a:p>
        </p:txBody>
      </p:sp>
      <p:sp>
        <p:nvSpPr>
          <p:cNvPr id="224" name="Google Shape;224;p12"/>
          <p:cNvSpPr/>
          <p:nvPr/>
        </p:nvSpPr>
        <p:spPr>
          <a:xfrm>
            <a:off x="973125" y="1139113"/>
            <a:ext cx="39177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14900" y="5765318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2"/>
          <p:cNvSpPr/>
          <p:nvPr/>
        </p:nvSpPr>
        <p:spPr>
          <a:xfrm>
            <a:off x="470627" y="1139122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470633" y="1036381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Microsoft Office PowerPoint</Application>
  <PresentationFormat>Widescreen</PresentationFormat>
  <Paragraphs>190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Noto Sans Symbols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 E7450</cp:lastModifiedBy>
  <cp:revision>3</cp:revision>
  <dcterms:created xsi:type="dcterms:W3CDTF">2020-12-09T02:04:09Z</dcterms:created>
  <dcterms:modified xsi:type="dcterms:W3CDTF">2024-05-15T04:57:36Z</dcterms:modified>
</cp:coreProperties>
</file>